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93" r:id="rId5"/>
    <p:sldId id="263" r:id="rId6"/>
    <p:sldId id="264" r:id="rId7"/>
    <p:sldId id="265" r:id="rId8"/>
    <p:sldId id="267" r:id="rId9"/>
    <p:sldId id="304" r:id="rId10"/>
    <p:sldId id="266" r:id="rId11"/>
    <p:sldId id="268" r:id="rId12"/>
    <p:sldId id="269" r:id="rId13"/>
    <p:sldId id="272" r:id="rId14"/>
    <p:sldId id="274" r:id="rId15"/>
    <p:sldId id="275" r:id="rId16"/>
    <p:sldId id="277" r:id="rId17"/>
    <p:sldId id="278" r:id="rId18"/>
    <p:sldId id="280" r:id="rId19"/>
    <p:sldId id="282" r:id="rId20"/>
    <p:sldId id="283" r:id="rId21"/>
    <p:sldId id="286" r:id="rId22"/>
    <p:sldId id="291" r:id="rId23"/>
    <p:sldId id="292" r:id="rId24"/>
    <p:sldId id="306" r:id="rId25"/>
    <p:sldId id="288" r:id="rId2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Bergmark" initials="AB" lastIdx="3" clrIdx="0">
    <p:extLst>
      <p:ext uri="{19B8F6BF-5375-455C-9EA6-DF929625EA0E}">
        <p15:presenceInfo xmlns:p15="http://schemas.microsoft.com/office/powerpoint/2012/main" userId="S::anb@shw.dk::eb232c16-7862-41a1-832c-8126a2ea6b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7D95B2-84C9-4027-A7CC-D7BFFC1ECF24}" v="2" dt="2021-07-07T10:16:51.6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ene Olsen" userId="93285443-91e8-4a31-a55a-7a37bf3acf85" providerId="ADAL" clId="{A47D95B2-84C9-4027-A7CC-D7BFFC1ECF24}"/>
    <pc:docChg chg="addSld modSld">
      <pc:chgData name="Irene Olsen" userId="93285443-91e8-4a31-a55a-7a37bf3acf85" providerId="ADAL" clId="{A47D95B2-84C9-4027-A7CC-D7BFFC1ECF24}" dt="2021-07-07T10:16:51.684" v="1"/>
      <pc:docMkLst>
        <pc:docMk/>
      </pc:docMkLst>
      <pc:sldChg chg="add">
        <pc:chgData name="Irene Olsen" userId="93285443-91e8-4a31-a55a-7a37bf3acf85" providerId="ADAL" clId="{A47D95B2-84C9-4027-A7CC-D7BFFC1ECF24}" dt="2021-07-07T10:16:51.684" v="1"/>
        <pc:sldMkLst>
          <pc:docMk/>
          <pc:sldMk cId="4079274901" sldId="304"/>
        </pc:sldMkLst>
      </pc:sldChg>
      <pc:sldChg chg="add">
        <pc:chgData name="Irene Olsen" userId="93285443-91e8-4a31-a55a-7a37bf3acf85" providerId="ADAL" clId="{A47D95B2-84C9-4027-A7CC-D7BFFC1ECF24}" dt="2021-07-07T10:16:11.726" v="0"/>
        <pc:sldMkLst>
          <pc:docMk/>
          <pc:sldMk cId="2195841778" sldId="3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1BB9C8-FA13-4CCA-95A1-DF34CFA9E52D}" type="datetimeFigureOut">
              <a:rPr lang="da-DK" smtClean="0"/>
              <a:t>07-07-2021</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FC72EF-631C-4ED7-B0F0-EC543A5A4374}" type="slidenum">
              <a:rPr lang="da-DK" smtClean="0"/>
              <a:t>‹#›</a:t>
            </a:fld>
            <a:endParaRPr lang="da-DK"/>
          </a:p>
        </p:txBody>
      </p:sp>
    </p:spTree>
    <p:extLst>
      <p:ext uri="{BB962C8B-B14F-4D97-AF65-F5344CB8AC3E}">
        <p14:creationId xmlns:p14="http://schemas.microsoft.com/office/powerpoint/2010/main" val="1307412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u.dk/da/dokumenter/direktiver/alle-direktiver/direktiver-2000/2000l0078"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t.d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Husk at du er velkommen til at lave din egen præsentation og kun at udvælge de sider, der er relevante for dig. Bagerst i </a:t>
            </a:r>
            <a:r>
              <a:rPr lang="da-DK" err="1"/>
              <a:t>PowerPointen</a:t>
            </a:r>
            <a:r>
              <a:rPr lang="da-DK"/>
              <a:t> findes en tom side, som du kan bruge, hvis du har andre pointer, du vil have med.</a:t>
            </a:r>
          </a:p>
          <a:p>
            <a:endParaRPr lang="da-DK"/>
          </a:p>
          <a:p>
            <a:r>
              <a:rPr lang="da-DK"/>
              <a:t>Du kan med fordel læse Be a </a:t>
            </a:r>
            <a:r>
              <a:rPr lang="da-DK" err="1"/>
              <a:t>buddy</a:t>
            </a:r>
            <a:r>
              <a:rPr lang="da-DK"/>
              <a:t>-vejledningen inden du går i gang med præsentationen.</a:t>
            </a:r>
          </a:p>
          <a:p>
            <a:endParaRPr lang="da-DK"/>
          </a:p>
        </p:txBody>
      </p:sp>
      <p:sp>
        <p:nvSpPr>
          <p:cNvPr id="4" name="Pladsholder til slidenummer 3"/>
          <p:cNvSpPr>
            <a:spLocks noGrp="1"/>
          </p:cNvSpPr>
          <p:nvPr>
            <p:ph type="sldNum" sz="quarter" idx="5"/>
          </p:nvPr>
        </p:nvSpPr>
        <p:spPr/>
        <p:txBody>
          <a:bodyPr/>
          <a:lstStyle/>
          <a:p>
            <a:fld id="{9509EE46-B35B-1746-89C4-F069E6A2C135}" type="slidenum">
              <a:rPr lang="da-DK" smtClean="0"/>
              <a:t>1</a:t>
            </a:fld>
            <a:endParaRPr lang="da-DK"/>
          </a:p>
        </p:txBody>
      </p:sp>
    </p:spTree>
    <p:extLst>
      <p:ext uri="{BB962C8B-B14F-4D97-AF65-F5344CB8AC3E}">
        <p14:creationId xmlns:p14="http://schemas.microsoft.com/office/powerpoint/2010/main" val="3498160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Hvad kan vi gøre, for at komme chikane og mobning til livs?</a:t>
            </a:r>
          </a:p>
          <a:p>
            <a:br>
              <a:rPr lang="da-DK" b="1"/>
            </a:br>
            <a:r>
              <a:rPr lang="da-DK" b="1"/>
              <a:t>Vi må se på følgende punkter:</a:t>
            </a:r>
            <a:br>
              <a:rPr lang="da-DK" b="1"/>
            </a:br>
            <a:r>
              <a:rPr lang="da-DK" b="0" u="sng"/>
              <a:t>Læs punkterne op/eller lad kursisterne løbe punkterne igennem.</a:t>
            </a:r>
            <a:endParaRPr lang="en-US" b="1">
              <a:cs typeface="Calibri"/>
            </a:endParaRPr>
          </a:p>
          <a:p>
            <a:br>
              <a:rPr lang="en-US">
                <a:cs typeface="Calibri"/>
              </a:rPr>
            </a:br>
            <a:r>
              <a:rPr lang="en-US" b="1">
                <a:cs typeface="Calibri"/>
              </a:rPr>
              <a:t>Det er </a:t>
            </a:r>
            <a:r>
              <a:rPr lang="en-US" b="1" err="1">
                <a:cs typeface="Calibri"/>
              </a:rPr>
              <a:t>emner</a:t>
            </a:r>
            <a:r>
              <a:rPr lang="en-US" b="1">
                <a:cs typeface="Calibri"/>
              </a:rPr>
              <a:t>, vi </a:t>
            </a:r>
            <a:r>
              <a:rPr lang="en-US" b="1" err="1">
                <a:cs typeface="Calibri"/>
              </a:rPr>
              <a:t>kommer</a:t>
            </a:r>
            <a:r>
              <a:rPr lang="en-US" b="1">
                <a:cs typeface="Calibri"/>
              </a:rPr>
              <a:t> </a:t>
            </a:r>
            <a:r>
              <a:rPr lang="en-US" b="1" err="1">
                <a:cs typeface="Calibri"/>
              </a:rPr>
              <a:t>ind</a:t>
            </a:r>
            <a:r>
              <a:rPr lang="en-US" b="1">
                <a:cs typeface="Calibri"/>
              </a:rPr>
              <a:t> </a:t>
            </a:r>
            <a:r>
              <a:rPr lang="en-US" b="1" err="1">
                <a:cs typeface="Calibri"/>
              </a:rPr>
              <a:t>på</a:t>
            </a:r>
            <a:r>
              <a:rPr lang="en-US" b="1">
                <a:cs typeface="Calibri"/>
              </a:rPr>
              <a:t> </a:t>
            </a:r>
            <a:r>
              <a:rPr lang="da-DK" b="1" noProof="0">
                <a:cs typeface="Calibri"/>
              </a:rPr>
              <a:t>på de kommende sider.</a:t>
            </a:r>
            <a:endParaRPr lang="en-US" b="1">
              <a:cs typeface="Calibri"/>
            </a:endParaRPr>
          </a:p>
        </p:txBody>
      </p:sp>
      <p:sp>
        <p:nvSpPr>
          <p:cNvPr id="4" name="Pladsholder til slidenummer 3"/>
          <p:cNvSpPr>
            <a:spLocks noGrp="1"/>
          </p:cNvSpPr>
          <p:nvPr>
            <p:ph type="sldNum" sz="quarter" idx="5"/>
          </p:nvPr>
        </p:nvSpPr>
        <p:spPr/>
        <p:txBody>
          <a:bodyPr/>
          <a:lstStyle/>
          <a:p>
            <a:fld id="{9509EE46-B35B-1746-89C4-F069E6A2C135}" type="slidenum">
              <a:rPr lang="da-DK" smtClean="0"/>
              <a:t>10</a:t>
            </a:fld>
            <a:endParaRPr lang="da-DK"/>
          </a:p>
        </p:txBody>
      </p:sp>
    </p:spTree>
    <p:extLst>
      <p:ext uri="{BB962C8B-B14F-4D97-AF65-F5344CB8AC3E}">
        <p14:creationId xmlns:p14="http://schemas.microsoft.com/office/powerpoint/2010/main" val="1488669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a:solidFill>
                  <a:srgbClr val="000000"/>
                </a:solidFill>
              </a:rPr>
              <a:t>Hvem er krænkeren?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a:solidFill>
                  <a:srgbClr val="000000"/>
                </a:solidFill>
              </a:rPr>
              <a:t>Krænkeren kan være os allesammen!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a:solidFill>
                  <a:srgbClr val="000000"/>
                </a:solidFill>
              </a:rPr>
              <a:t>Tænk over:</a:t>
            </a:r>
            <a:br>
              <a:rPr lang="da-DK" sz="1200" b="0">
                <a:solidFill>
                  <a:srgbClr val="000000"/>
                </a:solidFill>
              </a:rPr>
            </a:br>
            <a:r>
              <a:rPr lang="da-DK" sz="1200" b="0">
                <a:solidFill>
                  <a:srgbClr val="0000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u="sng" err="1">
                <a:solidFill>
                  <a:srgbClr val="000000"/>
                </a:solidFill>
              </a:rPr>
              <a:t>Bullets</a:t>
            </a:r>
            <a:r>
              <a:rPr lang="da-DK" sz="1200" b="0" u="sng">
                <a:solidFill>
                  <a:srgbClr val="000000"/>
                </a:solidFill>
              </a:rPr>
              <a:t> popper ind: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t>
            </a:r>
            <a:r>
              <a:rPr lang="da-DK" sz="1200" b="1">
                <a:solidFill>
                  <a:srgbClr val="000000"/>
                </a:solidFill>
              </a:rPr>
              <a:t> Hvordan opleves jeg? </a:t>
            </a:r>
            <a:r>
              <a:rPr lang="da-DK" sz="1200">
                <a:solidFill>
                  <a:srgbClr val="000000"/>
                </a:solidFill>
              </a:rPr>
              <a:t>Er du bekymret for, om aspekter af din adfærd kan betragtes som chikane eller mobning, skal du søge hjælp, enten hos en kollega, eller ved at kontakte din nærmeste leder eller rederiet. </a:t>
            </a:r>
            <a:br>
              <a:rPr lang="da-DK" sz="1200">
                <a:solidFill>
                  <a:srgbClr val="000000"/>
                </a:solidFill>
              </a:rPr>
            </a:br>
            <a:r>
              <a:rPr lang="en-US"/>
              <a:t>•</a:t>
            </a:r>
            <a:r>
              <a:rPr lang="da-DK" sz="1200">
                <a:solidFill>
                  <a:srgbClr val="000000"/>
                </a:solidFill>
              </a:rPr>
              <a:t> </a:t>
            </a:r>
            <a:r>
              <a:rPr lang="da-DK" sz="1200" b="1">
                <a:solidFill>
                  <a:srgbClr val="000000"/>
                </a:solidFill>
              </a:rPr>
              <a:t>Er det en bevidst adfærd!</a:t>
            </a:r>
            <a:r>
              <a:rPr lang="da-DK" sz="1200">
                <a:solidFill>
                  <a:srgbClr val="000000"/>
                </a:solidFill>
              </a:rPr>
              <a:t> Hvis du ved, at du går over stregen og krænker andre bør du ændre adfærd. Tal evt. med en kollega som du har tillid til, hvordan du kan opføre dig anderledes.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t>
            </a:r>
            <a:r>
              <a:rPr lang="da-DK" sz="1200">
                <a:solidFill>
                  <a:srgbClr val="000000"/>
                </a:solidFill>
              </a:rPr>
              <a:t> </a:t>
            </a:r>
            <a:r>
              <a:rPr lang="da-DK" sz="1200" b="1">
                <a:solidFill>
                  <a:srgbClr val="000000"/>
                </a:solidFill>
              </a:rPr>
              <a:t>Dine handlinger kan have utilsigtede konsekvenser </a:t>
            </a:r>
            <a:r>
              <a:rPr lang="da-DK" sz="1200" b="0">
                <a:solidFill>
                  <a:srgbClr val="000000"/>
                </a:solidFill>
              </a:rPr>
              <a:t>Som krænker kan man </a:t>
            </a:r>
            <a:r>
              <a:rPr lang="da-DK" sz="1200">
                <a:solidFill>
                  <a:srgbClr val="000000"/>
                </a:solidFill>
              </a:rPr>
              <a:t>være ubevidst om, hvilke konsekvenser ens handlinger har for ens kollegaer.</a:t>
            </a:r>
            <a:br>
              <a:rPr lang="da-DK" sz="1200">
                <a:solidFill>
                  <a:srgbClr val="000000"/>
                </a:solidFill>
              </a:rPr>
            </a:br>
            <a:endParaRPr lang="da-DK" sz="120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r>
              <a:rPr lang="da-DK" sz="1200" b="1">
                <a:solidFill>
                  <a:srgbClr val="000000"/>
                </a:solidFill>
              </a:rPr>
              <a:t>Husk! </a:t>
            </a:r>
            <a:r>
              <a:rPr lang="da-DK" sz="1200">
                <a:solidFill>
                  <a:srgbClr val="000000"/>
                </a:solidFill>
              </a:rPr>
              <a:t>Det er ikke op til dig at beslutte, om en særlig </a:t>
            </a:r>
            <a:r>
              <a:rPr lang="da-DK" sz="1200" err="1">
                <a:solidFill>
                  <a:srgbClr val="000000"/>
                </a:solidFill>
              </a:rPr>
              <a:t>måde</a:t>
            </a:r>
            <a:r>
              <a:rPr lang="da-DK" sz="1200">
                <a:solidFill>
                  <a:srgbClr val="000000"/>
                </a:solidFill>
              </a:rPr>
              <a:t> at opføre sig på er chikane eller mobning.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solidFill>
                <a:srgbClr val="000000"/>
              </a:solidFill>
            </a:endParaRPr>
          </a:p>
          <a:p>
            <a:r>
              <a:rPr lang="da-DK"/>
              <a:t>Læs mere i Be a </a:t>
            </a:r>
            <a:r>
              <a:rPr lang="da-DK" err="1"/>
              <a:t>buddy</a:t>
            </a:r>
            <a:r>
              <a:rPr lang="da-DK"/>
              <a:t>-vejledningen s. 9-10.</a:t>
            </a:r>
          </a:p>
        </p:txBody>
      </p:sp>
      <p:sp>
        <p:nvSpPr>
          <p:cNvPr id="4" name="Pladsholder til slidenummer 3"/>
          <p:cNvSpPr>
            <a:spLocks noGrp="1"/>
          </p:cNvSpPr>
          <p:nvPr>
            <p:ph type="sldNum" sz="quarter" idx="5"/>
          </p:nvPr>
        </p:nvSpPr>
        <p:spPr/>
        <p:txBody>
          <a:bodyPr/>
          <a:lstStyle/>
          <a:p>
            <a:fld id="{9509EE46-B35B-1746-89C4-F069E6A2C135}" type="slidenum">
              <a:rPr lang="da-DK" smtClean="0"/>
              <a:t>11</a:t>
            </a:fld>
            <a:endParaRPr lang="da-DK"/>
          </a:p>
        </p:txBody>
      </p:sp>
    </p:spTree>
    <p:extLst>
      <p:ext uri="{BB962C8B-B14F-4D97-AF65-F5344CB8AC3E}">
        <p14:creationId xmlns:p14="http://schemas.microsoft.com/office/powerpoint/2010/main" val="1289231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a:solidFill>
                  <a:schemeClr val="tx1"/>
                </a:solidFill>
                <a:effectLst/>
                <a:latin typeface="+mn-lt"/>
                <a:ea typeface="+mn-ea"/>
                <a:cs typeface="+mn-cs"/>
              </a:rPr>
              <a:t>Hvad kan opfattes som krænkende?</a:t>
            </a:r>
          </a:p>
          <a:p>
            <a:r>
              <a:rPr lang="da-DK" sz="1200" b="1" kern="1200">
                <a:solidFill>
                  <a:schemeClr val="tx1"/>
                </a:solidFill>
                <a:effectLst/>
                <a:latin typeface="+mn-lt"/>
                <a:ea typeface="+mn-ea"/>
                <a:cs typeface="+mn-cs"/>
              </a:rPr>
              <a:t>Tænk på om du:</a:t>
            </a:r>
            <a:br>
              <a:rPr lang="da-DK" sz="1200" b="1" kern="1200">
                <a:solidFill>
                  <a:schemeClr val="tx1"/>
                </a:solidFill>
                <a:effectLst/>
                <a:latin typeface="+mn-lt"/>
                <a:ea typeface="+mn-ea"/>
                <a:cs typeface="+mn-cs"/>
              </a:rPr>
            </a:br>
            <a:endParaRPr lang="da-DK" sz="1200" b="1" kern="1200">
              <a:solidFill>
                <a:schemeClr val="tx1"/>
              </a:solidFill>
              <a:effectLst/>
              <a:latin typeface="+mn-lt"/>
              <a:ea typeface="+mn-ea"/>
              <a:cs typeface="+mn-cs"/>
            </a:endParaRPr>
          </a:p>
          <a:p>
            <a:r>
              <a:rPr lang="da-DK" sz="1200" u="sng" kern="1200" err="1">
                <a:solidFill>
                  <a:schemeClr val="tx1"/>
                </a:solidFill>
                <a:effectLst/>
                <a:latin typeface="+mn-lt"/>
                <a:ea typeface="+mn-ea"/>
                <a:cs typeface="+mn-cs"/>
              </a:rPr>
              <a:t>Bullets</a:t>
            </a:r>
            <a:r>
              <a:rPr lang="da-DK" sz="1200" u="sng" kern="1200">
                <a:solidFill>
                  <a:schemeClr val="tx1"/>
                </a:solidFill>
                <a:effectLst/>
                <a:latin typeface="+mn-lt"/>
                <a:ea typeface="+mn-ea"/>
                <a:cs typeface="+mn-cs"/>
              </a:rPr>
              <a:t> popper ind</a:t>
            </a:r>
          </a:p>
          <a:p>
            <a:r>
              <a:rPr lang="en-US"/>
              <a:t>• </a:t>
            </a:r>
            <a:r>
              <a:rPr lang="da-DK" sz="1200" b="1" kern="1200">
                <a:solidFill>
                  <a:schemeClr val="tx1"/>
                </a:solidFill>
                <a:effectLst/>
                <a:latin typeface="+mn-lt"/>
                <a:ea typeface="+mn-ea"/>
                <a:cs typeface="+mn-cs"/>
              </a:rPr>
              <a:t>Hæver stemmen over for andre? </a:t>
            </a:r>
            <a:r>
              <a:rPr lang="da-DK" sz="1200" kern="1200">
                <a:solidFill>
                  <a:schemeClr val="tx1"/>
                </a:solidFill>
                <a:effectLst/>
                <a:latin typeface="+mn-lt"/>
                <a:ea typeface="+mn-ea"/>
                <a:cs typeface="+mn-cs"/>
              </a:rPr>
              <a:t>Tænk på den virkning, du kan have på andre. Det er ydmygende at blive råbt ad. Selv om du er frustreret eller vred, skal du gøre dit bedste for ikke at hæve stemmen. </a:t>
            </a:r>
            <a:br>
              <a:rPr lang="da-DK" sz="1200" kern="1200">
                <a:solidFill>
                  <a:schemeClr val="tx1"/>
                </a:solidFill>
                <a:effectLst/>
                <a:latin typeface="+mn-lt"/>
                <a:ea typeface="+mn-ea"/>
                <a:cs typeface="+mn-cs"/>
              </a:rPr>
            </a:br>
            <a:r>
              <a:rPr lang="en-US"/>
              <a:t>• </a:t>
            </a:r>
            <a:r>
              <a:rPr lang="da-DK" sz="1200" b="1" kern="1200">
                <a:solidFill>
                  <a:schemeClr val="tx1"/>
                </a:solidFill>
                <a:effectLst/>
                <a:latin typeface="+mn-lt"/>
                <a:ea typeface="+mn-ea"/>
                <a:cs typeface="+mn-cs"/>
              </a:rPr>
              <a:t>Er sarkastisk eller nedladende over for andre</a:t>
            </a:r>
            <a:r>
              <a:rPr lang="da-DK" sz="1200" kern="1200">
                <a:solidFill>
                  <a:schemeClr val="tx1"/>
                </a:solidFill>
                <a:effectLst/>
                <a:latin typeface="+mn-lt"/>
                <a:ea typeface="+mn-ea"/>
                <a:cs typeface="+mn-cs"/>
              </a:rPr>
              <a:t>, eller er du en, der er hurtig i replikken og fyrer jokes af. Husk det er ikke alle, der forstår sarkasme eller dine jokes. </a:t>
            </a:r>
            <a:br>
              <a:rPr lang="da-DK" sz="1200" kern="1200">
                <a:solidFill>
                  <a:schemeClr val="tx1"/>
                </a:solidFill>
                <a:effectLst/>
                <a:latin typeface="+mn-lt"/>
                <a:ea typeface="+mn-ea"/>
                <a:cs typeface="+mn-cs"/>
              </a:rPr>
            </a:br>
            <a:r>
              <a:rPr lang="en-US"/>
              <a:t>• </a:t>
            </a:r>
            <a:r>
              <a:rPr lang="da-DK" sz="1200" b="1" kern="1200">
                <a:solidFill>
                  <a:schemeClr val="tx1"/>
                </a:solidFill>
                <a:effectLst/>
                <a:latin typeface="+mn-lt"/>
                <a:ea typeface="+mn-ea"/>
                <a:cs typeface="+mn-cs"/>
              </a:rPr>
              <a:t>Kritiserer, når en kollega har begået en fejl? </a:t>
            </a:r>
            <a:r>
              <a:rPr lang="da-DK" sz="1200" kern="1200">
                <a:solidFill>
                  <a:schemeClr val="tx1"/>
                </a:solidFill>
                <a:effectLst/>
                <a:latin typeface="+mn-lt"/>
                <a:ea typeface="+mn-ea"/>
                <a:cs typeface="+mn-cs"/>
              </a:rPr>
              <a:t>så undlad at tænke </a:t>
            </a:r>
            <a:r>
              <a:rPr lang="da-DK" sz="1200" i="1" kern="1200">
                <a:solidFill>
                  <a:schemeClr val="tx1"/>
                </a:solidFill>
                <a:effectLst/>
                <a:latin typeface="+mn-lt"/>
                <a:ea typeface="+mn-ea"/>
                <a:cs typeface="+mn-cs"/>
              </a:rPr>
              <a:t>”Nu skal jeg få fat i ham!” </a:t>
            </a:r>
            <a:r>
              <a:rPr lang="da-DK" sz="1200" kern="1200">
                <a:solidFill>
                  <a:schemeClr val="tx1"/>
                </a:solidFill>
                <a:effectLst/>
                <a:latin typeface="+mn-lt"/>
                <a:ea typeface="+mn-ea"/>
                <a:cs typeface="+mn-cs"/>
              </a:rPr>
              <a:t>Prøv i stedet at sige til dig selv </a:t>
            </a:r>
            <a:r>
              <a:rPr lang="da-DK" sz="1200" i="1" kern="1200">
                <a:solidFill>
                  <a:schemeClr val="tx1"/>
                </a:solidFill>
                <a:effectLst/>
                <a:latin typeface="+mn-lt"/>
                <a:ea typeface="+mn-ea"/>
                <a:cs typeface="+mn-cs"/>
              </a:rPr>
              <a:t>”Hvordan kan jeg lære ham, at gøre det korrekt?” </a:t>
            </a:r>
            <a:br>
              <a:rPr lang="da-DK" sz="1200" i="1" kern="1200">
                <a:solidFill>
                  <a:schemeClr val="tx1"/>
                </a:solidFill>
                <a:effectLst/>
                <a:latin typeface="+mn-lt"/>
                <a:ea typeface="+mn-ea"/>
                <a:cs typeface="+mn-cs"/>
              </a:rPr>
            </a:br>
            <a:r>
              <a:rPr lang="en-US"/>
              <a:t>• </a:t>
            </a:r>
            <a:r>
              <a:rPr lang="da-DK" sz="1200" b="1" i="0" kern="1200">
                <a:solidFill>
                  <a:schemeClr val="tx1"/>
                </a:solidFill>
                <a:effectLst/>
                <a:latin typeface="+mn-lt"/>
                <a:ea typeface="+mn-ea"/>
                <a:cs typeface="+mn-cs"/>
              </a:rPr>
              <a:t>Synes at din måde at udføre en opgave på, altid er den rette? </a:t>
            </a:r>
            <a:r>
              <a:rPr lang="da-DK" sz="1200" b="0" i="0" kern="1200">
                <a:solidFill>
                  <a:schemeClr val="tx1"/>
                </a:solidFill>
                <a:effectLst/>
                <a:latin typeface="+mn-lt"/>
                <a:ea typeface="+mn-ea"/>
                <a:cs typeface="+mn-cs"/>
              </a:rPr>
              <a:t>Tænk over om opgaven måske kunne laves på en anden måde end din med det samme resultat. </a:t>
            </a:r>
          </a:p>
          <a:p>
            <a:r>
              <a:rPr lang="en-US"/>
              <a:t>• </a:t>
            </a:r>
            <a:r>
              <a:rPr lang="da-DK" sz="1200" b="1" i="0" kern="1200">
                <a:solidFill>
                  <a:schemeClr val="tx1"/>
                </a:solidFill>
                <a:effectLst/>
                <a:latin typeface="+mn-lt"/>
                <a:ea typeface="+mn-ea"/>
                <a:cs typeface="+mn-cs"/>
              </a:rPr>
              <a:t>Spreder rygter eller negativ omtale? </a:t>
            </a:r>
            <a:r>
              <a:rPr lang="da-DK" sz="1200" b="0" i="0" kern="1200">
                <a:solidFill>
                  <a:schemeClr val="tx1"/>
                </a:solidFill>
                <a:effectLst/>
                <a:latin typeface="+mn-lt"/>
                <a:ea typeface="+mn-ea"/>
                <a:cs typeface="+mn-cs"/>
              </a:rPr>
              <a:t>Hold op med det, det kan kun give et dårligere arbejdsmiljø! </a:t>
            </a:r>
            <a:br>
              <a:rPr lang="da-DK" sz="1200" b="0" i="0" kern="1200">
                <a:solidFill>
                  <a:schemeClr val="tx1"/>
                </a:solidFill>
                <a:effectLst/>
                <a:latin typeface="+mn-lt"/>
                <a:ea typeface="+mn-ea"/>
                <a:cs typeface="+mn-cs"/>
              </a:rPr>
            </a:br>
            <a:endParaRPr lang="da-DK" sz="1200" b="0" i="0" kern="1200">
              <a:solidFill>
                <a:schemeClr val="tx1"/>
              </a:solidFill>
              <a:effectLst/>
              <a:latin typeface="+mn-lt"/>
              <a:ea typeface="+mn-ea"/>
              <a:cs typeface="+mn-cs"/>
            </a:endParaRPr>
          </a:p>
          <a:p>
            <a:r>
              <a:rPr lang="da-DK" sz="1200" b="0" i="0" u="sng" kern="1200">
                <a:solidFill>
                  <a:schemeClr val="tx1"/>
                </a:solidFill>
                <a:effectLst/>
                <a:latin typeface="+mn-lt"/>
                <a:ea typeface="+mn-ea"/>
                <a:cs typeface="+mn-cs"/>
              </a:rPr>
              <a:t>Pop </a:t>
            </a:r>
            <a:r>
              <a:rPr lang="da-DK" sz="1200" b="0" i="0" u="sng" kern="1200" err="1">
                <a:solidFill>
                  <a:schemeClr val="tx1"/>
                </a:solidFill>
                <a:effectLst/>
                <a:latin typeface="+mn-lt"/>
                <a:ea typeface="+mn-ea"/>
                <a:cs typeface="+mn-cs"/>
              </a:rPr>
              <a:t>bullet</a:t>
            </a:r>
            <a:r>
              <a:rPr lang="da-DK" sz="1200" b="0" i="0" u="sng" kern="1200">
                <a:solidFill>
                  <a:schemeClr val="tx1"/>
                </a:solidFill>
                <a:effectLst/>
                <a:latin typeface="+mn-lt"/>
                <a:ea typeface="+mn-ea"/>
                <a:cs typeface="+mn-cs"/>
              </a:rPr>
              <a:t> ind)</a:t>
            </a:r>
          </a:p>
          <a:p>
            <a:r>
              <a:rPr lang="en-US"/>
              <a:t>• </a:t>
            </a:r>
            <a:r>
              <a:rPr lang="da-DK" sz="1200" b="0">
                <a:sym typeface="Wingdings" pitchFamily="2" charset="2"/>
              </a:rPr>
              <a:t>Så</a:t>
            </a:r>
            <a:r>
              <a:rPr lang="da-DK" sz="1200" b="1">
                <a:sym typeface="Wingdings" pitchFamily="2" charset="2"/>
              </a:rPr>
              <a:t> hvis du har begået en fejl, og har såret en person, er det er vigtigt, at du undskylder overfor vedkommende. </a:t>
            </a:r>
            <a:r>
              <a:rPr lang="da-DK" sz="1200" kern="1200">
                <a:solidFill>
                  <a:schemeClr val="tx1"/>
                </a:solidFill>
                <a:effectLst/>
                <a:latin typeface="+mn-lt"/>
                <a:ea typeface="+mn-ea"/>
                <a:cs typeface="+mn-cs"/>
              </a:rPr>
              <a:t>Hvis du er i tvivl, så er det god stil at </a:t>
            </a:r>
            <a:r>
              <a:rPr lang="da-DK" sz="1200" b="1" kern="1200">
                <a:solidFill>
                  <a:schemeClr val="tx1"/>
                </a:solidFill>
                <a:effectLst/>
                <a:latin typeface="+mn-lt"/>
                <a:ea typeface="+mn-ea"/>
                <a:cs typeface="+mn-cs"/>
              </a:rPr>
              <a:t>gå tilbage til personen </a:t>
            </a:r>
            <a:r>
              <a:rPr lang="da-DK" sz="1200" kern="1200">
                <a:solidFill>
                  <a:schemeClr val="tx1"/>
                </a:solidFill>
                <a:effectLst/>
                <a:latin typeface="+mn-lt"/>
                <a:ea typeface="+mn-ea"/>
                <a:cs typeface="+mn-cs"/>
              </a:rPr>
              <a:t>og spørge om det var okay, det man sagde/gjorde. Og hvis vedkommende har følt sig krænket, så prøv at rede trådene ud allerede der.</a:t>
            </a:r>
          </a:p>
          <a:p>
            <a:endParaRPr lang="da-DK" sz="1200" kern="1200">
              <a:solidFill>
                <a:schemeClr val="tx1"/>
              </a:solidFill>
              <a:effectLst/>
              <a:latin typeface="+mn-lt"/>
              <a:ea typeface="+mn-ea"/>
              <a:cs typeface="+mn-cs"/>
            </a:endParaRPr>
          </a:p>
          <a:p>
            <a:r>
              <a:rPr lang="da-DK" sz="1200" kern="1200">
                <a:solidFill>
                  <a:schemeClr val="tx1"/>
                </a:solidFill>
                <a:effectLst/>
                <a:latin typeface="+mn-lt"/>
                <a:ea typeface="+mn-ea"/>
                <a:cs typeface="+mn-cs"/>
              </a:rPr>
              <a:t>Yderligere info:</a:t>
            </a:r>
            <a:br>
              <a:rPr lang="da-DK" sz="1200" kern="1200">
                <a:solidFill>
                  <a:schemeClr val="tx1"/>
                </a:solidFill>
                <a:effectLst/>
                <a:latin typeface="+mn-lt"/>
                <a:ea typeface="+mn-ea"/>
                <a:cs typeface="+mn-cs"/>
              </a:rPr>
            </a:br>
            <a:r>
              <a:rPr lang="da-DK" sz="1200" kern="1200">
                <a:solidFill>
                  <a:schemeClr val="tx1"/>
                </a:solidFill>
                <a:effectLst/>
                <a:latin typeface="+mn-lt"/>
                <a:ea typeface="+mn-ea"/>
                <a:cs typeface="+mn-cs"/>
              </a:rPr>
              <a:t>Der er gode råd til den, der krænker i Be a Buddy-vejledningen s. 9-10, siderne kan man også med fordel læse, hvis man er i tvivl, om ens opførsel kan virke krænkende. </a:t>
            </a:r>
          </a:p>
        </p:txBody>
      </p:sp>
      <p:sp>
        <p:nvSpPr>
          <p:cNvPr id="4" name="Pladsholder til slidenummer 3"/>
          <p:cNvSpPr>
            <a:spLocks noGrp="1"/>
          </p:cNvSpPr>
          <p:nvPr>
            <p:ph type="sldNum" sz="quarter" idx="5"/>
          </p:nvPr>
        </p:nvSpPr>
        <p:spPr/>
        <p:txBody>
          <a:bodyPr/>
          <a:lstStyle/>
          <a:p>
            <a:fld id="{9509EE46-B35B-1746-89C4-F069E6A2C135}" type="slidenum">
              <a:rPr lang="da-DK" smtClean="0"/>
              <a:t>12</a:t>
            </a:fld>
            <a:endParaRPr lang="da-DK"/>
          </a:p>
        </p:txBody>
      </p:sp>
    </p:spTree>
    <p:extLst>
      <p:ext uri="{BB962C8B-B14F-4D97-AF65-F5344CB8AC3E}">
        <p14:creationId xmlns:p14="http://schemas.microsoft.com/office/powerpoint/2010/main" val="2664678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solidFill>
                  <a:srgbClr val="FF0000"/>
                </a:solidFill>
              </a:rPr>
              <a:t>Hvad kan den, der udsættes for mobning gøre?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u="sng"/>
              <a:t>Punkterne poppes ind en ad gangen, forklar et punkt ad gangen.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a:t>01. Konfrontere den person, der chikanerer eller mobber dig, direkte. </a:t>
            </a:r>
            <a:r>
              <a:rPr lang="da-DK" sz="1200"/>
              <a:t>Hvis situationen kan løses uformelt med et par ord, </a:t>
            </a:r>
            <a:r>
              <a:rPr lang="da-DK" sz="1200" err="1"/>
              <a:t>sa</a:t>
            </a:r>
            <a:r>
              <a:rPr lang="da-DK" sz="1200"/>
              <a:t>̊ meget desto bedre. Når du konfronterer krænkeren, så tænk over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a:t>02. Tænke positivt. </a:t>
            </a:r>
            <a:r>
              <a:rPr lang="da-DK" sz="1200"/>
              <a:t>Den rette mentale indstilling er meget vigtig. Nysgerrighed hjælper. Tænk: ”Hvad handler adfærden om?” (Husk at det er menneskeligt at fejle </a:t>
            </a:r>
            <a:r>
              <a:rPr lang="da-DK" sz="1200" i="1"/>
              <a:t>måske</a:t>
            </a:r>
            <a:r>
              <a:rPr lang="da-DK" sz="1200"/>
              <a:t> prøver din kollega ikke bevidst at genere dig).</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a:t>03. Prøve at opføre dig på en selvsikker </a:t>
            </a:r>
            <a:r>
              <a:rPr lang="da-DK" sz="1200" b="1" err="1"/>
              <a:t>måde</a:t>
            </a:r>
            <a:r>
              <a:rPr lang="da-DK" sz="1200" b="1"/>
              <a:t>. </a:t>
            </a:r>
            <a:r>
              <a:rPr lang="da-DK" sz="1200" err="1"/>
              <a:t>Fremstår</a:t>
            </a:r>
            <a:r>
              <a:rPr lang="da-DK" sz="1200"/>
              <a:t> du stærk, er der sandsynlighed for, at vedkommende vil handle anderledes fremover. </a:t>
            </a:r>
            <a:br>
              <a:rPr lang="da-DK" sz="1200"/>
            </a:br>
            <a:r>
              <a:rPr lang="da-DK" sz="1200" b="1"/>
              <a:t>04. Forklare, hvad du føler. </a:t>
            </a:r>
            <a:r>
              <a:rPr lang="da-DK" sz="1200"/>
              <a:t>Sig noget i retning af ”</a:t>
            </a:r>
            <a:r>
              <a:rPr lang="da-DK" sz="1200" err="1"/>
              <a:t>Når</a:t>
            </a:r>
            <a:r>
              <a:rPr lang="da-DK" sz="1200"/>
              <a:t> du </a:t>
            </a:r>
            <a:r>
              <a:rPr lang="da-DK" sz="1200" err="1"/>
              <a:t>råber</a:t>
            </a:r>
            <a:r>
              <a:rPr lang="da-DK" sz="1200"/>
              <a:t> ad mig, bliver jeg vred, og det hjælper os ikke”.</a:t>
            </a:r>
            <a:br>
              <a:rPr lang="da-DK" sz="1200"/>
            </a:br>
            <a:r>
              <a:rPr lang="da-DK" sz="1200" b="1"/>
              <a:t>05. Tonefald. </a:t>
            </a:r>
            <a:r>
              <a:rPr lang="da-DK" sz="1200" b="0"/>
              <a:t>Forklar dig i et roligt og sagligt tonefald.</a:t>
            </a:r>
            <a:br>
              <a:rPr lang="da-DK" sz="1200" b="0"/>
            </a:br>
            <a:r>
              <a:rPr lang="da-DK" sz="1200" b="1"/>
              <a:t>06. Kropssprog</a:t>
            </a:r>
            <a:r>
              <a:rPr lang="da-DK" sz="1200"/>
              <a:t>. Tag en dyb </a:t>
            </a:r>
            <a:r>
              <a:rPr lang="da-DK" sz="1200" err="1"/>
              <a:t>indånding</a:t>
            </a:r>
            <a:r>
              <a:rPr lang="da-DK" sz="1200"/>
              <a:t>, og </a:t>
            </a:r>
            <a:r>
              <a:rPr lang="da-DK" sz="1200" err="1"/>
              <a:t>ånd</a:t>
            </a:r>
            <a:r>
              <a:rPr lang="da-DK" sz="1200"/>
              <a:t> ud. Hav en </a:t>
            </a:r>
            <a:r>
              <a:rPr lang="da-DK" sz="1200" err="1"/>
              <a:t>åben</a:t>
            </a:r>
            <a:r>
              <a:rPr lang="da-DK" sz="1200"/>
              <a:t>, ikke-truende kropsholdning.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a:t>07. Gentage det, du siger. </a:t>
            </a:r>
            <a:r>
              <a:rPr lang="da-DK" sz="1200"/>
              <a:t>Personer, der chikanerer eller mobber, hører muligvis ikke altid efter. Det kan være nødvendigt at gentage dit budskab klart og tydeligt, </a:t>
            </a:r>
            <a:r>
              <a:rPr lang="da-DK" sz="1200" err="1"/>
              <a:t>sa</a:t>
            </a:r>
            <a:r>
              <a:rPr lang="da-DK" sz="1200"/>
              <a:t>̊ dem der mobber </a:t>
            </a:r>
            <a:r>
              <a:rPr lang="da-DK" sz="1200" err="1"/>
              <a:t>forstår</a:t>
            </a:r>
            <a:r>
              <a:rPr lang="da-DK" sz="1200"/>
              <a:t>, at du mener det alvorligt. </a:t>
            </a:r>
            <a:br>
              <a:rPr lang="da-DK" sz="1200"/>
            </a:br>
            <a:r>
              <a:rPr lang="da-DK" sz="1200" b="1"/>
              <a:t>08. ”Vittigheder”. Undlade at grine eller smile. </a:t>
            </a:r>
            <a:r>
              <a:rPr lang="da-DK" sz="1200"/>
              <a:t>Hvis krænkeren siger ”Kan du ikke tage en spøg?” Sig nej, ”Det er kun en spøg, hvis jeg synes, at det er sjovt. Det gør jeg ikke. Det er stødende”.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a:t>Læs mere i Be a </a:t>
            </a:r>
            <a:r>
              <a:rPr lang="da-DK" sz="1200" b="0" err="1"/>
              <a:t>buddy</a:t>
            </a:r>
            <a:r>
              <a:rPr lang="da-DK" sz="1200" b="0"/>
              <a:t>-vejledningen s. 5 og 7.</a:t>
            </a:r>
            <a:endParaRPr lang="da-DK"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p>
          <a:p>
            <a:endParaRPr lang="da-DK"/>
          </a:p>
        </p:txBody>
      </p:sp>
      <p:sp>
        <p:nvSpPr>
          <p:cNvPr id="4" name="Pladsholder til slidenummer 3"/>
          <p:cNvSpPr>
            <a:spLocks noGrp="1"/>
          </p:cNvSpPr>
          <p:nvPr>
            <p:ph type="sldNum" sz="quarter" idx="5"/>
          </p:nvPr>
        </p:nvSpPr>
        <p:spPr/>
        <p:txBody>
          <a:bodyPr/>
          <a:lstStyle/>
          <a:p>
            <a:fld id="{9509EE46-B35B-1746-89C4-F069E6A2C135}" type="slidenum">
              <a:rPr lang="da-DK" smtClean="0"/>
              <a:t>13</a:t>
            </a:fld>
            <a:endParaRPr lang="da-DK"/>
          </a:p>
        </p:txBody>
      </p:sp>
    </p:spTree>
    <p:extLst>
      <p:ext uri="{BB962C8B-B14F-4D97-AF65-F5344CB8AC3E}">
        <p14:creationId xmlns:p14="http://schemas.microsoft.com/office/powerpoint/2010/main" val="3382818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a:t>Hvis du ikke kan komme igennem til krænkeren, så kan du: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u="sng"/>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u="sng"/>
              <a:t>Punkterne popper ind en ad gangen, forklar et punkt ad gangen.</a:t>
            </a:r>
          </a:p>
          <a:p>
            <a:pPr marL="0" marR="0" lvl="0" indent="0" algn="l" defTabSz="914400" rtl="0" eaLnBrk="1" fontAlgn="auto" latinLnBrk="0" hangingPunct="1">
              <a:lnSpc>
                <a:spcPct val="100000"/>
              </a:lnSpc>
              <a:spcBef>
                <a:spcPts val="0"/>
              </a:spcBef>
              <a:spcAft>
                <a:spcPts val="0"/>
              </a:spcAft>
              <a:buClrTx/>
              <a:buSzTx/>
              <a:buFontTx/>
              <a:buNone/>
              <a:tabLst/>
              <a:defRPr/>
            </a:pPr>
            <a:br>
              <a:rPr lang="da-DK" sz="1200" b="1"/>
            </a:br>
            <a:r>
              <a:rPr lang="da-DK" sz="1200" b="1"/>
              <a:t>09. Søge hjælp og støtte</a:t>
            </a:r>
            <a:r>
              <a:rPr lang="da-DK" sz="1200"/>
              <a:t>. Fortæl om problemet til en person, du har tillid til.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a:t>10. Indberette chikane eller mobning. </a:t>
            </a:r>
            <a:r>
              <a:rPr lang="da-DK" sz="1200" b="0"/>
              <a:t>I </a:t>
            </a:r>
            <a:r>
              <a:rPr lang="da-DK" sz="1200" i="0">
                <a:solidFill>
                  <a:srgbClr val="FF0000"/>
                </a:solidFill>
              </a:rPr>
              <a:t>de fleste rederier </a:t>
            </a:r>
            <a:r>
              <a:rPr lang="da-DK" sz="1200"/>
              <a:t>findes der en ansvarlig person enten om bord eller på land, der har ansvaret for at håndtere klager over chikane og mobning.</a:t>
            </a:r>
            <a:r>
              <a:rPr lang="da-DK" sz="1200" i="1"/>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1"/>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En af de mange konsekvenser af chikane og mobning er en følelse af isolation, og har man brug for en udenforstående at tale med, har man </a:t>
            </a:r>
            <a:r>
              <a:rPr lang="da-DK"/>
              <a:t>som søfarende også mulighed for at kontakte SEA HEALTH &amp; </a:t>
            </a:r>
            <a:r>
              <a:rPr lang="da-DK" err="1"/>
              <a:t>WELFAREs</a:t>
            </a:r>
            <a:r>
              <a:rPr lang="da-DK"/>
              <a:t> Helpline for søfarende.</a:t>
            </a:r>
            <a:br>
              <a:rPr lang="da-DK"/>
            </a:br>
            <a:br>
              <a:rPr lang="da-DK"/>
            </a:br>
            <a:r>
              <a:rPr lang="da-DK"/>
              <a:t>Kontaktinfo findes på www.shw.dk. </a:t>
            </a:r>
          </a:p>
          <a:p>
            <a:pPr marL="0" marR="0" lvl="0" indent="0" algn="l" defTabSz="914400" rtl="0" eaLnBrk="1" fontAlgn="auto" latinLnBrk="0" hangingPunct="1">
              <a:lnSpc>
                <a:spcPct val="100000"/>
              </a:lnSpc>
              <a:spcBef>
                <a:spcPts val="0"/>
              </a:spcBef>
              <a:spcAft>
                <a:spcPts val="0"/>
              </a:spcAft>
              <a:buClrTx/>
              <a:buSzTx/>
              <a:buFontTx/>
              <a:buNone/>
              <a:tabLst/>
              <a:defRPr/>
            </a:pPr>
            <a:br>
              <a:rPr lang="da-DK" sz="1200" i="1"/>
            </a:br>
            <a:r>
              <a:rPr lang="da-DK" sz="1200" i="0"/>
              <a:t>Læs mere her:</a:t>
            </a:r>
            <a:br>
              <a:rPr lang="da-DK" sz="1200" i="0"/>
            </a:br>
            <a:r>
              <a:rPr lang="da-DK" sz="1200" b="0"/>
              <a:t>Læs mere i Be a </a:t>
            </a:r>
            <a:r>
              <a:rPr lang="da-DK" sz="1200" b="0" err="1"/>
              <a:t>buddy</a:t>
            </a:r>
            <a:r>
              <a:rPr lang="da-DK" sz="1200" b="0"/>
              <a:t>-vejledningen s. 5 og 7.</a:t>
            </a:r>
            <a:endParaRPr lang="da-DK" sz="120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1"/>
              <a:t>On Board </a:t>
            </a:r>
            <a:r>
              <a:rPr lang="da-DK" sz="1200" i="1" err="1"/>
              <a:t>Complaint</a:t>
            </a:r>
            <a:r>
              <a:rPr lang="da-DK" sz="1200" i="1"/>
              <a:t> Procedure, </a:t>
            </a:r>
            <a:r>
              <a:rPr lang="da-DK" sz="1200" i="1" err="1"/>
              <a:t>regulation</a:t>
            </a:r>
            <a:r>
              <a:rPr lang="da-DK" sz="1200" i="1"/>
              <a:t> 5.1.5, MLC 2006</a:t>
            </a:r>
          </a:p>
          <a:p>
            <a:endParaRPr lang="da-DK"/>
          </a:p>
        </p:txBody>
      </p:sp>
      <p:sp>
        <p:nvSpPr>
          <p:cNvPr id="4" name="Pladsholder til slidenummer 3"/>
          <p:cNvSpPr>
            <a:spLocks noGrp="1"/>
          </p:cNvSpPr>
          <p:nvPr>
            <p:ph type="sldNum" sz="quarter" idx="5"/>
          </p:nvPr>
        </p:nvSpPr>
        <p:spPr/>
        <p:txBody>
          <a:bodyPr/>
          <a:lstStyle/>
          <a:p>
            <a:fld id="{9509EE46-B35B-1746-89C4-F069E6A2C135}" type="slidenum">
              <a:rPr lang="da-DK" smtClean="0"/>
              <a:t>14</a:t>
            </a:fld>
            <a:endParaRPr lang="da-DK"/>
          </a:p>
        </p:txBody>
      </p:sp>
    </p:spTree>
    <p:extLst>
      <p:ext uri="{BB962C8B-B14F-4D97-AF65-F5344CB8AC3E}">
        <p14:creationId xmlns:p14="http://schemas.microsoft.com/office/powerpoint/2010/main" val="3597733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a:t>Hvad kan man gøre som kollega?</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u="sng" err="1"/>
              <a:t>Bullets</a:t>
            </a:r>
            <a:r>
              <a:rPr lang="da-DK" sz="1200" b="0" u="sng"/>
              <a:t> popper ind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r>
              <a:rPr lang="da-DK" sz="1200" b="1"/>
              <a:t>Sig stop. Fortæl kolleger, der chikanerer eller mobber, at de skal stoppe. </a:t>
            </a:r>
            <a:r>
              <a:rPr lang="da-DK" sz="1200"/>
              <a:t>Hvis du ser en kollega, der chikanerer eller mobber eller giver udtryk for manglende tolerance over for andre, så tal med vedkommende og sørg for, at han/hun </a:t>
            </a:r>
            <a:r>
              <a:rPr lang="da-DK" sz="1200" err="1"/>
              <a:t>forstår</a:t>
            </a:r>
            <a:r>
              <a:rPr lang="da-DK" sz="1200"/>
              <a:t>, at deres handlinger er uacceptable.</a:t>
            </a:r>
            <a:br>
              <a:rPr lang="da-DK" sz="1200"/>
            </a:br>
            <a:r>
              <a:rPr lang="en-US"/>
              <a:t>•  </a:t>
            </a:r>
            <a:r>
              <a:rPr lang="da-DK" sz="1200" b="1"/>
              <a:t>Støt den kollega, der bliver chikaneret eller mobbet </a:t>
            </a:r>
            <a:r>
              <a:rPr lang="da-DK" sz="1200" b="0"/>
              <a:t>og hjælp </a:t>
            </a:r>
            <a:r>
              <a:rPr lang="da-DK" sz="1200"/>
              <a:t>din kollega med at kontakte den ansvarlige person om bord eller på 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r>
              <a:rPr lang="da-DK" sz="1200" b="1"/>
              <a:t>Tal med krænkeren om vedkommendes adfærd. </a:t>
            </a:r>
            <a:r>
              <a:rPr lang="da-DK" sz="1200" b="0"/>
              <a:t>Måske har kollegaen problemer med sit selvværd eller er frustreret</a:t>
            </a:r>
            <a:r>
              <a:rPr lang="da-DK" sz="1200"/>
              <a:t>. Snak med vedkommende om den </a:t>
            </a:r>
            <a:r>
              <a:rPr lang="da-DK" sz="1200" kern="1200">
                <a:solidFill>
                  <a:schemeClr val="tx1"/>
                </a:solidFill>
                <a:effectLst/>
                <a:latin typeface="+mn-lt"/>
                <a:ea typeface="+mn-ea"/>
                <a:cs typeface="+mn-cs"/>
              </a:rPr>
              <a:t>virkning, vedkommende kan have på andre</a:t>
            </a:r>
            <a:r>
              <a:rPr lang="da-DK" sz="120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a:p>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r>
              <a:rPr lang="da-DK" sz="1200" b="1"/>
              <a:t>Chikane eller mobning kan ikke retfærdiggøres. Du har et ansvar. </a:t>
            </a:r>
            <a:r>
              <a:rPr lang="da-DK" sz="1200"/>
              <a:t>Som vidne til chikane eller mobning på arbejdspladsen har du et ansvar, </a:t>
            </a:r>
            <a:r>
              <a:rPr lang="da-DK" sz="1200" err="1"/>
              <a:t>både</a:t>
            </a:r>
            <a:r>
              <a:rPr lang="da-DK" sz="1200"/>
              <a:t> over for din kollega og over for dig selv.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Se også Be a </a:t>
            </a:r>
            <a:r>
              <a:rPr lang="da-DK" sz="1200" err="1"/>
              <a:t>buddy</a:t>
            </a:r>
            <a:r>
              <a:rPr lang="da-DK" sz="1200"/>
              <a:t>-vejledningen s. 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Yderligere info:</a:t>
            </a:r>
            <a:br>
              <a:rPr lang="da-DK" sz="1200"/>
            </a:br>
            <a:r>
              <a:rPr lang="da-DK" sz="1200"/>
              <a:t>Redskab 3 i Be a </a:t>
            </a:r>
            <a:r>
              <a:rPr lang="da-DK" sz="1200" err="1"/>
              <a:t>buddy</a:t>
            </a:r>
            <a:r>
              <a:rPr lang="da-DK" sz="1200"/>
              <a:t>-læringsværktøjerne handler specifikt om vidners betydning i en mobbesituation.</a:t>
            </a:r>
          </a:p>
        </p:txBody>
      </p:sp>
      <p:sp>
        <p:nvSpPr>
          <p:cNvPr id="4" name="Pladsholder til slidenummer 3"/>
          <p:cNvSpPr>
            <a:spLocks noGrp="1"/>
          </p:cNvSpPr>
          <p:nvPr>
            <p:ph type="sldNum" sz="quarter" idx="5"/>
          </p:nvPr>
        </p:nvSpPr>
        <p:spPr/>
        <p:txBody>
          <a:bodyPr/>
          <a:lstStyle/>
          <a:p>
            <a:fld id="{9509EE46-B35B-1746-89C4-F069E6A2C135}" type="slidenum">
              <a:rPr lang="da-DK" smtClean="0"/>
              <a:t>15</a:t>
            </a:fld>
            <a:endParaRPr lang="da-DK"/>
          </a:p>
        </p:txBody>
      </p:sp>
    </p:spTree>
    <p:extLst>
      <p:ext uri="{BB962C8B-B14F-4D97-AF65-F5344CB8AC3E}">
        <p14:creationId xmlns:p14="http://schemas.microsoft.com/office/powerpoint/2010/main" val="3212413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a:solidFill>
                  <a:schemeClr val="tx1"/>
                </a:solidFill>
                <a:effectLst/>
                <a:latin typeface="+mn-lt"/>
                <a:ea typeface="+mn-ea"/>
                <a:cs typeface="+mn-cs"/>
              </a:rPr>
              <a:t>Hvad kan skibsledelsen gøre?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a:solidFill>
                  <a:schemeClr val="tx1"/>
                </a:solidFill>
                <a:effectLst/>
                <a:latin typeface="+mn-lt"/>
                <a:ea typeface="+mn-ea"/>
                <a:cs typeface="+mn-cs"/>
              </a:rPr>
              <a:t>• </a:t>
            </a:r>
            <a:r>
              <a:rPr lang="da-DK" b="1"/>
              <a:t>Vær opmærksom på at folk ofte oplever at blive udsat for chikane eller mobning, fordi de skiller sig ud fra mængden. Er der nogen besætningsmedlemmer, der passer på denne profil?</a:t>
            </a:r>
            <a:endParaRPr lang="da-DK" b="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kern="1200">
                <a:solidFill>
                  <a:schemeClr val="tx1"/>
                </a:solidFill>
                <a:effectLst/>
                <a:latin typeface="+mn-lt"/>
                <a:ea typeface="+mn-ea"/>
                <a:cs typeface="+mn-cs"/>
              </a:rPr>
              <a:t>Der </a:t>
            </a:r>
            <a:r>
              <a:rPr lang="da-DK" sz="1200" kern="1200">
                <a:solidFill>
                  <a:schemeClr val="tx1"/>
                </a:solidFill>
                <a:effectLst/>
                <a:latin typeface="+mn-lt"/>
                <a:ea typeface="+mn-ea"/>
                <a:cs typeface="+mn-cs"/>
              </a:rPr>
              <a:t>en række måder, folk kan </a:t>
            </a:r>
            <a:r>
              <a:rPr lang="da-DK" sz="1200" b="1" kern="1200">
                <a:solidFill>
                  <a:schemeClr val="tx1"/>
                </a:solidFill>
                <a:effectLst/>
                <a:latin typeface="+mn-lt"/>
                <a:ea typeface="+mn-ea"/>
                <a:cs typeface="+mn-cs"/>
              </a:rPr>
              <a:t>skille sig ud</a:t>
            </a:r>
            <a:r>
              <a:rPr lang="da-DK" sz="1200" kern="1200">
                <a:solidFill>
                  <a:schemeClr val="tx1"/>
                </a:solidFill>
                <a:effectLst/>
                <a:latin typeface="+mn-lt"/>
                <a:ea typeface="+mn-ea"/>
                <a:cs typeface="+mn-cs"/>
              </a:rPr>
              <a:t> på:</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a:solidFill>
                  <a:schemeClr val="tx1"/>
                </a:solidFill>
                <a:effectLst/>
                <a:latin typeface="+mn-lt"/>
                <a:ea typeface="+mn-ea"/>
                <a:cs typeface="+mn-cs"/>
              </a:rPr>
              <a:t>• Det kan være nogen, der er </a:t>
            </a:r>
            <a:r>
              <a:rPr lang="da-DK" sz="1200" b="1" kern="1200">
                <a:solidFill>
                  <a:schemeClr val="tx1"/>
                </a:solidFill>
                <a:effectLst/>
                <a:latin typeface="+mn-lt"/>
                <a:ea typeface="+mn-ea"/>
                <a:cs typeface="+mn-cs"/>
              </a:rPr>
              <a:t>meget ambitiøse</a:t>
            </a:r>
            <a:r>
              <a:rPr lang="da-DK" sz="1200" kern="1200">
                <a:solidFill>
                  <a:schemeClr val="tx1"/>
                </a:solidFill>
                <a:effectLst/>
                <a:latin typeface="+mn-lt"/>
                <a:ea typeface="+mn-ea"/>
                <a:cs typeface="+mn-cs"/>
              </a:rPr>
              <a:t> med deres arbejde, og gerne vil vise, hvad de kan, </a:t>
            </a:r>
            <a:br>
              <a:rPr lang="da-DK" sz="1200" kern="1200">
                <a:solidFill>
                  <a:schemeClr val="tx1"/>
                </a:solidFill>
                <a:effectLst/>
                <a:latin typeface="+mn-lt"/>
                <a:ea typeface="+mn-ea"/>
                <a:cs typeface="+mn-cs"/>
              </a:rPr>
            </a:br>
            <a:r>
              <a:rPr lang="da-DK" sz="1200" kern="1200">
                <a:solidFill>
                  <a:schemeClr val="tx1"/>
                </a:solidFill>
                <a:effectLst/>
                <a:latin typeface="+mn-lt"/>
                <a:ea typeface="+mn-ea"/>
                <a:cs typeface="+mn-cs"/>
              </a:rPr>
              <a:t>• Det kan være nogen, der vil </a:t>
            </a:r>
            <a:r>
              <a:rPr lang="da-DK" sz="1200" b="1" kern="1200">
                <a:solidFill>
                  <a:schemeClr val="tx1"/>
                </a:solidFill>
                <a:effectLst/>
                <a:latin typeface="+mn-lt"/>
                <a:ea typeface="+mn-ea"/>
                <a:cs typeface="+mn-cs"/>
              </a:rPr>
              <a:t>”lave for meget”</a:t>
            </a:r>
            <a:r>
              <a:rPr lang="da-DK" sz="1200" kern="1200">
                <a:solidFill>
                  <a:schemeClr val="tx1"/>
                </a:solidFill>
                <a:effectLst/>
                <a:latin typeface="+mn-lt"/>
                <a:ea typeface="+mn-ea"/>
                <a:cs typeface="+mn-cs"/>
              </a:rPr>
              <a:t> eller </a:t>
            </a:r>
            <a:r>
              <a:rPr lang="da-DK" sz="1200" b="1" kern="1200">
                <a:solidFill>
                  <a:schemeClr val="tx1"/>
                </a:solidFill>
                <a:effectLst/>
                <a:latin typeface="+mn-lt"/>
                <a:ea typeface="+mn-ea"/>
                <a:cs typeface="+mn-cs"/>
              </a:rPr>
              <a:t>”lave for lidt”</a:t>
            </a:r>
            <a:r>
              <a:rPr lang="da-DK" sz="1200" kern="1200">
                <a:solidFill>
                  <a:schemeClr val="tx1"/>
                </a:solidFill>
                <a:effectLst/>
                <a:latin typeface="+mn-lt"/>
                <a:ea typeface="+mn-ea"/>
                <a:cs typeface="+mn-cs"/>
              </a:rPr>
              <a:t>, nogen, der er </a:t>
            </a:r>
            <a:r>
              <a:rPr lang="da-DK" sz="1200" b="1" kern="1200">
                <a:solidFill>
                  <a:schemeClr val="tx1"/>
                </a:solidFill>
                <a:effectLst/>
                <a:latin typeface="+mn-lt"/>
                <a:ea typeface="+mn-ea"/>
                <a:cs typeface="+mn-cs"/>
              </a:rPr>
              <a:t>nye i faget</a:t>
            </a:r>
            <a:r>
              <a:rPr lang="da-DK" sz="1200" kern="1200">
                <a:solidFill>
                  <a:schemeClr val="tx1"/>
                </a:solidFill>
                <a:effectLst/>
                <a:latin typeface="+mn-lt"/>
                <a:ea typeface="+mn-ea"/>
                <a:cs typeface="+mn-cs"/>
              </a:rPr>
              <a:t>, er uerfarne og spørger en masse, eller de ”tror” at de ved en masse i forhold til deres erfaring. Det kan føre til ”Mobning som straf”.</a:t>
            </a:r>
            <a:br>
              <a:rPr lang="da-DK" sz="1200" kern="1200">
                <a:solidFill>
                  <a:schemeClr val="tx1"/>
                </a:solidFill>
                <a:effectLst/>
                <a:latin typeface="+mn-lt"/>
                <a:ea typeface="+mn-ea"/>
                <a:cs typeface="+mn-cs"/>
              </a:rPr>
            </a:br>
            <a:r>
              <a:rPr lang="da-DK" sz="1200" kern="1200">
                <a:solidFill>
                  <a:schemeClr val="tx1"/>
                </a:solidFill>
                <a:effectLst/>
                <a:latin typeface="+mn-lt"/>
                <a:ea typeface="+mn-ea"/>
                <a:cs typeface="+mn-cs"/>
              </a:rPr>
              <a:t>•Det kan også være fordi personen er </a:t>
            </a:r>
            <a:r>
              <a:rPr lang="da-DK" sz="1200" b="1" kern="1200">
                <a:solidFill>
                  <a:schemeClr val="tx1"/>
                </a:solidFill>
                <a:effectLst/>
                <a:latin typeface="+mn-lt"/>
                <a:ea typeface="+mn-ea"/>
                <a:cs typeface="+mn-cs"/>
              </a:rPr>
              <a:t>anderledes eller afvigende </a:t>
            </a:r>
            <a:r>
              <a:rPr lang="da-DK" sz="1200" kern="1200">
                <a:solidFill>
                  <a:schemeClr val="tx1"/>
                </a:solidFill>
                <a:effectLst/>
                <a:latin typeface="+mn-lt"/>
                <a:ea typeface="+mn-ea"/>
                <a:cs typeface="+mn-cs"/>
              </a:rPr>
              <a:t>i forhold til </a:t>
            </a:r>
            <a:r>
              <a:rPr lang="da-DK" sz="1200" b="1" kern="1200">
                <a:solidFill>
                  <a:schemeClr val="tx1"/>
                </a:solidFill>
                <a:effectLst/>
                <a:latin typeface="+mn-lt"/>
                <a:ea typeface="+mn-ea"/>
                <a:cs typeface="+mn-cs"/>
              </a:rPr>
              <a:t>køn, alder, etniske oprindelse eller seksuelle observans.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kern="1200">
              <a:solidFill>
                <a:schemeClr val="tx1"/>
              </a:solidFill>
              <a:effectLst/>
              <a:latin typeface="+mn-lt"/>
              <a:ea typeface="+mn-ea"/>
              <a:cs typeface="+mn-cs"/>
            </a:endParaRPr>
          </a:p>
          <a:p>
            <a:pPr>
              <a:defRPr/>
            </a:pPr>
            <a:r>
              <a:rPr lang="da-DK" sz="1200" b="1" kern="1200">
                <a:solidFill>
                  <a:schemeClr val="tx1"/>
                </a:solidFill>
                <a:effectLst/>
                <a:latin typeface="+mn-lt"/>
                <a:ea typeface="+mn-ea"/>
                <a:cs typeface="+mn-cs"/>
              </a:rPr>
              <a:t>• </a:t>
            </a:r>
            <a:r>
              <a:rPr lang="da-DK" b="1"/>
              <a:t>Rederiets politik vedrørende chikane og mobning skal være tydelig for alle om bord.</a:t>
            </a:r>
            <a:br>
              <a:rPr lang="da-DK"/>
            </a:br>
            <a:r>
              <a:rPr lang="da-DK"/>
              <a:t>Ved alle om bord at de kan gå til dig som leder eller direkte til rederiets designerede person og indberette chikane og mobning, vel vidende, at deres klager vil blive undersøgt, og at der vil blive taget hånd om sagen?</a:t>
            </a:r>
          </a:p>
          <a:p>
            <a:pPr>
              <a:defRPr/>
            </a:pPr>
            <a:endParaRPr lang="da-DK"/>
          </a:p>
          <a:p>
            <a:pPr>
              <a:defRPr/>
            </a:pPr>
            <a:r>
              <a:rPr lang="da-DK" sz="1200" b="1" kern="1200">
                <a:solidFill>
                  <a:schemeClr val="tx1"/>
                </a:solidFill>
                <a:effectLst/>
                <a:latin typeface="+mn-lt"/>
                <a:ea typeface="+mn-ea"/>
                <a:cs typeface="+mn-cs"/>
              </a:rPr>
              <a:t>• </a:t>
            </a:r>
            <a:r>
              <a:rPr lang="da-DK" b="1"/>
              <a:t>Skibsledelsen skal være synlig på området, og håndhæve reglerne.</a:t>
            </a:r>
            <a:br>
              <a:rPr lang="da-DK"/>
            </a:br>
            <a:r>
              <a:rPr lang="da-DK"/>
              <a:t>Som skibsledelse er det vigtigt at være synlig, og at gå foran og vise at </a:t>
            </a:r>
            <a:r>
              <a:rPr lang="da-DK" b="1"/>
              <a:t>mobning ikke tolereres</a:t>
            </a:r>
            <a:r>
              <a:rPr lang="da-DK"/>
              <a:t>.  </a:t>
            </a:r>
          </a:p>
          <a:p>
            <a:pPr>
              <a:defRPr/>
            </a:pPr>
            <a:br>
              <a:rPr lang="da-DK"/>
            </a:br>
            <a:r>
              <a:rPr lang="da-DK" sz="1200" b="1" kern="1200">
                <a:solidFill>
                  <a:schemeClr val="tx1"/>
                </a:solidFill>
                <a:effectLst/>
                <a:latin typeface="+mn-lt"/>
                <a:ea typeface="+mn-ea"/>
                <a:cs typeface="+mn-cs"/>
              </a:rPr>
              <a:t>• </a:t>
            </a:r>
            <a:r>
              <a:rPr lang="da-DK" sz="1200" b="0" kern="1200">
                <a:solidFill>
                  <a:schemeClr val="tx1"/>
                </a:solidFill>
                <a:effectLst/>
                <a:latin typeface="+mn-lt"/>
                <a:ea typeface="+mn-ea"/>
                <a:cs typeface="+mn-cs"/>
              </a:rPr>
              <a:t>og </a:t>
            </a:r>
            <a:r>
              <a:rPr lang="da-DK" sz="1200" b="1" kern="1200">
                <a:solidFill>
                  <a:schemeClr val="tx1"/>
                </a:solidFill>
                <a:effectLst/>
                <a:latin typeface="+mn-lt"/>
                <a:ea typeface="+mn-ea"/>
                <a:cs typeface="+mn-cs"/>
              </a:rPr>
              <a:t>sørge for en respektfuld omgangstone og et godt samarbejde om bord. </a:t>
            </a:r>
            <a:endParaRPr lang="da-DK"/>
          </a:p>
          <a:p>
            <a:pPr>
              <a:defRPr/>
            </a:pPr>
            <a:endParaRPr lang="da-DK"/>
          </a:p>
          <a:p>
            <a:pPr>
              <a:defRPr/>
            </a:pPr>
            <a:r>
              <a:rPr lang="da-DK"/>
              <a:t>Risikoen for chikane og mobning kan modvirkes hvis man sørger for </a:t>
            </a:r>
            <a:r>
              <a:rPr lang="da-DK" u="sng"/>
              <a:t>[SKIFT SLIDE]</a:t>
            </a:r>
          </a:p>
          <a:p>
            <a:pPr>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kern="1200">
              <a:solidFill>
                <a:schemeClr val="tx1"/>
              </a:solidFill>
              <a:effectLst/>
              <a:latin typeface="+mn-lt"/>
              <a:ea typeface="+mn-ea"/>
              <a:cs typeface="+mn-cs"/>
            </a:endParaRPr>
          </a:p>
          <a:p>
            <a:endParaRPr lang="en-US">
              <a:cs typeface="Calibri"/>
            </a:endParaRPr>
          </a:p>
        </p:txBody>
      </p:sp>
      <p:sp>
        <p:nvSpPr>
          <p:cNvPr id="4" name="Pladsholder til slidenummer 3"/>
          <p:cNvSpPr>
            <a:spLocks noGrp="1"/>
          </p:cNvSpPr>
          <p:nvPr>
            <p:ph type="sldNum" sz="quarter" idx="5"/>
          </p:nvPr>
        </p:nvSpPr>
        <p:spPr/>
        <p:txBody>
          <a:bodyPr/>
          <a:lstStyle/>
          <a:p>
            <a:fld id="{9509EE46-B35B-1746-89C4-F069E6A2C135}" type="slidenum">
              <a:rPr lang="da-DK" smtClean="0"/>
              <a:t>16</a:t>
            </a:fld>
            <a:endParaRPr lang="da-DK"/>
          </a:p>
        </p:txBody>
      </p:sp>
    </p:spTree>
    <p:extLst>
      <p:ext uri="{BB962C8B-B14F-4D97-AF65-F5344CB8AC3E}">
        <p14:creationId xmlns:p14="http://schemas.microsoft.com/office/powerpoint/2010/main" val="3328189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defRPr/>
            </a:pPr>
            <a:r>
              <a:rPr lang="da-DK"/>
              <a:t>… at have:</a:t>
            </a:r>
            <a:br>
              <a:rPr lang="da-DK"/>
            </a:br>
            <a:br>
              <a:rPr lang="da-DK"/>
            </a:br>
            <a:r>
              <a:rPr lang="da-DK" u="sng"/>
              <a:t>Bullets hopper ind:</a:t>
            </a:r>
          </a:p>
          <a:p>
            <a:pPr>
              <a:defRPr/>
            </a:pPr>
            <a:r>
              <a:rPr lang="da-DK" b="1"/>
              <a:t>• Klare definitioner på roller og ansvar på skibet </a:t>
            </a:r>
            <a:r>
              <a:rPr lang="da-DK"/>
              <a:t>– uklare roller og rollekonflikter kan føre til chikane og mobning. </a:t>
            </a:r>
            <a:br>
              <a:rPr lang="da-DK"/>
            </a:br>
            <a:r>
              <a:rPr lang="da-DK"/>
              <a:t>• </a:t>
            </a:r>
            <a:r>
              <a:rPr lang="da-DK" b="1"/>
              <a:t>Tydelige arbejdsgange som skal følges </a:t>
            </a:r>
            <a:r>
              <a:rPr lang="da-DK"/>
              <a:t>– sørg for at alle ved, hvordan en opgave skal udføres. Nye medarbejdere skal sættes grundigt ind i arbejdsopgaverne. </a:t>
            </a:r>
            <a:br>
              <a:rPr lang="da-DK"/>
            </a:br>
            <a:r>
              <a:rPr lang="da-DK"/>
              <a:t>• </a:t>
            </a:r>
            <a:r>
              <a:rPr lang="da-DK" b="1"/>
              <a:t>Fair og gennemsigtige systemer til fordeling af opgaverne </a:t>
            </a:r>
            <a:r>
              <a:rPr lang="da-DK"/>
              <a:t>– det er vigtigt at de enkelte medarbejdere kan se en mening med at en bestemt person får en given opgave. Tænker kolleger at vedkommende favoriseres, kan det føre til misundelse, chikane og mobning. </a:t>
            </a:r>
          </a:p>
          <a:p>
            <a:pPr>
              <a:defRPr/>
            </a:pPr>
            <a:r>
              <a:rPr lang="da-DK"/>
              <a:t> </a:t>
            </a:r>
          </a:p>
          <a:p>
            <a:pPr>
              <a:defRPr/>
            </a:pPr>
            <a:endParaRPr lang="en-US"/>
          </a:p>
          <a:p>
            <a:pPr>
              <a:defRPr/>
            </a:pPr>
            <a:r>
              <a:rPr lang="en-US" u="sng"/>
              <a:t>Bullets hopper </a:t>
            </a:r>
            <a:r>
              <a:rPr lang="en-US" u="sng" err="1"/>
              <a:t>ind</a:t>
            </a:r>
            <a:r>
              <a:rPr lang="en-US" u="sng"/>
              <a: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a:solidFill>
                  <a:schemeClr val="tx1"/>
                </a:solidFill>
                <a:effectLst/>
                <a:latin typeface="+mn-lt"/>
                <a:ea typeface="+mn-ea"/>
                <a:cs typeface="+mn-cs"/>
              </a:rPr>
              <a:t>• Du skal håndhæve jeres regler på området. </a:t>
            </a:r>
            <a:r>
              <a:rPr lang="da-DK" sz="1200" kern="1200">
                <a:solidFill>
                  <a:schemeClr val="tx1"/>
                </a:solidFill>
                <a:effectLst/>
                <a:latin typeface="+mn-lt"/>
                <a:ea typeface="+mn-ea"/>
                <a:cs typeface="+mn-cs"/>
              </a:rPr>
              <a:t>Vær opmærksom på tidlige advarsler og stop systematisk mobning eller chikane så snart du ser den, </a:t>
            </a:r>
            <a:r>
              <a:rPr lang="da-DK" sz="1200" b="1" kern="1200">
                <a:solidFill>
                  <a:schemeClr val="tx1"/>
                </a:solidFill>
                <a:effectLst/>
                <a:latin typeface="+mn-lt"/>
                <a:ea typeface="+mn-ea"/>
                <a:cs typeface="+mn-cs"/>
              </a:rPr>
              <a:t>det betyder naturligvis, at du er nødt til selv at “</a:t>
            </a:r>
            <a:r>
              <a:rPr lang="da-DK" sz="1200" b="1" kern="1200" err="1">
                <a:solidFill>
                  <a:schemeClr val="tx1"/>
                </a:solidFill>
                <a:effectLst/>
                <a:latin typeface="+mn-lt"/>
                <a:ea typeface="+mn-ea"/>
                <a:cs typeface="+mn-cs"/>
              </a:rPr>
              <a:t>walk</a:t>
            </a:r>
            <a:r>
              <a:rPr lang="da-DK" sz="1200" b="1" kern="1200">
                <a:solidFill>
                  <a:schemeClr val="tx1"/>
                </a:solidFill>
                <a:effectLst/>
                <a:latin typeface="+mn-lt"/>
                <a:ea typeface="+mn-ea"/>
                <a:cs typeface="+mn-cs"/>
              </a:rPr>
              <a:t> the talk” </a:t>
            </a:r>
            <a:r>
              <a:rPr lang="da-DK" sz="1200" kern="1200">
                <a:solidFill>
                  <a:schemeClr val="tx1"/>
                </a:solidFill>
                <a:effectLst/>
                <a:latin typeface="+mn-lt"/>
                <a:ea typeface="+mn-ea"/>
                <a:cs typeface="+mn-cs"/>
              </a:rPr>
              <a:t>være rollemodel og behandle alle ens og med respekt. </a:t>
            </a:r>
          </a:p>
          <a:p>
            <a:pPr>
              <a:defRPr/>
            </a:pPr>
            <a:endParaRPr lang="da-DK"/>
          </a:p>
          <a:p>
            <a:pPr>
              <a:defRPr/>
            </a:pPr>
            <a:r>
              <a:rPr lang="da-DK"/>
              <a:t>Læs mere i </a:t>
            </a:r>
            <a:br>
              <a:rPr lang="da-DK"/>
            </a:br>
            <a:r>
              <a:rPr lang="da-DK"/>
              <a:t>Be a </a:t>
            </a:r>
            <a:r>
              <a:rPr lang="da-DK" err="1"/>
              <a:t>buddy</a:t>
            </a:r>
            <a:r>
              <a:rPr lang="da-DK"/>
              <a:t>-vejledningen s. 12-13. </a:t>
            </a:r>
          </a:p>
          <a:p>
            <a:r>
              <a:rPr lang="da-DK"/>
              <a:t>A Good </a:t>
            </a:r>
            <a:r>
              <a:rPr lang="da-DK" err="1"/>
              <a:t>Working</a:t>
            </a:r>
            <a:r>
              <a:rPr lang="da-DK"/>
              <a:t> Life at Sea (udgivet af SEA HEALTH &amp; WELFARE): </a:t>
            </a:r>
            <a:br>
              <a:rPr lang="da-DK"/>
            </a:br>
            <a:r>
              <a:rPr lang="da-DK"/>
              <a:t>Kapitel 2. Kommunikation og information.</a:t>
            </a:r>
            <a:br>
              <a:rPr lang="da-DK"/>
            </a:br>
            <a:r>
              <a:rPr lang="da-DK"/>
              <a:t>Kapitel 3. Konflikthåndtering og forebyggelse.</a:t>
            </a:r>
          </a:p>
          <a:p>
            <a:endParaRPr lang="en-US"/>
          </a:p>
        </p:txBody>
      </p:sp>
      <p:sp>
        <p:nvSpPr>
          <p:cNvPr id="4" name="Pladsholder til slidenummer 3"/>
          <p:cNvSpPr>
            <a:spLocks noGrp="1"/>
          </p:cNvSpPr>
          <p:nvPr>
            <p:ph type="sldNum" sz="quarter" idx="5"/>
          </p:nvPr>
        </p:nvSpPr>
        <p:spPr/>
        <p:txBody>
          <a:bodyPr/>
          <a:lstStyle/>
          <a:p>
            <a:fld id="{9509EE46-B35B-1746-89C4-F069E6A2C135}" type="slidenum">
              <a:rPr lang="da-DK" smtClean="0"/>
              <a:t>17</a:t>
            </a:fld>
            <a:endParaRPr lang="da-DK"/>
          </a:p>
        </p:txBody>
      </p:sp>
    </p:spTree>
    <p:extLst>
      <p:ext uri="{BB962C8B-B14F-4D97-AF65-F5344CB8AC3E}">
        <p14:creationId xmlns:p14="http://schemas.microsoft.com/office/powerpoint/2010/main" val="1182343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Hvad kan rederiet gøre?</a:t>
            </a:r>
            <a:br>
              <a:rPr lang="da-DK" b="1"/>
            </a:br>
            <a:endParaRPr lang="da-DK" b="1"/>
          </a:p>
          <a:p>
            <a:r>
              <a:rPr lang="da-DK" b="0" u="sng"/>
              <a:t>Bullets popper ind:</a:t>
            </a:r>
            <a:br>
              <a:rPr lang="da-DK" b="0"/>
            </a:br>
            <a:r>
              <a:rPr lang="da-DK" b="0"/>
              <a:t>Rederiet bør:</a:t>
            </a:r>
          </a:p>
          <a:p>
            <a:r>
              <a:rPr lang="da-DK" b="1"/>
              <a:t>• Udarbejde en mobbepolitik </a:t>
            </a:r>
            <a:r>
              <a:rPr lang="da-DK"/>
              <a:t>og indføre den som et afsnit i </a:t>
            </a:r>
            <a:r>
              <a:rPr lang="da-DK" b="1"/>
              <a:t>personalehåndbogen</a:t>
            </a:r>
            <a:r>
              <a:rPr lang="da-DK"/>
              <a:t>.</a:t>
            </a:r>
            <a:br>
              <a:rPr lang="da-DK"/>
            </a:br>
            <a:r>
              <a:rPr lang="da-DK"/>
              <a:t>• </a:t>
            </a:r>
            <a:r>
              <a:rPr lang="da-DK" b="1"/>
              <a:t>Udpege en designeret person </a:t>
            </a:r>
            <a:r>
              <a:rPr lang="da-DK"/>
              <a:t>– vedkommende skal have </a:t>
            </a:r>
            <a:r>
              <a:rPr lang="da-DK" b="1"/>
              <a:t>bemyndigelse</a:t>
            </a:r>
            <a:r>
              <a:rPr lang="da-DK"/>
              <a:t> til at behandle sager/klager. </a:t>
            </a:r>
            <a:br>
              <a:rPr lang="da-DK"/>
            </a:br>
            <a:r>
              <a:rPr lang="da-DK" b="1"/>
              <a:t>• Bevare fokus på at have et godt psykisk arbejdsmiljø, bl.a. ved at arbejde med værdier. </a:t>
            </a:r>
            <a:r>
              <a:rPr lang="da-DK" b="0"/>
              <a:t>Sørg for at alle ansatte kender firmaets værdier i forhold til, hvordan man omgås hinanden.</a:t>
            </a:r>
            <a:br>
              <a:rPr lang="da-DK"/>
            </a:br>
            <a:r>
              <a:rPr lang="da-DK"/>
              <a:t>• </a:t>
            </a:r>
            <a:r>
              <a:rPr lang="da-DK" b="1"/>
              <a:t>Sørge for god introduktion af nye medarbejdere – både fagligt og socialt. </a:t>
            </a:r>
            <a:r>
              <a:rPr lang="da-DK" b="0"/>
              <a:t>Hvis nye medarbejdere er blevet grundigt introduceret, er der mindre risiko for, at de laver fejl og dermed udsætter sig selv for potentiel mobning og chikane. </a:t>
            </a:r>
            <a:endParaRPr lang="da-DK" b="1" i="1"/>
          </a:p>
          <a:p>
            <a:r>
              <a:rPr lang="da-DK" b="1"/>
              <a:t>• Håndtere konflikter respektfuldt og professionelt.</a:t>
            </a:r>
            <a:r>
              <a:rPr lang="da-DK" b="0"/>
              <a:t> Kommer der en klage fra et skib, skal den behandles fortroligt og med respekt. Både offer og krænker skal høres i sagen. </a:t>
            </a:r>
            <a:endParaRPr lang="da-DK" b="1"/>
          </a:p>
          <a:p>
            <a:pPr marL="0" indent="0">
              <a:buFont typeface="Arial" panose="020B0604020202020204" pitchFamily="34" charset="0"/>
              <a:buNone/>
            </a:pPr>
            <a:r>
              <a:rPr lang="da-DK" b="1"/>
              <a:t>• Sørge for en respektfuld omgangstone og et godt samarbejde.</a:t>
            </a:r>
            <a:r>
              <a:rPr lang="da-DK" b="0" i="1"/>
              <a:t> </a:t>
            </a:r>
          </a:p>
          <a:p>
            <a:pPr marL="0" indent="0">
              <a:buFont typeface="Arial" panose="020B0604020202020204" pitchFamily="34" charset="0"/>
              <a:buNone/>
            </a:pPr>
            <a:r>
              <a:rPr lang="da-DK" b="0" i="1"/>
              <a:t>• </a:t>
            </a:r>
            <a:r>
              <a:rPr lang="da-DK" b="1"/>
              <a:t>Sæt emnet på agendaen</a:t>
            </a:r>
            <a:r>
              <a:rPr lang="da-DK"/>
              <a:t>:</a:t>
            </a:r>
            <a:br>
              <a:rPr lang="da-DK"/>
            </a:br>
            <a:r>
              <a:rPr lang="da-DK"/>
              <a:t>• Sørg for, at officerer og søfarende deltager i uddannelse, der forklarer de uønskede virkninger af chikane og mobning og beskriver rederiets politik. </a:t>
            </a:r>
            <a:br>
              <a:rPr lang="da-DK"/>
            </a:br>
            <a:r>
              <a:rPr lang="da-DK"/>
              <a:t>• Overvej brug af litteratur, plakater og videoer til at underbygge og styrke virksomhedens politikker. </a:t>
            </a:r>
            <a:br>
              <a:rPr lang="da-DK"/>
            </a:br>
            <a:r>
              <a:rPr lang="da-DK"/>
              <a:t>• Opsæt bekendtgørelser på personaleopslagstavler. </a:t>
            </a:r>
            <a:br>
              <a:rPr lang="da-DK"/>
            </a:br>
            <a:r>
              <a:rPr lang="da-DK"/>
              <a:t>• Udarbejd ledelsesvejledninger. </a:t>
            </a:r>
            <a:br>
              <a:rPr lang="da-DK"/>
            </a:br>
            <a:r>
              <a:rPr lang="da-DK"/>
              <a:t>• Udarbejd vejledninger til de ansatte. </a:t>
            </a:r>
          </a:p>
          <a:p>
            <a:endParaRPr lang="da-DK"/>
          </a:p>
          <a:p>
            <a:r>
              <a:rPr lang="da-DK"/>
              <a:t>Læs mere i Be a </a:t>
            </a:r>
            <a:r>
              <a:rPr lang="da-DK" err="1"/>
              <a:t>buddy</a:t>
            </a:r>
            <a:r>
              <a:rPr lang="da-DK"/>
              <a:t>-vejledningen s. 14-15.</a:t>
            </a:r>
            <a:br>
              <a:rPr lang="da-DK"/>
            </a:br>
            <a:endParaRPr lang="da-DK"/>
          </a:p>
        </p:txBody>
      </p:sp>
      <p:sp>
        <p:nvSpPr>
          <p:cNvPr id="4" name="Pladsholder til slidenummer 3"/>
          <p:cNvSpPr>
            <a:spLocks noGrp="1"/>
          </p:cNvSpPr>
          <p:nvPr>
            <p:ph type="sldNum" sz="quarter" idx="5"/>
          </p:nvPr>
        </p:nvSpPr>
        <p:spPr/>
        <p:txBody>
          <a:bodyPr/>
          <a:lstStyle/>
          <a:p>
            <a:fld id="{9509EE46-B35B-1746-89C4-F069E6A2C135}" type="slidenum">
              <a:rPr lang="da-DK" smtClean="0"/>
              <a:t>18</a:t>
            </a:fld>
            <a:endParaRPr lang="da-DK"/>
          </a:p>
        </p:txBody>
      </p:sp>
    </p:spTree>
    <p:extLst>
      <p:ext uri="{BB962C8B-B14F-4D97-AF65-F5344CB8AC3E}">
        <p14:creationId xmlns:p14="http://schemas.microsoft.com/office/powerpoint/2010/main" val="3031207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Gode råd til sikkerhedsrepræsentanten</a:t>
            </a:r>
          </a:p>
          <a:p>
            <a:br>
              <a:rPr lang="da-DK" b="1"/>
            </a:br>
            <a:r>
              <a:rPr lang="da-DK" b="0" u="sng" err="1"/>
              <a:t>Bullets</a:t>
            </a:r>
            <a:r>
              <a:rPr lang="da-DK" b="0" u="sng"/>
              <a:t> popper ind en ad gangen. Ingen uddybning af de tre </a:t>
            </a:r>
            <a:r>
              <a:rPr lang="da-DK" b="0" u="sng" err="1"/>
              <a:t>bullets</a:t>
            </a:r>
            <a:r>
              <a:rPr lang="da-DK" b="0" u="sng"/>
              <a:t>, først efter dem:</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a:solidFill>
                  <a:schemeClr val="tx1"/>
                </a:solidFill>
                <a:effectLst/>
                <a:latin typeface="+mn-lt"/>
                <a:ea typeface="+mn-ea"/>
                <a:cs typeface="+mn-cs"/>
              </a:rPr>
              <a:t>• </a:t>
            </a:r>
            <a:r>
              <a:rPr lang="da-DK" b="1"/>
              <a:t>Vær opmærksom på mobning. </a:t>
            </a:r>
            <a:br>
              <a:rPr lang="da-DK" b="1"/>
            </a:br>
            <a:r>
              <a:rPr lang="da-DK" sz="1200" b="1" kern="1200">
                <a:solidFill>
                  <a:schemeClr val="tx1"/>
                </a:solidFill>
                <a:effectLst/>
                <a:latin typeface="+mn-lt"/>
                <a:ea typeface="+mn-ea"/>
                <a:cs typeface="+mn-cs"/>
              </a:rPr>
              <a:t>• </a:t>
            </a:r>
            <a:r>
              <a:rPr lang="da-DK" b="1"/>
              <a:t>Sig fra, hvis du oplever mobning på skibet</a:t>
            </a:r>
            <a:r>
              <a:rPr lang="da-DK" b="0"/>
              <a:t>, dvs.:</a:t>
            </a:r>
            <a:br>
              <a:rPr lang="da-DK" b="0"/>
            </a:br>
            <a:r>
              <a:rPr lang="da-DK" sz="1200" b="1" kern="1200">
                <a:solidFill>
                  <a:schemeClr val="tx1"/>
                </a:solidFill>
                <a:effectLst/>
                <a:latin typeface="+mn-lt"/>
                <a:ea typeface="+mn-ea"/>
                <a:cs typeface="+mn-cs"/>
              </a:rPr>
              <a:t>• </a:t>
            </a:r>
            <a:r>
              <a:rPr lang="da-DK" b="1"/>
              <a:t>Tal med de indblandede – først den udsatte, dernæst mobberen. </a:t>
            </a:r>
            <a:br>
              <a:rPr lang="da-DK" b="1"/>
            </a:br>
            <a:br>
              <a:rPr lang="da-DK" b="1"/>
            </a:br>
            <a:r>
              <a:rPr lang="da-DK" sz="1200" b="0"/>
              <a:t>Altså: </a:t>
            </a:r>
            <a:r>
              <a:rPr lang="da-DK" sz="1200" b="0" kern="1200">
                <a:solidFill>
                  <a:schemeClr val="tx1"/>
                </a:solidFill>
                <a:effectLst/>
                <a:latin typeface="+mn-lt"/>
                <a:ea typeface="+mn-ea"/>
                <a:cs typeface="+mn-cs"/>
              </a:rPr>
              <a:t>V</a:t>
            </a:r>
            <a:r>
              <a:rPr lang="da-DK" sz="1200" kern="1200">
                <a:solidFill>
                  <a:schemeClr val="tx1"/>
                </a:solidFill>
                <a:effectLst/>
                <a:latin typeface="+mn-lt"/>
                <a:ea typeface="+mn-ea"/>
                <a:cs typeface="+mn-cs"/>
              </a:rPr>
              <a:t>ær opmærksom på tidlige advarsler og stop systematisk mobning eller chikane så snart du ser den. </a:t>
            </a:r>
            <a:br>
              <a:rPr lang="da-DK" sz="1200" kern="1200">
                <a:solidFill>
                  <a:schemeClr val="tx1"/>
                </a:solidFill>
                <a:effectLst/>
                <a:latin typeface="+mn-lt"/>
                <a:ea typeface="+mn-ea"/>
                <a:cs typeface="+mn-cs"/>
              </a:rPr>
            </a:br>
            <a:r>
              <a:rPr lang="da-DK" b="0"/>
              <a:t>Tag en lille snak med begge parter og/eller tag emnet op på et fællesmøde i generelle vendinger, så du ikke hænger nogen ud. </a:t>
            </a:r>
            <a:br>
              <a:rPr lang="da-DK" b="0"/>
            </a:br>
            <a:r>
              <a:rPr lang="da-DK" b="0"/>
              <a:t>Hvis der ikke er noget i det, at det er en jargon, de to har sammen, så er alt glemt. </a:t>
            </a:r>
            <a:br>
              <a:rPr lang="da-DK" b="0"/>
            </a:br>
            <a:br>
              <a:rPr lang="da-DK" b="1"/>
            </a:br>
            <a:r>
              <a:rPr lang="da-DK" sz="1200" b="1" kern="1200">
                <a:solidFill>
                  <a:schemeClr val="tx1"/>
                </a:solidFill>
                <a:effectLst/>
                <a:latin typeface="+mn-lt"/>
                <a:ea typeface="+mn-ea"/>
                <a:cs typeface="+mn-cs"/>
              </a:rPr>
              <a:t>• </a:t>
            </a:r>
            <a:r>
              <a:rPr lang="da-DK" b="1"/>
              <a:t>Hvis det fortsætter: </a:t>
            </a:r>
            <a:r>
              <a:rPr lang="da-DK" b="0"/>
              <a:t>Hvis det ikke har hjulpet at tale med de indblandede, så gå videre til din leder,</a:t>
            </a:r>
            <a:r>
              <a:rPr lang="da-DK" sz="1200" b="0"/>
              <a:t> sikkerhedsudvalget eller personaleafdelingen. </a:t>
            </a:r>
            <a:br>
              <a:rPr lang="da-DK" sz="1200" b="0"/>
            </a:br>
            <a:br>
              <a:rPr lang="da-DK" sz="1200" b="0"/>
            </a:br>
            <a:endParaRPr lang="da-DK">
              <a:solidFill>
                <a:srgbClr val="FF0000"/>
              </a:solidFill>
            </a:endParaRPr>
          </a:p>
        </p:txBody>
      </p:sp>
      <p:sp>
        <p:nvSpPr>
          <p:cNvPr id="4" name="Pladsholder til slidenummer 3"/>
          <p:cNvSpPr>
            <a:spLocks noGrp="1"/>
          </p:cNvSpPr>
          <p:nvPr>
            <p:ph type="sldNum" sz="quarter" idx="5"/>
          </p:nvPr>
        </p:nvSpPr>
        <p:spPr/>
        <p:txBody>
          <a:bodyPr/>
          <a:lstStyle/>
          <a:p>
            <a:fld id="{9509EE46-B35B-1746-89C4-F069E6A2C135}" type="slidenum">
              <a:rPr lang="da-DK" smtClean="0"/>
              <a:t>19</a:t>
            </a:fld>
            <a:endParaRPr lang="da-DK"/>
          </a:p>
        </p:txBody>
      </p:sp>
    </p:spTree>
    <p:extLst>
      <p:ext uri="{BB962C8B-B14F-4D97-AF65-F5344CB8AC3E}">
        <p14:creationId xmlns:p14="http://schemas.microsoft.com/office/powerpoint/2010/main" val="918609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Krænkende handlinger (inklusiv chikane)</a:t>
            </a:r>
            <a:br>
              <a:rPr lang="da-DK"/>
            </a:br>
            <a:r>
              <a:rPr lang="da-DK"/>
              <a:t>Det betragtes som en krænkende handling, hvis en eller flere personer groft eller gentagne udsætter andre personer for en adfærd, som sidstnævnte opfatter som krænkende.</a:t>
            </a:r>
            <a:br>
              <a:rPr lang="da-DK"/>
            </a:br>
            <a:br>
              <a:rPr lang="da-DK"/>
            </a:br>
            <a:r>
              <a:rPr lang="da-DK"/>
              <a:t>Yderligere info: </a:t>
            </a:r>
            <a:endParaRPr lang="da-DK" sz="1200">
              <a:latin typeface="Dotum" panose="020B0600000101010101" pitchFamily="34" charset="-127"/>
              <a:ea typeface="Dotum" panose="020B0600000101010101"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a:solidFill>
                  <a:srgbClr val="252525"/>
                </a:solidFill>
                <a:effectLst/>
                <a:latin typeface="Arial" panose="020B0604020202020204" pitchFamily="34" charset="0"/>
              </a:rPr>
              <a:t>Direktiv 2000/78/EF af 27. november 2000 om generelle rammebestemmelser om ligebehandling med hensyn til beskæftigelse og erhverv.</a:t>
            </a:r>
            <a:br>
              <a:rPr lang="da-DK" b="0" i="0">
                <a:solidFill>
                  <a:srgbClr val="252525"/>
                </a:solidFill>
                <a:effectLst/>
                <a:latin typeface="Arial" panose="020B0604020202020204" pitchFamily="34" charset="0"/>
              </a:rPr>
            </a:br>
            <a:r>
              <a:rPr lang="da-DK"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www.eu.dk/da/dokumenter/direktiver/alle-direktiver/direktiver-2000/2000l0078</a:t>
            </a:r>
            <a:r>
              <a:rPr lang="da-DK" sz="1800">
                <a:effectLst/>
                <a:latin typeface="Calibri" panose="020F0502020204030204" pitchFamily="34" charset="0"/>
                <a:ea typeface="Calibri" panose="020F0502020204030204" pitchFamily="34" charset="0"/>
                <a:cs typeface="Times New Roman" panose="02020603050405020304" pitchFamily="18" charset="0"/>
              </a:rPr>
              <a:t> </a:t>
            </a:r>
          </a:p>
          <a:p>
            <a:endParaRPr lang="da-DK" sz="1200">
              <a:latin typeface="Dotum" panose="020B0600000101010101" pitchFamily="34" charset="-127"/>
              <a:ea typeface="Dotum" panose="020B0600000101010101" pitchFamily="34" charset="-127"/>
            </a:endParaRPr>
          </a:p>
        </p:txBody>
      </p:sp>
      <p:sp>
        <p:nvSpPr>
          <p:cNvPr id="4" name="Pladsholder til slidenummer 3"/>
          <p:cNvSpPr>
            <a:spLocks noGrp="1"/>
          </p:cNvSpPr>
          <p:nvPr>
            <p:ph type="sldNum" sz="quarter" idx="5"/>
          </p:nvPr>
        </p:nvSpPr>
        <p:spPr/>
        <p:txBody>
          <a:bodyPr/>
          <a:lstStyle/>
          <a:p>
            <a:fld id="{9509EE46-B35B-1746-89C4-F069E6A2C135}" type="slidenum">
              <a:rPr lang="da-DK" smtClean="0"/>
              <a:t>2</a:t>
            </a:fld>
            <a:endParaRPr lang="da-DK"/>
          </a:p>
        </p:txBody>
      </p:sp>
    </p:spTree>
    <p:extLst>
      <p:ext uri="{BB962C8B-B14F-4D97-AF65-F5344CB8AC3E}">
        <p14:creationId xmlns:p14="http://schemas.microsoft.com/office/powerpoint/2010/main" val="3206398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a:solidFill>
                  <a:schemeClr val="tx1"/>
                </a:solidFill>
                <a:effectLst/>
                <a:latin typeface="+mn-lt"/>
                <a:ea typeface="+mn-ea"/>
                <a:cs typeface="+mn-cs"/>
              </a:rPr>
              <a:t>Og flere </a:t>
            </a:r>
            <a:r>
              <a:rPr lang="da-DK" sz="1200" b="1" kern="1200">
                <a:solidFill>
                  <a:schemeClr val="tx1"/>
                </a:solidFill>
                <a:effectLst/>
                <a:latin typeface="+mn-lt"/>
                <a:ea typeface="+mn-ea"/>
                <a:cs typeface="+mn-cs"/>
              </a:rPr>
              <a:t>Gode råd til sikkerhedsrepræsentanten</a:t>
            </a:r>
            <a:br>
              <a:rPr lang="da-DK" sz="1200" b="1" kern="1200">
                <a:solidFill>
                  <a:schemeClr val="tx1"/>
                </a:solidFill>
                <a:effectLst/>
                <a:latin typeface="+mn-lt"/>
                <a:ea typeface="+mn-ea"/>
                <a:cs typeface="+mn-cs"/>
              </a:rPr>
            </a:br>
            <a:br>
              <a:rPr lang="da-DK" sz="1200" b="1" kern="1200">
                <a:solidFill>
                  <a:schemeClr val="tx1"/>
                </a:solidFill>
                <a:effectLst/>
                <a:latin typeface="+mn-lt"/>
                <a:ea typeface="+mn-ea"/>
                <a:cs typeface="+mn-cs"/>
              </a:rPr>
            </a:br>
            <a:r>
              <a:rPr lang="da-DK" sz="1200" b="0" u="sng" kern="1200" err="1">
                <a:solidFill>
                  <a:schemeClr val="tx1"/>
                </a:solidFill>
                <a:effectLst/>
                <a:latin typeface="+mn-lt"/>
                <a:ea typeface="+mn-ea"/>
                <a:cs typeface="+mn-cs"/>
              </a:rPr>
              <a:t>Bullets</a:t>
            </a:r>
            <a:r>
              <a:rPr lang="da-DK" sz="1200" b="0" u="sng" kern="1200">
                <a:solidFill>
                  <a:schemeClr val="tx1"/>
                </a:solidFill>
                <a:effectLst/>
                <a:latin typeface="+mn-lt"/>
                <a:ea typeface="+mn-ea"/>
                <a:cs typeface="+mn-cs"/>
              </a:rPr>
              <a:t> popper ind en ad gangen:</a:t>
            </a:r>
            <a:endParaRPr lang="da-DK"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a:solidFill>
                  <a:schemeClr val="tx1"/>
                </a:solidFill>
                <a:effectLst/>
                <a:latin typeface="+mn-lt"/>
                <a:ea typeface="+mn-ea"/>
                <a:cs typeface="+mn-cs"/>
              </a:rPr>
              <a:t>• Vær en god rollemodel. </a:t>
            </a:r>
            <a:r>
              <a:rPr lang="da-DK" sz="1200" b="0" kern="1200">
                <a:solidFill>
                  <a:schemeClr val="tx1"/>
                </a:solidFill>
                <a:effectLst/>
                <a:latin typeface="+mn-lt"/>
                <a:ea typeface="+mn-ea"/>
                <a:cs typeface="+mn-cs"/>
              </a:rPr>
              <a:t>B</a:t>
            </a:r>
            <a:r>
              <a:rPr lang="da-DK" sz="1200" kern="1200">
                <a:solidFill>
                  <a:schemeClr val="tx1"/>
                </a:solidFill>
                <a:effectLst/>
                <a:latin typeface="+mn-lt"/>
                <a:ea typeface="+mn-ea"/>
                <a:cs typeface="+mn-cs"/>
              </a:rPr>
              <a:t>ehandl alle lige, og tal pænt til alle.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a:solidFill>
                  <a:schemeClr val="tx1"/>
                </a:solidFill>
                <a:effectLst/>
                <a:latin typeface="+mn-lt"/>
                <a:ea typeface="+mn-ea"/>
                <a:cs typeface="+mn-cs"/>
              </a:rPr>
              <a:t>• Løs konflikter, inden de trapper op. </a:t>
            </a:r>
            <a:r>
              <a:rPr lang="da-DK" sz="1200" b="0" kern="1200">
                <a:solidFill>
                  <a:schemeClr val="tx1"/>
                </a:solidFill>
                <a:effectLst/>
                <a:latin typeface="+mn-lt"/>
                <a:ea typeface="+mn-ea"/>
                <a:cs typeface="+mn-cs"/>
              </a:rPr>
              <a:t>Altså som vi talte om på den forrige slide, tal med de to parter, den udsatte først, og se, om du kan løse konflikten allerede her. Hvis der ikke er et problem, er alt godt, hvis der er et problem, så gå videre til sikkerhedsudvalget, og løs konflikten.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1"/>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a:solidFill>
                  <a:schemeClr val="tx1"/>
                </a:solidFill>
                <a:effectLst/>
                <a:latin typeface="+mn-lt"/>
                <a:ea typeface="+mn-ea"/>
                <a:cs typeface="+mn-cs"/>
              </a:rPr>
              <a:t>• </a:t>
            </a:r>
            <a:r>
              <a:rPr lang="da-DK" sz="1200" b="0" kern="1200">
                <a:solidFill>
                  <a:schemeClr val="tx1"/>
                </a:solidFill>
                <a:effectLst/>
                <a:latin typeface="+mn-lt"/>
                <a:ea typeface="+mn-ea"/>
                <a:cs typeface="+mn-cs"/>
              </a:rPr>
              <a:t>Man kan forebygge/løse konflikter, f.eks. ved at:</a:t>
            </a:r>
            <a:br>
              <a:rPr lang="da-DK" sz="1200" b="0" kern="1200">
                <a:solidFill>
                  <a:schemeClr val="tx1"/>
                </a:solidFill>
                <a:effectLst/>
                <a:latin typeface="+mn-lt"/>
                <a:ea typeface="+mn-ea"/>
                <a:cs typeface="+mn-cs"/>
              </a:rPr>
            </a:br>
            <a:r>
              <a:rPr lang="da-DK" sz="1200" b="0" kern="1200">
                <a:solidFill>
                  <a:schemeClr val="tx1"/>
                </a:solidFill>
                <a:effectLst/>
                <a:latin typeface="+mn-lt"/>
                <a:ea typeface="+mn-ea"/>
                <a:cs typeface="+mn-cs"/>
              </a:rPr>
              <a:t>• </a:t>
            </a:r>
            <a:r>
              <a:rPr lang="da-DK" sz="1200" b="1" kern="1200">
                <a:solidFill>
                  <a:schemeClr val="tx1"/>
                </a:solidFill>
                <a:effectLst/>
                <a:latin typeface="+mn-lt"/>
                <a:ea typeface="+mn-ea"/>
                <a:cs typeface="+mn-cs"/>
              </a:rPr>
              <a:t>Holde møder med hele personalegruppen</a:t>
            </a:r>
            <a:r>
              <a:rPr lang="da-DK" sz="1200" b="0" kern="1200">
                <a:solidFill>
                  <a:schemeClr val="tx1"/>
                </a:solidFill>
                <a:effectLst/>
                <a:latin typeface="+mn-lt"/>
                <a:ea typeface="+mn-ea"/>
                <a:cs typeface="+mn-cs"/>
              </a:rPr>
              <a:t>, hvor man taler om emnet mobning/chikane.</a:t>
            </a:r>
            <a:br>
              <a:rPr lang="da-DK" sz="1200" b="0" kern="1200">
                <a:solidFill>
                  <a:schemeClr val="tx1"/>
                </a:solidFill>
                <a:effectLst/>
                <a:latin typeface="+mn-lt"/>
                <a:ea typeface="+mn-ea"/>
                <a:cs typeface="+mn-cs"/>
              </a:rPr>
            </a:br>
            <a:r>
              <a:rPr lang="da-DK" sz="1200" b="1" kern="1200">
                <a:solidFill>
                  <a:schemeClr val="tx1"/>
                </a:solidFill>
                <a:effectLst/>
                <a:latin typeface="+mn-lt"/>
                <a:ea typeface="+mn-ea"/>
                <a:cs typeface="+mn-cs"/>
              </a:rPr>
              <a:t>• Uddanne medarbejderne</a:t>
            </a:r>
            <a:r>
              <a:rPr lang="da-DK" sz="1200" b="0" kern="1200">
                <a:solidFill>
                  <a:schemeClr val="tx1"/>
                </a:solidFill>
                <a:effectLst/>
                <a:latin typeface="+mn-lt"/>
                <a:ea typeface="+mn-ea"/>
                <a:cs typeface="+mn-cs"/>
              </a:rPr>
              <a:t>, f.eks. bruge flere af de redskaber, der er til rådighed I SEA HEALTH &amp; WELFARES læringsredskaber.</a:t>
            </a:r>
            <a:br>
              <a:rPr lang="da-DK" sz="1200" b="0" kern="1200">
                <a:solidFill>
                  <a:schemeClr val="tx1"/>
                </a:solidFill>
                <a:effectLst/>
                <a:latin typeface="+mn-lt"/>
                <a:ea typeface="+mn-ea"/>
                <a:cs typeface="+mn-cs"/>
              </a:rPr>
            </a:br>
            <a:r>
              <a:rPr lang="da-DK" sz="1200" b="0" kern="1200">
                <a:solidFill>
                  <a:schemeClr val="tx1"/>
                </a:solidFill>
                <a:effectLst/>
                <a:latin typeface="+mn-lt"/>
                <a:ea typeface="+mn-ea"/>
                <a:cs typeface="+mn-cs"/>
              </a:rPr>
              <a:t>• </a:t>
            </a:r>
            <a:r>
              <a:rPr lang="da-DK" sz="1200" b="1" kern="1200">
                <a:solidFill>
                  <a:schemeClr val="tx1"/>
                </a:solidFill>
                <a:effectLst/>
                <a:latin typeface="+mn-lt"/>
                <a:ea typeface="+mn-ea"/>
                <a:cs typeface="+mn-cs"/>
              </a:rPr>
              <a:t>Sørge for at alle medarbejdere kender til skibets regler og politik </a:t>
            </a:r>
            <a:r>
              <a:rPr lang="da-DK" sz="1200" b="0" kern="1200">
                <a:solidFill>
                  <a:schemeClr val="tx1"/>
                </a:solidFill>
                <a:effectLst/>
                <a:latin typeface="+mn-lt"/>
                <a:ea typeface="+mn-ea"/>
                <a:cs typeface="+mn-cs"/>
              </a:rPr>
              <a:t>– og håndhæve disse regler.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kern="1200">
              <a:solidFill>
                <a:schemeClr val="tx1"/>
              </a:solidFill>
              <a:effectLst/>
              <a:latin typeface="+mn-lt"/>
              <a:ea typeface="+mn-ea"/>
              <a:cs typeface="+mn-cs"/>
            </a:endParaRPr>
          </a:p>
          <a:p>
            <a:r>
              <a:rPr lang="da-DK"/>
              <a:t>Læs mere her:</a:t>
            </a:r>
            <a:br>
              <a:rPr lang="da-DK"/>
            </a:br>
            <a:r>
              <a:rPr lang="da-DK" i="1"/>
              <a:t>A Good </a:t>
            </a:r>
            <a:r>
              <a:rPr lang="da-DK" i="1" err="1"/>
              <a:t>Working</a:t>
            </a:r>
            <a:r>
              <a:rPr lang="da-DK" i="1"/>
              <a:t> Life at Sea</a:t>
            </a:r>
            <a:r>
              <a:rPr lang="da-DK"/>
              <a:t> (udgivet af SEA HEALTH &amp; WELFARE): </a:t>
            </a:r>
            <a:br>
              <a:rPr lang="da-DK"/>
            </a:br>
            <a:r>
              <a:rPr lang="da-DK"/>
              <a:t>Kapitel 2. Kommunikation og information.</a:t>
            </a:r>
            <a:br>
              <a:rPr lang="da-DK"/>
            </a:br>
            <a:r>
              <a:rPr lang="da-DK"/>
              <a:t>Kapitel 3. Konflikthåndtering og forebyggelse.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Pladsholder til slidenummer 3"/>
          <p:cNvSpPr>
            <a:spLocks noGrp="1"/>
          </p:cNvSpPr>
          <p:nvPr>
            <p:ph type="sldNum" sz="quarter" idx="5"/>
          </p:nvPr>
        </p:nvSpPr>
        <p:spPr/>
        <p:txBody>
          <a:bodyPr/>
          <a:lstStyle/>
          <a:p>
            <a:fld id="{9509EE46-B35B-1746-89C4-F069E6A2C135}" type="slidenum">
              <a:rPr lang="da-DK" smtClean="0"/>
              <a:t>20</a:t>
            </a:fld>
            <a:endParaRPr lang="da-DK"/>
          </a:p>
        </p:txBody>
      </p:sp>
    </p:spTree>
    <p:extLst>
      <p:ext uri="{BB962C8B-B14F-4D97-AF65-F5344CB8AC3E}">
        <p14:creationId xmlns:p14="http://schemas.microsoft.com/office/powerpoint/2010/main" val="2515968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b="1" i="0">
                <a:solidFill>
                  <a:srgbClr val="003087"/>
                </a:solidFill>
                <a:effectLst/>
                <a:latin typeface="Muli"/>
              </a:rPr>
              <a:t>De syv trin til forebyggelse af mobning og chikane i praksis er:</a:t>
            </a:r>
          </a:p>
          <a:p>
            <a:pPr>
              <a:spcAft>
                <a:spcPts val="800"/>
              </a:spcAft>
              <a:buClr>
                <a:srgbClr val="43B18E"/>
              </a:buClr>
            </a:pPr>
            <a:r>
              <a:rPr lang="da-DK" sz="1200">
                <a:latin typeface="Dotum" panose="020B0600000101010101" pitchFamily="34" charset="-127"/>
                <a:ea typeface="Dotum" panose="020B0600000101010101" pitchFamily="34" charset="-127"/>
              </a:rPr>
              <a:t>1. Indfør en mobbepolitik.</a:t>
            </a:r>
          </a:p>
          <a:p>
            <a:pPr>
              <a:spcAft>
                <a:spcPts val="800"/>
              </a:spcAft>
              <a:buClr>
                <a:srgbClr val="43B18E"/>
              </a:buClr>
            </a:pPr>
            <a:r>
              <a:rPr lang="da-DK" sz="1200">
                <a:latin typeface="Dotum" panose="020B0600000101010101" pitchFamily="34" charset="-127"/>
                <a:ea typeface="Dotum" panose="020B0600000101010101" pitchFamily="34" charset="-127"/>
              </a:rPr>
              <a:t>2. Minimer eller fjern risikofaktorer i det psykiske arbejdsmiljø.</a:t>
            </a:r>
          </a:p>
          <a:p>
            <a:pPr>
              <a:spcAft>
                <a:spcPts val="800"/>
              </a:spcAft>
              <a:buClr>
                <a:srgbClr val="43B18E"/>
              </a:buClr>
            </a:pPr>
            <a:r>
              <a:rPr lang="da-DK" sz="1200">
                <a:latin typeface="Dotum" panose="020B0600000101010101" pitchFamily="34" charset="-127"/>
                <a:ea typeface="Dotum" panose="020B0600000101010101" pitchFamily="34" charset="-127"/>
              </a:rPr>
              <a:t>3. Sæt fokus på kommunikation og omgangstone.</a:t>
            </a:r>
          </a:p>
          <a:p>
            <a:pPr>
              <a:spcAft>
                <a:spcPts val="800"/>
              </a:spcAft>
              <a:buClr>
                <a:srgbClr val="43B18E"/>
              </a:buClr>
            </a:pPr>
            <a:r>
              <a:rPr lang="da-DK" sz="1200">
                <a:latin typeface="Dotum" panose="020B0600000101010101" pitchFamily="34" charset="-127"/>
                <a:ea typeface="Dotum" panose="020B0600000101010101" pitchFamily="34" charset="-127"/>
              </a:rPr>
              <a:t>4. Arbejd med at ændre en negativ kultur.</a:t>
            </a:r>
          </a:p>
          <a:p>
            <a:pPr>
              <a:spcAft>
                <a:spcPts val="800"/>
              </a:spcAft>
              <a:buClr>
                <a:srgbClr val="43B18E"/>
              </a:buClr>
            </a:pPr>
            <a:r>
              <a:rPr lang="da-DK" sz="1200">
                <a:latin typeface="Dotum" panose="020B0600000101010101" pitchFamily="34" charset="-127"/>
                <a:ea typeface="Dotum" panose="020B0600000101010101" pitchFamily="34" charset="-127"/>
              </a:rPr>
              <a:t>5. Øg lederes kompetence til at forebygge og håndtere mobning</a:t>
            </a:r>
          </a:p>
          <a:p>
            <a:pPr>
              <a:spcAft>
                <a:spcPts val="800"/>
              </a:spcAft>
              <a:buClr>
                <a:srgbClr val="43B18E"/>
              </a:buClr>
            </a:pPr>
            <a:r>
              <a:rPr lang="da-DK" sz="1200">
                <a:latin typeface="Dotum" panose="020B0600000101010101" pitchFamily="34" charset="-127"/>
                <a:ea typeface="Dotum" panose="020B0600000101010101" pitchFamily="34" charset="-127"/>
              </a:rPr>
              <a:t>6. Rekruttér og forfrem de rigtige folk.</a:t>
            </a:r>
          </a:p>
          <a:p>
            <a:pPr>
              <a:spcAft>
                <a:spcPts val="800"/>
              </a:spcAft>
              <a:buClr>
                <a:srgbClr val="43B18E"/>
              </a:buClr>
            </a:pPr>
            <a:r>
              <a:rPr lang="da-DK" sz="1200">
                <a:latin typeface="Dotum" panose="020B0600000101010101" pitchFamily="34" charset="-127"/>
                <a:ea typeface="Dotum" panose="020B0600000101010101" pitchFamily="34" charset="-127"/>
              </a:rPr>
              <a:t>7. Håndter sager om mobning.</a:t>
            </a:r>
          </a:p>
          <a:p>
            <a:pPr algn="l">
              <a:buFont typeface="+mj-lt"/>
              <a:buNone/>
            </a:pPr>
            <a:endParaRPr lang="da-DK" b="0" i="0">
              <a:solidFill>
                <a:srgbClr val="1E1E1E"/>
              </a:solidFill>
              <a:effectLst/>
              <a:latin typeface="Muli"/>
            </a:endParaRPr>
          </a:p>
          <a:p>
            <a:pPr algn="l"/>
            <a:r>
              <a:rPr lang="da-DK" b="0" i="0">
                <a:solidFill>
                  <a:srgbClr val="1E1E1E"/>
                </a:solidFill>
                <a:effectLst/>
                <a:latin typeface="Muli"/>
              </a:rPr>
              <a:t>På de næste sider uddyber vi nogle af punkterne. </a:t>
            </a:r>
          </a:p>
          <a:p>
            <a:pPr algn="l"/>
            <a:endParaRPr lang="da-DK" b="0" i="0">
              <a:solidFill>
                <a:srgbClr val="1E1E1E"/>
              </a:solidFill>
              <a:effectLst/>
              <a:latin typeface="Mul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a:solidFill>
                  <a:srgbClr val="1E1E1E"/>
                </a:solidFill>
                <a:effectLst/>
                <a:latin typeface="Muli"/>
              </a:rPr>
              <a:t>Alle punkter uddybes i håndbogen </a:t>
            </a:r>
            <a:r>
              <a:rPr lang="da-DK" b="0" i="1">
                <a:solidFill>
                  <a:srgbClr val="1E1E1E"/>
                </a:solidFill>
                <a:effectLst/>
                <a:latin typeface="Muli"/>
              </a:rPr>
              <a:t>Forebyggelse af mobning på arbejdspladsen – en håndbog</a:t>
            </a:r>
            <a:r>
              <a:rPr lang="da-DK" b="0" i="0">
                <a:solidFill>
                  <a:srgbClr val="1E1E1E"/>
                </a:solidFill>
                <a:effectLst/>
                <a:latin typeface="Muli"/>
              </a:rPr>
              <a:t>, NFA og CRECEA, 2010 side 23.</a:t>
            </a:r>
          </a:p>
          <a:p>
            <a:endParaRPr lang="en-US">
              <a:cs typeface="Calibri"/>
            </a:endParaRPr>
          </a:p>
          <a:p>
            <a:r>
              <a:rPr lang="en-US">
                <a:cs typeface="Calibri"/>
              </a:rPr>
              <a:t>Link </a:t>
            </a:r>
            <a:r>
              <a:rPr lang="en-US" err="1">
                <a:cs typeface="Calibri"/>
              </a:rPr>
              <a:t>til</a:t>
            </a:r>
            <a:r>
              <a:rPr lang="en-US">
                <a:cs typeface="Calibri"/>
              </a:rPr>
              <a:t> NFA’s </a:t>
            </a:r>
            <a:r>
              <a:rPr lang="en-US" err="1">
                <a:cs typeface="Calibri"/>
              </a:rPr>
              <a:t>hjemmeside</a:t>
            </a:r>
            <a:r>
              <a:rPr lang="en-US">
                <a:cs typeface="Calibri"/>
              </a:rPr>
              <a:t>: https://nfa.dk/da/nyt/nyheder/2019/al-forebyggelse-af-mobning-starter-med-os-selv </a:t>
            </a:r>
          </a:p>
        </p:txBody>
      </p:sp>
      <p:sp>
        <p:nvSpPr>
          <p:cNvPr id="4" name="Pladsholder til slidenummer 3"/>
          <p:cNvSpPr>
            <a:spLocks noGrp="1"/>
          </p:cNvSpPr>
          <p:nvPr>
            <p:ph type="sldNum" sz="quarter" idx="5"/>
          </p:nvPr>
        </p:nvSpPr>
        <p:spPr/>
        <p:txBody>
          <a:bodyPr/>
          <a:lstStyle/>
          <a:p>
            <a:fld id="{9509EE46-B35B-1746-89C4-F069E6A2C135}" type="slidenum">
              <a:rPr lang="da-DK" smtClean="0"/>
              <a:t>21</a:t>
            </a:fld>
            <a:endParaRPr lang="da-DK"/>
          </a:p>
        </p:txBody>
      </p:sp>
    </p:spTree>
    <p:extLst>
      <p:ext uri="{BB962C8B-B14F-4D97-AF65-F5344CB8AC3E}">
        <p14:creationId xmlns:p14="http://schemas.microsoft.com/office/powerpoint/2010/main" val="1672088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Man kan kontakte SEA HEALTH &amp; WELFARE for yderligere råd og vejledning om håndtering af mobning og chikane. </a:t>
            </a:r>
            <a:br>
              <a:rPr lang="da-DK"/>
            </a:br>
            <a:r>
              <a:rPr lang="da-DK"/>
              <a:t>På SEA HEALTH &amp; </a:t>
            </a:r>
            <a:r>
              <a:rPr lang="da-DK" err="1"/>
              <a:t>WELFAREs</a:t>
            </a:r>
            <a:r>
              <a:rPr lang="da-DK"/>
              <a:t> hjemmeside kan man bl.a. finde vejledningen </a:t>
            </a:r>
            <a:r>
              <a:rPr lang="da-DK" i="1"/>
              <a:t>Be a </a:t>
            </a:r>
            <a:r>
              <a:rPr lang="da-DK" i="1" err="1"/>
              <a:t>buddy</a:t>
            </a:r>
            <a:r>
              <a:rPr lang="da-DK" i="1"/>
              <a:t> – not a </a:t>
            </a:r>
            <a:r>
              <a:rPr lang="da-DK" i="1" err="1"/>
              <a:t>bully</a:t>
            </a:r>
            <a:r>
              <a:rPr lang="da-DK"/>
              <a:t>. </a:t>
            </a:r>
            <a:br>
              <a:rPr lang="da-DK"/>
            </a:br>
            <a:br>
              <a:rPr lang="da-DK"/>
            </a:br>
            <a:r>
              <a:rPr lang="da-DK"/>
              <a:t>Derudover har SEA HEALTH &amp; WELFARE kriselinjen ”</a:t>
            </a:r>
            <a:r>
              <a:rPr lang="da-DK" err="1"/>
              <a:t>Helpline</a:t>
            </a:r>
            <a:r>
              <a:rPr lang="da-DK"/>
              <a:t> for søfarende”, her kan søfarende ringe ind anonymt og få hjælp. SEA HEALTH &amp; WELFARE henstiller dog til, at man stadigvæk gør brug af kolleger, lokale ledere, HR osv.  </a:t>
            </a:r>
          </a:p>
        </p:txBody>
      </p:sp>
      <p:sp>
        <p:nvSpPr>
          <p:cNvPr id="4" name="Pladsholder til slidenummer 3"/>
          <p:cNvSpPr>
            <a:spLocks noGrp="1"/>
          </p:cNvSpPr>
          <p:nvPr>
            <p:ph type="sldNum" sz="quarter" idx="5"/>
          </p:nvPr>
        </p:nvSpPr>
        <p:spPr/>
        <p:txBody>
          <a:bodyPr/>
          <a:lstStyle/>
          <a:p>
            <a:fld id="{9509EE46-B35B-1746-89C4-F069E6A2C135}" type="slidenum">
              <a:rPr lang="da-DK" smtClean="0"/>
              <a:t>22</a:t>
            </a:fld>
            <a:endParaRPr lang="da-DK"/>
          </a:p>
        </p:txBody>
      </p:sp>
    </p:spTree>
    <p:extLst>
      <p:ext uri="{BB962C8B-B14F-4D97-AF65-F5344CB8AC3E}">
        <p14:creationId xmlns:p14="http://schemas.microsoft.com/office/powerpoint/2010/main" val="1176076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Hvad er chikane?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a:t>Her ses en række eksempler på chikane.</a:t>
            </a:r>
            <a:br>
              <a:rPr lang="da-DK"/>
            </a:b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u="sng" err="1"/>
              <a:t>Bullets</a:t>
            </a:r>
            <a:r>
              <a:rPr lang="da-DK" u="sng"/>
              <a:t> popper ind.</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1" u="none"/>
              <a:t>• Homofobiske bemærkninger.</a:t>
            </a:r>
            <a:br>
              <a:rPr lang="da-DK" b="1" u="none"/>
            </a:br>
            <a:r>
              <a:rPr lang="da-DK" b="1" u="none"/>
              <a:t>• Visning af pornografisk materiale.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1" u="none"/>
              <a:t>• Unødvendig kropskontakt.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1" u="none"/>
              <a:t>• Påtrængende spørgsmål.</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1" u="none"/>
              <a:t>• Sjofle vittigheder </a:t>
            </a:r>
            <a:r>
              <a:rPr lang="da-DK" u="none"/>
              <a:t>– tænk over om din vittighed er sjov for alle.</a:t>
            </a:r>
            <a:br>
              <a:rPr lang="da-DK"/>
            </a:br>
            <a:r>
              <a:rPr lang="da-DK" sz="1200" b="0" i="0" kern="1200">
                <a:solidFill>
                  <a:schemeClr val="tx1"/>
                </a:solidFill>
                <a:effectLst/>
                <a:latin typeface="+mn-lt"/>
                <a:ea typeface="+mn-ea"/>
                <a:cs typeface="+mn-cs"/>
              </a:rPr>
              <a:t>Når Arbejdstilsynet taler om chikane og krænkende handlinger i arbejdet, mener de handlinger, der foregår mellem ansatte, og mellem ansatte og deres ledere.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a:solidFill>
                  <a:schemeClr val="tx1"/>
                </a:solidFill>
                <a:effectLst/>
                <a:latin typeface="+mn-lt"/>
                <a:ea typeface="+mn-ea"/>
                <a:cs typeface="+mn-cs"/>
              </a:rPr>
              <a:t>Er der nogen her, der har eksempler på disse former for chikane – selv har oplevet chikane, været vidne til eller hørt om nogen, der har været udsat for chikane?</a:t>
            </a:r>
          </a:p>
          <a:p>
            <a:endParaRPr lang="da-DK"/>
          </a:p>
          <a:p>
            <a:endParaRPr lang="da-DK"/>
          </a:p>
          <a:p>
            <a:endParaRPr lang="da-DK"/>
          </a:p>
          <a:p>
            <a:endParaRPr lang="da-DK"/>
          </a:p>
        </p:txBody>
      </p:sp>
      <p:sp>
        <p:nvSpPr>
          <p:cNvPr id="4" name="Pladsholder til slidenummer 3"/>
          <p:cNvSpPr>
            <a:spLocks noGrp="1"/>
          </p:cNvSpPr>
          <p:nvPr>
            <p:ph type="sldNum" sz="quarter" idx="5"/>
          </p:nvPr>
        </p:nvSpPr>
        <p:spPr/>
        <p:txBody>
          <a:bodyPr/>
          <a:lstStyle/>
          <a:p>
            <a:fld id="{9509EE46-B35B-1746-89C4-F069E6A2C135}" type="slidenum">
              <a:rPr lang="da-DK" smtClean="0"/>
              <a:t>3</a:t>
            </a:fld>
            <a:endParaRPr lang="da-DK"/>
          </a:p>
        </p:txBody>
      </p:sp>
    </p:spTree>
    <p:extLst>
      <p:ext uri="{BB962C8B-B14F-4D97-AF65-F5344CB8AC3E}">
        <p14:creationId xmlns:p14="http://schemas.microsoft.com/office/powerpoint/2010/main" val="1009917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a:t>Hvad er mobning?</a:t>
            </a:r>
            <a:br>
              <a:rPr lang="da-DK" sz="1200"/>
            </a:br>
            <a:r>
              <a:rPr lang="da-DK" sz="1200" u="sng"/>
              <a:t>Læs definitionen op, og læs derefter nedenstående: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a:t>Altså: </a:t>
            </a:r>
            <a:r>
              <a:rPr lang="da-DK" sz="1200"/>
              <a:t> For at der er tale om mobning, skal de krænkende handlinger </a:t>
            </a:r>
            <a:r>
              <a:rPr lang="da-DK" sz="1200" b="1"/>
              <a:t>foregå over tid eller ske gentagne gange.</a:t>
            </a:r>
            <a:r>
              <a:rPr lang="da-DK" sz="1200"/>
              <a:t> </a:t>
            </a:r>
            <a:br>
              <a:rPr lang="da-DK" sz="1200"/>
            </a:br>
            <a:r>
              <a:rPr lang="da-DK" sz="1200"/>
              <a:t>Om der er tale om mobning handler om, hvordan </a:t>
            </a:r>
            <a:r>
              <a:rPr lang="da-DK" sz="1200" b="1"/>
              <a:t>ofret opfatter</a:t>
            </a:r>
            <a:r>
              <a:rPr lang="da-DK" sz="1200"/>
              <a:t> tingene - krænkende eller sårende. </a:t>
            </a:r>
            <a:br>
              <a:rPr lang="da-DK" sz="1200"/>
            </a:br>
            <a:r>
              <a:rPr lang="da-DK" sz="1200"/>
              <a:t>Og vedkommende skal </a:t>
            </a:r>
            <a:r>
              <a:rPr lang="da-DK" sz="1200" b="1"/>
              <a:t>ikke kunne forsvare</a:t>
            </a:r>
            <a:r>
              <a:rPr lang="da-DK" sz="1200"/>
              <a:t> sig imod det.  </a:t>
            </a:r>
            <a:br>
              <a:rPr lang="da-DK" sz="1200"/>
            </a:br>
            <a:br>
              <a:rPr lang="da-DK" sz="1200"/>
            </a:br>
            <a:r>
              <a:rPr lang="da-DK" sz="1200"/>
              <a:t>Der kan være flere grunde til, at man ikke kan forsvare sig. Det kan fx være fordi mobberen er:</a:t>
            </a:r>
            <a:br>
              <a:rPr lang="da-DK" sz="1200"/>
            </a:br>
            <a:r>
              <a:rPr lang="da-DK" sz="1200"/>
              <a:t>• lederen</a:t>
            </a:r>
            <a:br>
              <a:rPr lang="da-DK" sz="1200"/>
            </a:br>
            <a:r>
              <a:rPr lang="da-DK" sz="1200"/>
              <a:t>• en mere erfaren kollega</a:t>
            </a:r>
            <a:br>
              <a:rPr lang="da-DK" sz="1200"/>
            </a:br>
            <a:r>
              <a:rPr lang="da-DK" sz="1200"/>
              <a:t>• en der har ordet i sin magt </a:t>
            </a:r>
            <a:br>
              <a:rPr lang="da-DK" sz="1200"/>
            </a:br>
            <a:r>
              <a:rPr lang="da-DK" sz="1200"/>
              <a:t>• en der har en særlig position på arbejdspladsen/skibet.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Definition: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Arbejdstilsynet, </a:t>
            </a:r>
            <a:r>
              <a:rPr lang="da-DK" sz="1200" err="1"/>
              <a:t>www.at.dk</a:t>
            </a:r>
            <a:endParaRPr lang="da-DK" sz="1200"/>
          </a:p>
          <a:p>
            <a:endParaRPr lang="en-US"/>
          </a:p>
          <a:p>
            <a:endParaRPr lang="da-DK"/>
          </a:p>
        </p:txBody>
      </p:sp>
      <p:sp>
        <p:nvSpPr>
          <p:cNvPr id="4" name="Pladsholder til slidenummer 3"/>
          <p:cNvSpPr>
            <a:spLocks noGrp="1"/>
          </p:cNvSpPr>
          <p:nvPr>
            <p:ph type="sldNum" sz="quarter" idx="5"/>
          </p:nvPr>
        </p:nvSpPr>
        <p:spPr/>
        <p:txBody>
          <a:bodyPr/>
          <a:lstStyle/>
          <a:p>
            <a:fld id="{9509EE46-B35B-1746-89C4-F069E6A2C135}" type="slidenum">
              <a:rPr lang="da-DK" smtClean="0"/>
              <a:t>4</a:t>
            </a:fld>
            <a:endParaRPr lang="da-DK"/>
          </a:p>
        </p:txBody>
      </p:sp>
    </p:spTree>
    <p:extLst>
      <p:ext uri="{BB962C8B-B14F-4D97-AF65-F5344CB8AC3E}">
        <p14:creationId xmlns:p14="http://schemas.microsoft.com/office/powerpoint/2010/main" val="2593504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Hvad er mobning (fortsat)?</a:t>
            </a:r>
          </a:p>
          <a:p>
            <a:r>
              <a:rPr lang="da-DK"/>
              <a:t>Mobning </a:t>
            </a:r>
            <a:r>
              <a:rPr lang="da-DK" sz="1200" b="0" i="0" kern="1200">
                <a:solidFill>
                  <a:schemeClr val="tx1"/>
                </a:solidFill>
                <a:effectLst/>
                <a:latin typeface="+mn-lt"/>
                <a:ea typeface="+mn-ea"/>
                <a:cs typeface="+mn-cs"/>
              </a:rPr>
              <a:t>kan både være aktive handlinger og det at undlade at handle. </a:t>
            </a:r>
          </a:p>
          <a:p>
            <a:r>
              <a:rPr lang="da-DK"/>
              <a:t>Her kommer en række eksempler på mobning:</a:t>
            </a:r>
            <a:br>
              <a:rPr lang="da-DK"/>
            </a:br>
            <a:br>
              <a:rPr lang="da-DK"/>
            </a:br>
            <a:r>
              <a:rPr lang="da-DK" u="sng" err="1"/>
              <a:t>Bullets</a:t>
            </a:r>
            <a:r>
              <a:rPr lang="da-DK" u="sng"/>
              <a:t> popper ind:</a:t>
            </a:r>
          </a:p>
          <a:p>
            <a:r>
              <a:rPr lang="da-DK" b="1"/>
              <a:t>• Eksklusion. </a:t>
            </a:r>
            <a:r>
              <a:rPr lang="da-DK"/>
              <a:t>Bagvaskelse eller udelukkelse fra det sociale og faglige fællesskab. Herunder også fjendtlighed eller tavshed som svar på spørgsmål. </a:t>
            </a:r>
            <a:br>
              <a:rPr lang="da-DK"/>
            </a:br>
            <a:r>
              <a:rPr lang="da-DK"/>
              <a:t>• </a:t>
            </a:r>
            <a:r>
              <a:rPr lang="da-DK" b="1"/>
              <a:t>Trusler </a:t>
            </a:r>
            <a:r>
              <a:rPr lang="da-DK" b="0"/>
              <a:t>eller ligefrem fysiske overgreb</a:t>
            </a:r>
            <a:r>
              <a:rPr lang="da-DK"/>
              <a:t>.</a:t>
            </a:r>
            <a:br>
              <a:rPr lang="da-DK"/>
            </a:br>
            <a:r>
              <a:rPr lang="da-DK"/>
              <a:t>• </a:t>
            </a:r>
            <a:r>
              <a:rPr lang="da-DK" b="1"/>
              <a:t>Tilbageholdelse af information.</a:t>
            </a:r>
            <a:r>
              <a:rPr lang="da-DK"/>
              <a:t> Kan være både fra leder og fra kolleger, og fører til en nedvurdering af personens måde at varetage sit job på, fordi mobbeofferet fremstår som værende uvidende.</a:t>
            </a:r>
          </a:p>
          <a:p>
            <a:r>
              <a:rPr lang="da-DK" sz="1200" b="1" kern="1200">
                <a:solidFill>
                  <a:schemeClr val="tx1"/>
                </a:solidFill>
                <a:latin typeface="+mn-lt"/>
                <a:ea typeface="+mn-ea"/>
                <a:cs typeface="+mn-cs"/>
              </a:rPr>
              <a:t>• Reducering af mængden af ansvar. </a:t>
            </a:r>
            <a:r>
              <a:rPr lang="da-DK" sz="1200" b="0" kern="1200">
                <a:solidFill>
                  <a:schemeClr val="tx1"/>
                </a:solidFill>
                <a:latin typeface="+mn-lt"/>
                <a:ea typeface="+mn-ea"/>
                <a:cs typeface="+mn-cs"/>
              </a:rPr>
              <a:t>Mobbeofferet bliver ikke tildelt så mange interessante opgaver. </a:t>
            </a:r>
            <a:endParaRPr lang="da-DK"/>
          </a:p>
          <a:p>
            <a:r>
              <a:rPr lang="da-DK" b="1"/>
              <a:t>• Urimelige arbejdskrav</a:t>
            </a:r>
            <a:r>
              <a:rPr lang="da-DK" b="0"/>
              <a:t>. Mobbeofferet får lagt alt for mange arbejdsopgaver over på sig. </a:t>
            </a:r>
            <a:br>
              <a:rPr lang="da-DK" b="0"/>
            </a:br>
            <a:r>
              <a:rPr lang="da-DK" b="0"/>
              <a:t>• </a:t>
            </a:r>
            <a:r>
              <a:rPr lang="da-DK" b="1"/>
              <a:t>Ubehagelige drillerier. </a:t>
            </a:r>
            <a:r>
              <a:rPr lang="da-DK" b="0"/>
              <a:t>Det, der opfattes som uskyldig humor/dril for nogle grupper af mennesker, kan af andre grupper opfattes som krænkende. Drillerierne kan kamme over i ubehageligheder.</a:t>
            </a:r>
          </a:p>
          <a:p>
            <a:endParaRPr lang="da-DK" b="0"/>
          </a:p>
          <a:p>
            <a:r>
              <a:rPr lang="da-DK"/>
              <a:t>Flere eksempler er: </a:t>
            </a:r>
            <a:br>
              <a:rPr lang="da-DK"/>
            </a:br>
            <a:r>
              <a:rPr lang="da-DK"/>
              <a:t>• Sårende bemærkninger.</a:t>
            </a:r>
            <a:br>
              <a:rPr lang="da-DK"/>
            </a:br>
            <a:r>
              <a:rPr lang="da-DK"/>
              <a:t>• Angreb mod eller kritik af ansattes privatliv.</a:t>
            </a:r>
            <a:br>
              <a:rPr lang="da-DK"/>
            </a:br>
            <a:r>
              <a:rPr lang="da-DK"/>
              <a:t>• At blive råbt ad eller latterliggjort.</a:t>
            </a:r>
            <a:br>
              <a:rPr lang="da-DK"/>
            </a:br>
            <a:r>
              <a:rPr lang="da-DK"/>
              <a:t>• Udnyttelse i jobbet, fx til private ærinder for andre.</a:t>
            </a:r>
          </a:p>
          <a:p>
            <a:endParaRPr lang="da-DK"/>
          </a:p>
          <a:p>
            <a:r>
              <a:rPr lang="da-DK" sz="1200"/>
              <a:t>Arbejdstilsynet, </a:t>
            </a:r>
            <a:r>
              <a:rPr lang="en-US" sz="1200" u="sng" kern="1200">
                <a:solidFill>
                  <a:schemeClr val="tx1"/>
                </a:solidFill>
                <a:effectLst/>
                <a:latin typeface="+mn-lt"/>
                <a:ea typeface="+mn-ea"/>
                <a:cs typeface="+mn-cs"/>
                <a:hlinkClick r:id="rId3"/>
              </a:rPr>
              <a:t>www.at.dk</a:t>
            </a:r>
            <a:endParaRPr lang="da-DK" sz="1200" kern="1200">
              <a:solidFill>
                <a:schemeClr val="tx1"/>
              </a:solidFill>
              <a:effectLst/>
              <a:latin typeface="+mn-lt"/>
              <a:ea typeface="+mn-ea"/>
              <a:cs typeface="+mn-cs"/>
            </a:endParaRPr>
          </a:p>
          <a:p>
            <a:endParaRPr lang="da-DK"/>
          </a:p>
          <a:p>
            <a:endParaRPr lang="da-DK"/>
          </a:p>
          <a:p>
            <a:endParaRPr lang="da-DK"/>
          </a:p>
        </p:txBody>
      </p:sp>
      <p:sp>
        <p:nvSpPr>
          <p:cNvPr id="4" name="Pladsholder til slidenummer 3"/>
          <p:cNvSpPr>
            <a:spLocks noGrp="1"/>
          </p:cNvSpPr>
          <p:nvPr>
            <p:ph type="sldNum" sz="quarter" idx="5"/>
          </p:nvPr>
        </p:nvSpPr>
        <p:spPr/>
        <p:txBody>
          <a:bodyPr/>
          <a:lstStyle/>
          <a:p>
            <a:fld id="{9509EE46-B35B-1746-89C4-F069E6A2C135}" type="slidenum">
              <a:rPr lang="da-DK" smtClean="0"/>
              <a:t>5</a:t>
            </a:fld>
            <a:endParaRPr lang="da-DK"/>
          </a:p>
        </p:txBody>
      </p:sp>
    </p:spTree>
    <p:extLst>
      <p:ext uri="{BB962C8B-B14F-4D97-AF65-F5344CB8AC3E}">
        <p14:creationId xmlns:p14="http://schemas.microsoft.com/office/powerpoint/2010/main" val="2211180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u="none"/>
              <a:t>Forskellige former for mobning</a:t>
            </a:r>
            <a:endParaRPr lang="da-DK" b="0" u="none"/>
          </a:p>
          <a:p>
            <a:pPr marL="0" marR="0" lvl="0" indent="0" algn="l" defTabSz="914400" rtl="0" eaLnBrk="1" fontAlgn="auto" latinLnBrk="0" hangingPunct="1">
              <a:lnSpc>
                <a:spcPct val="100000"/>
              </a:lnSpc>
              <a:spcBef>
                <a:spcPts val="0"/>
              </a:spcBef>
              <a:spcAft>
                <a:spcPts val="0"/>
              </a:spcAft>
              <a:buClrTx/>
              <a:buSzTx/>
              <a:buFontTx/>
              <a:buNone/>
              <a:tabLst/>
              <a:defRPr/>
            </a:pPr>
            <a:r>
              <a:rPr lang="da-DK" b="0" u="sng"/>
              <a:t>Bullets popper ind:</a:t>
            </a:r>
          </a:p>
          <a:p>
            <a:pPr marL="270000" indent="-270000">
              <a:spcAft>
                <a:spcPts val="800"/>
              </a:spcAft>
              <a:buClr>
                <a:srgbClr val="43B18E"/>
              </a:buClr>
              <a:buFont typeface="Arial" panose="020B0604020202020204" pitchFamily="34" charset="0"/>
              <a:buChar char="•"/>
            </a:pPr>
            <a:r>
              <a:rPr lang="da-DK" sz="1200" b="1">
                <a:latin typeface="Dotum" panose="020B0600000101010101" pitchFamily="34" charset="-127"/>
                <a:ea typeface="Dotum" panose="020B0600000101010101" pitchFamily="34" charset="-127"/>
              </a:rPr>
              <a:t>Konfliktmobning</a:t>
            </a:r>
            <a:r>
              <a:rPr lang="da-DK" sz="1200">
                <a:latin typeface="Dotum" panose="020B0600000101010101" pitchFamily="34" charset="-127"/>
                <a:ea typeface="Dotum" panose="020B0600000101010101" pitchFamily="34" charset="-127"/>
              </a:rPr>
              <a:t> - </a:t>
            </a:r>
            <a:r>
              <a:rPr lang="da-DK" b="0" i="0">
                <a:solidFill>
                  <a:srgbClr val="000000"/>
                </a:solidFill>
                <a:effectLst/>
                <a:latin typeface="Dotum" panose="020B0600000101010101" pitchFamily="34" charset="-127"/>
                <a:ea typeface="Dotum" panose="020B0600000101010101" pitchFamily="34" charset="-127"/>
              </a:rPr>
              <a:t>Rigtig mange sager om mobning skyldes en konflikt mellem to personer eller flere parter, som ikke bliver løst. Ofte er der en uenighed om, hvordan man skal udføre opgaver og hvilke ressourcer, der skal placeres hvor.</a:t>
            </a:r>
            <a:endParaRPr lang="da-DK" sz="1200">
              <a:latin typeface="Dotum" panose="020B0600000101010101" pitchFamily="34" charset="-127"/>
              <a:ea typeface="Dotum" panose="020B0600000101010101" pitchFamily="34" charset="-127"/>
            </a:endParaRPr>
          </a:p>
          <a:p>
            <a:pPr marL="270000" indent="-270000">
              <a:spcAft>
                <a:spcPts val="800"/>
              </a:spcAft>
              <a:buClr>
                <a:srgbClr val="43B18E"/>
              </a:buClr>
              <a:buFont typeface="Arial" panose="020B0604020202020204" pitchFamily="34" charset="0"/>
              <a:buChar char="•"/>
            </a:pPr>
            <a:r>
              <a:rPr lang="da-DK" sz="1200" b="1">
                <a:latin typeface="Dotum" panose="020B0600000101010101" pitchFamily="34" charset="-127"/>
                <a:ea typeface="Dotum" panose="020B0600000101010101" pitchFamily="34" charset="-127"/>
              </a:rPr>
              <a:t>Magtmobning</a:t>
            </a:r>
            <a:r>
              <a:rPr lang="da-DK" sz="1200">
                <a:latin typeface="Dotum" panose="020B0600000101010101" pitchFamily="34" charset="-127"/>
                <a:ea typeface="Dotum" panose="020B0600000101010101" pitchFamily="34" charset="-127"/>
              </a:rPr>
              <a:t> - </a:t>
            </a:r>
            <a:r>
              <a:rPr lang="da-DK" sz="1200" b="0" i="0">
                <a:solidFill>
                  <a:srgbClr val="000000"/>
                </a:solidFill>
                <a:effectLst/>
                <a:latin typeface="Raleway"/>
                <a:ea typeface="Dotum" panose="020B0600000101010101" pitchFamily="34" charset="-127"/>
              </a:rPr>
              <a:t>S</a:t>
            </a:r>
            <a:r>
              <a:rPr lang="da-DK" b="0" i="0">
                <a:solidFill>
                  <a:srgbClr val="000000"/>
                </a:solidFill>
                <a:effectLst/>
                <a:latin typeface="Raleway"/>
              </a:rPr>
              <a:t>ituationer hvor en medarbejder, føler sig mobbet af lederens handlinger. Det er dog langt fra altid, at lederen selv har haft en intention om at mobbe. F.eks. kan en medarbejder føle sig mobbet, hvis lederen er dårlig til at tage samtaler om sygefravær, ændrer ens arbejdsopgaver og så videre.</a:t>
            </a:r>
            <a:endParaRPr lang="da-DK" sz="1200">
              <a:latin typeface="Dotum" panose="020B0600000101010101" pitchFamily="34" charset="-127"/>
              <a:ea typeface="Dotum" panose="020B0600000101010101" pitchFamily="34" charset="-127"/>
            </a:endParaRPr>
          </a:p>
          <a:p>
            <a:pPr marL="270000" indent="-270000">
              <a:spcAft>
                <a:spcPts val="800"/>
              </a:spcAft>
              <a:buClr>
                <a:srgbClr val="43B18E"/>
              </a:buClr>
              <a:buFont typeface="Arial" panose="020B0604020202020204" pitchFamily="34" charset="0"/>
              <a:buChar char="•"/>
            </a:pPr>
            <a:r>
              <a:rPr lang="da-DK" sz="1200" b="1">
                <a:latin typeface="Dotum" panose="020B0600000101010101" pitchFamily="34" charset="-127"/>
                <a:ea typeface="Dotum" panose="020B0600000101010101" pitchFamily="34" charset="-127"/>
              </a:rPr>
              <a:t>Kontrolmobning</a:t>
            </a:r>
            <a:r>
              <a:rPr lang="da-DK" sz="1200">
                <a:latin typeface="Dotum" panose="020B0600000101010101" pitchFamily="34" charset="-127"/>
                <a:ea typeface="Dotum" panose="020B0600000101010101" pitchFamily="34" charset="-127"/>
              </a:rPr>
              <a:t> – </a:t>
            </a:r>
            <a:r>
              <a:rPr lang="da-DK" b="0" i="0">
                <a:solidFill>
                  <a:srgbClr val="000000"/>
                </a:solidFill>
                <a:effectLst/>
                <a:latin typeface="Raleway"/>
              </a:rPr>
              <a:t>‘Her gør vi tingene på en bestemt måde, for sådan har vi altid gjort’ kan godt udvikle sig til mobning, hvis en ny medarbejder kommer ind på arbejdspladsen og vil gøre tingene anderledes. Mobningen bruges til at få normbryderen til at rette ind. </a:t>
            </a:r>
          </a:p>
          <a:p>
            <a:pPr marL="270000" indent="-270000">
              <a:spcAft>
                <a:spcPts val="800"/>
              </a:spcAft>
              <a:buClr>
                <a:srgbClr val="43B18E"/>
              </a:buClr>
              <a:buFont typeface="Arial" panose="020B0604020202020204" pitchFamily="34" charset="0"/>
              <a:buChar char="•"/>
            </a:pPr>
            <a:r>
              <a:rPr lang="da-DK" sz="1200" b="1">
                <a:latin typeface="Dotum" panose="020B0600000101010101" pitchFamily="34" charset="-127"/>
                <a:ea typeface="Dotum" panose="020B0600000101010101" pitchFamily="34" charset="-127"/>
              </a:rPr>
              <a:t>Strafmobning</a:t>
            </a:r>
            <a:r>
              <a:rPr lang="da-DK" sz="1200">
                <a:latin typeface="Dotum" panose="020B0600000101010101" pitchFamily="34" charset="-127"/>
                <a:ea typeface="Dotum" panose="020B0600000101010101" pitchFamily="34" charset="-127"/>
              </a:rPr>
              <a:t> - </a:t>
            </a:r>
            <a:r>
              <a:rPr lang="da-DK" b="0" i="0">
                <a:solidFill>
                  <a:srgbClr val="000000"/>
                </a:solidFill>
                <a:effectLst/>
                <a:latin typeface="Raleway"/>
              </a:rPr>
              <a:t>Ses f.eks. efter whistleblowing, hvor en medarbejder har forbrudt sig mod normen og fortalt noget dårligt om arbejdspladsen.</a:t>
            </a:r>
            <a:endParaRPr lang="da-DK" sz="1200">
              <a:latin typeface="Dotum" panose="020B0600000101010101" pitchFamily="34" charset="-127"/>
              <a:ea typeface="Dotum" panose="020B0600000101010101" pitchFamily="34" charset="-127"/>
            </a:endParaRPr>
          </a:p>
          <a:p>
            <a:pPr marL="270000" indent="-270000">
              <a:spcAft>
                <a:spcPts val="800"/>
              </a:spcAft>
              <a:buClr>
                <a:srgbClr val="43B18E"/>
              </a:buClr>
              <a:buFont typeface="Arial" panose="020B0604020202020204" pitchFamily="34" charset="0"/>
              <a:buChar char="•"/>
            </a:pPr>
            <a:r>
              <a:rPr lang="da-DK" sz="1200" b="1">
                <a:latin typeface="Dotum" panose="020B0600000101010101" pitchFamily="34" charset="-127"/>
                <a:ea typeface="Dotum" panose="020B0600000101010101" pitchFamily="34" charset="-127"/>
              </a:rPr>
              <a:t>Humormobning</a:t>
            </a:r>
            <a:r>
              <a:rPr lang="da-DK" sz="1200">
                <a:latin typeface="Dotum" panose="020B0600000101010101" pitchFamily="34" charset="-127"/>
                <a:ea typeface="Dotum" panose="020B0600000101010101" pitchFamily="34" charset="-127"/>
              </a:rPr>
              <a:t> - </a:t>
            </a:r>
            <a:r>
              <a:rPr lang="da-DK" b="0" i="0">
                <a:solidFill>
                  <a:srgbClr val="000000"/>
                </a:solidFill>
                <a:effectLst/>
                <a:latin typeface="Raleway"/>
              </a:rPr>
              <a:t>Kan optræde, hvis der er en særlig humor på arbejdspladsen. Det kan være en sjofel humor eller en speciel form for humor, som du ikke forstår, og som ingen gider at sætte dig ind i.</a:t>
            </a:r>
            <a:endParaRPr lang="da-DK" sz="1200">
              <a:latin typeface="Dotum" panose="020B0600000101010101" pitchFamily="34" charset="-127"/>
              <a:ea typeface="Dotum" panose="020B0600000101010101" pitchFamily="34" charset="-127"/>
            </a:endParaRPr>
          </a:p>
          <a:p>
            <a:pPr marL="270000" indent="-270000">
              <a:spcAft>
                <a:spcPts val="800"/>
              </a:spcAft>
              <a:buClr>
                <a:srgbClr val="43B18E"/>
              </a:buClr>
              <a:buFont typeface="Arial" panose="020B0604020202020204" pitchFamily="34" charset="0"/>
              <a:buChar char="•"/>
            </a:pPr>
            <a:r>
              <a:rPr lang="da-DK" sz="1200" b="1">
                <a:latin typeface="Dotum" panose="020B0600000101010101" pitchFamily="34" charset="-127"/>
                <a:ea typeface="Dotum" panose="020B0600000101010101" pitchFamily="34" charset="-127"/>
              </a:rPr>
              <a:t>Seksuel chikane </a:t>
            </a:r>
            <a:r>
              <a:rPr lang="da-DK" sz="1200">
                <a:latin typeface="Dotum" panose="020B0600000101010101" pitchFamily="34" charset="-127"/>
                <a:ea typeface="Dotum" panose="020B0600000101010101" pitchFamily="34" charset="-127"/>
              </a:rPr>
              <a:t>- </a:t>
            </a:r>
            <a:r>
              <a:rPr lang="da-DK" b="0" i="0">
                <a:solidFill>
                  <a:srgbClr val="000000"/>
                </a:solidFill>
                <a:effectLst/>
                <a:latin typeface="Raleway"/>
              </a:rPr>
              <a:t>Er også en subgenre inden for mobning.</a:t>
            </a:r>
            <a:endParaRPr lang="da-DK" sz="1200">
              <a:latin typeface="Dotum" panose="020B0600000101010101" pitchFamily="34" charset="-127"/>
              <a:ea typeface="Dotum" panose="020B0600000101010101" pitchFamily="34" charset="-127"/>
            </a:endParaRPr>
          </a:p>
          <a:p>
            <a:pPr marL="270000" indent="-270000">
              <a:spcAft>
                <a:spcPts val="800"/>
              </a:spcAft>
              <a:buClr>
                <a:srgbClr val="43B18E"/>
              </a:buClr>
              <a:buFont typeface="Arial" panose="020B0604020202020204" pitchFamily="34" charset="0"/>
              <a:buChar char="•"/>
            </a:pPr>
            <a:r>
              <a:rPr lang="da-DK" sz="1200" b="1">
                <a:latin typeface="Dotum" panose="020B0600000101010101" pitchFamily="34" charset="-127"/>
                <a:ea typeface="Dotum" panose="020B0600000101010101" pitchFamily="34" charset="-127"/>
              </a:rPr>
              <a:t>Systemmobning</a:t>
            </a:r>
            <a:r>
              <a:rPr lang="da-DK" sz="1200">
                <a:latin typeface="Dotum" panose="020B0600000101010101" pitchFamily="34" charset="-127"/>
                <a:ea typeface="Dotum" panose="020B0600000101010101" pitchFamily="34" charset="-127"/>
              </a:rPr>
              <a:t> - </a:t>
            </a:r>
            <a:r>
              <a:rPr lang="da-DK" b="0" i="0">
                <a:solidFill>
                  <a:srgbClr val="000000"/>
                </a:solidFill>
                <a:effectLst/>
                <a:latin typeface="Raleway"/>
              </a:rPr>
              <a:t>Institutionaliseret mobning, hvor systemet er indrettet på en måde, så det mobber. Det kan være indførsel af overvågning, vagtplaner eller arbejdstider, som gør, at medarbejderne føler sig mobbet af et umenneskeligt system. </a:t>
            </a:r>
            <a:endParaRPr lang="da-DK" sz="1200">
              <a:latin typeface="Dotum" panose="020B0600000101010101" pitchFamily="34" charset="-127"/>
              <a:ea typeface="Dotum" panose="020B0600000101010101" pitchFamily="34" charset="-127"/>
            </a:endParaRPr>
          </a:p>
          <a:p>
            <a:pPr marL="270000" marR="0" lvl="0" indent="-270000" algn="l" defTabSz="914400" rtl="0" eaLnBrk="1" fontAlgn="auto" latinLnBrk="0" hangingPunct="1">
              <a:lnSpc>
                <a:spcPct val="100000"/>
              </a:lnSpc>
              <a:spcBef>
                <a:spcPts val="0"/>
              </a:spcBef>
              <a:spcAft>
                <a:spcPts val="800"/>
              </a:spcAft>
              <a:buClr>
                <a:srgbClr val="43B18E"/>
              </a:buClr>
              <a:buSzTx/>
              <a:buFont typeface="Arial" panose="020B0604020202020204" pitchFamily="34" charset="0"/>
              <a:buChar char="•"/>
              <a:tabLst/>
              <a:defRPr/>
            </a:pPr>
            <a:r>
              <a:rPr lang="da-DK" sz="1200" b="1">
                <a:latin typeface="Dotum" panose="020B0600000101010101" pitchFamily="34" charset="-127"/>
                <a:ea typeface="Dotum" panose="020B0600000101010101" pitchFamily="34" charset="-127"/>
              </a:rPr>
              <a:t>Indvielsesmobning</a:t>
            </a:r>
            <a:r>
              <a:rPr lang="da-DK" sz="1200">
                <a:latin typeface="Dotum" panose="020B0600000101010101" pitchFamily="34" charset="-127"/>
                <a:ea typeface="Dotum" panose="020B0600000101010101" pitchFamily="34" charset="-127"/>
              </a:rPr>
              <a:t> - </a:t>
            </a:r>
            <a:r>
              <a:rPr lang="da-DK" b="0" i="0">
                <a:solidFill>
                  <a:srgbClr val="000000"/>
                </a:solidFill>
                <a:effectLst/>
                <a:latin typeface="Raleway"/>
              </a:rPr>
              <a:t>Kender man typisk for militæret eller uddannelsesinstitutioner, hvor nye skal igennem et krænkende ritual eller flere for at blive accepteret. Fx blev militærrekrutter udstationerede i Grønland tvunget til at spise opkast.</a:t>
            </a:r>
            <a:r>
              <a:rPr lang="da-DK" sz="1200" b="1">
                <a:latin typeface="Dotum" panose="020B0600000101010101" pitchFamily="34" charset="-127"/>
                <a:ea typeface="Dotum" panose="020B0600000101010101" pitchFamily="34" charset="-127"/>
              </a:rPr>
              <a:t> </a:t>
            </a:r>
          </a:p>
          <a:p>
            <a:pPr marL="270000" marR="0" lvl="0" indent="-270000" algn="l" defTabSz="914400" rtl="0" eaLnBrk="1" fontAlgn="auto" latinLnBrk="0" hangingPunct="1">
              <a:lnSpc>
                <a:spcPct val="100000"/>
              </a:lnSpc>
              <a:spcBef>
                <a:spcPts val="0"/>
              </a:spcBef>
              <a:spcAft>
                <a:spcPts val="800"/>
              </a:spcAft>
              <a:buClr>
                <a:srgbClr val="43B18E"/>
              </a:buClr>
              <a:buSzTx/>
              <a:buFont typeface="Arial" panose="020B0604020202020204" pitchFamily="34" charset="0"/>
              <a:buChar char="•"/>
              <a:tabLst/>
              <a:defRPr/>
            </a:pPr>
            <a:r>
              <a:rPr lang="da-DK" sz="1200" b="1">
                <a:latin typeface="Dotum" panose="020B0600000101010101" pitchFamily="34" charset="-127"/>
                <a:ea typeface="Dotum" panose="020B0600000101010101" pitchFamily="34" charset="-127"/>
              </a:rPr>
              <a:t>Rovmobning</a:t>
            </a:r>
            <a:r>
              <a:rPr lang="da-DK" sz="1200">
                <a:latin typeface="Dotum" panose="020B0600000101010101" pitchFamily="34" charset="-127"/>
                <a:ea typeface="Dotum" panose="020B0600000101010101" pitchFamily="34" charset="-127"/>
              </a:rPr>
              <a:t> - </a:t>
            </a:r>
            <a:r>
              <a:rPr lang="da-DK" b="0" i="0">
                <a:solidFill>
                  <a:srgbClr val="000000"/>
                </a:solidFill>
                <a:effectLst/>
                <a:latin typeface="Dotum" panose="020B0600000101010101" pitchFamily="34" charset="-127"/>
                <a:ea typeface="Dotum" panose="020B0600000101010101" pitchFamily="34" charset="-127"/>
              </a:rPr>
              <a:t>Ses mere sjældent. Udføres af mobbere, der på brutal vis bevidst går efter at skade og udnytte en anden person. Nogle af dem, som udøver rovmobning, kan have </a:t>
            </a:r>
            <a:r>
              <a:rPr lang="da-DK" b="0" i="0" err="1">
                <a:solidFill>
                  <a:srgbClr val="000000"/>
                </a:solidFill>
                <a:effectLst/>
                <a:latin typeface="Dotum" panose="020B0600000101010101" pitchFamily="34" charset="-127"/>
                <a:ea typeface="Dotum" panose="020B0600000101010101" pitchFamily="34" charset="-127"/>
              </a:rPr>
              <a:t>dyssociale</a:t>
            </a:r>
            <a:r>
              <a:rPr lang="da-DK" b="0" i="0">
                <a:solidFill>
                  <a:srgbClr val="000000"/>
                </a:solidFill>
                <a:effectLst/>
                <a:latin typeface="Dotum" panose="020B0600000101010101" pitchFamily="34" charset="-127"/>
                <a:ea typeface="Dotum" panose="020B0600000101010101" pitchFamily="34" charset="-127"/>
              </a:rPr>
              <a:t> personlighedstræk (psykopatiske træk).</a:t>
            </a:r>
            <a:endParaRPr lang="da-DK" sz="1200">
              <a:latin typeface="Dotum" panose="020B0600000101010101" pitchFamily="34" charset="-127"/>
              <a:ea typeface="Dotum" panose="020B0600000101010101" pitchFamily="34" charset="-127"/>
            </a:endParaRPr>
          </a:p>
          <a:p>
            <a:pPr marL="270000" indent="-270000">
              <a:spcAft>
                <a:spcPts val="800"/>
              </a:spcAft>
              <a:buClr>
                <a:srgbClr val="43B18E"/>
              </a:buClr>
              <a:buFont typeface="Arial" panose="020B0604020202020204" pitchFamily="34" charset="0"/>
              <a:buChar char="•"/>
            </a:pPr>
            <a:endParaRPr lang="da-DK" sz="1200">
              <a:latin typeface="Dotum" panose="020B0600000101010101" pitchFamily="34" charset="-127"/>
              <a:ea typeface="Dotum" panose="020B0600000101010101"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Eva </a:t>
            </a:r>
            <a:r>
              <a:rPr lang="da-DK" err="1"/>
              <a:t>Gemzøe</a:t>
            </a:r>
            <a:r>
              <a:rPr lang="da-DK"/>
              <a:t> Mikkelsen </a:t>
            </a:r>
          </a:p>
          <a:p>
            <a:endParaRPr lang="en-US">
              <a:cs typeface="Calibri"/>
            </a:endParaRPr>
          </a:p>
        </p:txBody>
      </p:sp>
      <p:sp>
        <p:nvSpPr>
          <p:cNvPr id="4" name="Pladsholder til slidenummer 3"/>
          <p:cNvSpPr>
            <a:spLocks noGrp="1"/>
          </p:cNvSpPr>
          <p:nvPr>
            <p:ph type="sldNum" sz="quarter" idx="5"/>
          </p:nvPr>
        </p:nvSpPr>
        <p:spPr/>
        <p:txBody>
          <a:bodyPr/>
          <a:lstStyle/>
          <a:p>
            <a:fld id="{9509EE46-B35B-1746-89C4-F069E6A2C135}" type="slidenum">
              <a:rPr lang="da-DK" smtClean="0"/>
              <a:t>6</a:t>
            </a:fld>
            <a:endParaRPr lang="da-DK"/>
          </a:p>
        </p:txBody>
      </p:sp>
    </p:spTree>
    <p:extLst>
      <p:ext uri="{BB962C8B-B14F-4D97-AF65-F5344CB8AC3E}">
        <p14:creationId xmlns:p14="http://schemas.microsoft.com/office/powerpoint/2010/main" val="4221897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Mulige helbredsmæssige reaktioner på mobning og chikane er:</a:t>
            </a:r>
          </a:p>
          <a:p>
            <a:r>
              <a:rPr lang="da-DK" b="0" u="sng" err="1"/>
              <a:t>Bullets</a:t>
            </a:r>
            <a:r>
              <a:rPr lang="da-DK" b="0" u="sng"/>
              <a:t> popper ind. </a:t>
            </a:r>
          </a:p>
          <a:p>
            <a:r>
              <a:rPr lang="da-DK" b="1"/>
              <a:t>• Kropslige reaktioner</a:t>
            </a:r>
            <a:r>
              <a:rPr lang="da-DK"/>
              <a:t>: Hovedpine, maveproblemer, kvalme, muskelsmerter, mathed og besvimelse.</a:t>
            </a:r>
            <a:br>
              <a:rPr lang="da-DK"/>
            </a:br>
            <a:r>
              <a:rPr lang="da-DK" b="1"/>
              <a:t>• Psykiske reaktioner</a:t>
            </a:r>
            <a:r>
              <a:rPr lang="da-DK"/>
              <a:t>: Uro, usikkerhed, fortvivlelse, hukommelsestab, koncentrationsproblemer og udbrændthed.</a:t>
            </a:r>
            <a:br>
              <a:rPr lang="da-DK"/>
            </a:br>
            <a:r>
              <a:rPr lang="da-DK" b="1"/>
              <a:t>• Adfærdsmæssige reaktioner</a:t>
            </a:r>
            <a:r>
              <a:rPr lang="da-DK"/>
              <a:t>: Passivitet/aggressivitet, søvnløshed, nedsat arbejdsevne, sygefravær, isolation, opsigelse.</a:t>
            </a:r>
          </a:p>
          <a:p>
            <a:endParaRPr lang="da-DK"/>
          </a:p>
          <a:p>
            <a:r>
              <a:rPr lang="da-DK" b="0"/>
              <a:t>I værste fald – kan mobning og chikane føre til depression</a:t>
            </a:r>
            <a:r>
              <a:rPr lang="da-DK"/>
              <a:t>, PTSD (Post Traumatisk Stress Syndrom) og hjertekarsygdomme.</a:t>
            </a:r>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 Vær også opmærksom på at </a:t>
            </a:r>
            <a:r>
              <a:rPr lang="da-DK" b="1"/>
              <a:t>vidner til</a:t>
            </a:r>
            <a:r>
              <a:rPr lang="da-DK" sz="1000" b="1" kern="1200">
                <a:solidFill>
                  <a:schemeClr val="tx1"/>
                </a:solidFill>
                <a:latin typeface="+mn-lt"/>
                <a:ea typeface="+mn-ea"/>
                <a:cs typeface="+mn-cs"/>
              </a:rPr>
              <a:t> krænkende handlinger kan opleve stresssymptomer som fx søvnproblemer og </a:t>
            </a:r>
            <a:r>
              <a:rPr lang="da-DK" sz="1000" b="1" kern="1200" err="1">
                <a:solidFill>
                  <a:schemeClr val="tx1"/>
                </a:solidFill>
                <a:latin typeface="+mn-lt"/>
                <a:ea typeface="+mn-ea"/>
                <a:cs typeface="+mn-cs"/>
              </a:rPr>
              <a:t>udbrændthed</a:t>
            </a:r>
            <a:r>
              <a:rPr lang="da-DK" sz="1000" b="1" kern="1200">
                <a:solidFill>
                  <a:schemeClr val="tx1"/>
                </a:solidFill>
                <a:latin typeface="+mn-lt"/>
                <a:ea typeface="+mn-ea"/>
                <a:cs typeface="+mn-cs"/>
              </a:rPr>
              <a:t>.</a:t>
            </a:r>
          </a:p>
          <a:p>
            <a:endParaRPr lang="da-DK"/>
          </a:p>
        </p:txBody>
      </p:sp>
      <p:sp>
        <p:nvSpPr>
          <p:cNvPr id="4" name="Pladsholder til slidenummer 3"/>
          <p:cNvSpPr>
            <a:spLocks noGrp="1"/>
          </p:cNvSpPr>
          <p:nvPr>
            <p:ph type="sldNum" sz="quarter" idx="5"/>
          </p:nvPr>
        </p:nvSpPr>
        <p:spPr/>
        <p:txBody>
          <a:bodyPr/>
          <a:lstStyle/>
          <a:p>
            <a:fld id="{9509EE46-B35B-1746-89C4-F069E6A2C135}" type="slidenum">
              <a:rPr lang="da-DK" smtClean="0"/>
              <a:t>7</a:t>
            </a:fld>
            <a:endParaRPr lang="da-DK"/>
          </a:p>
        </p:txBody>
      </p:sp>
    </p:spTree>
    <p:extLst>
      <p:ext uri="{BB962C8B-B14F-4D97-AF65-F5344CB8AC3E}">
        <p14:creationId xmlns:p14="http://schemas.microsoft.com/office/powerpoint/2010/main" val="270352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Hvorfor opstår mobning og chikane?</a:t>
            </a:r>
            <a:endParaRPr lang="da-DK" b="1" u="sng"/>
          </a:p>
          <a:p>
            <a:pPr marL="0" marR="0" lvl="0" indent="0" algn="l" defTabSz="914400" rtl="0" eaLnBrk="1" fontAlgn="auto" latinLnBrk="0" hangingPunct="1">
              <a:lnSpc>
                <a:spcPct val="100000"/>
              </a:lnSpc>
              <a:spcBef>
                <a:spcPts val="0"/>
              </a:spcBef>
              <a:spcAft>
                <a:spcPts val="0"/>
              </a:spcAft>
              <a:buClrTx/>
              <a:buSzTx/>
              <a:buFontTx/>
              <a:buNone/>
              <a:tabLst/>
              <a:defRPr/>
            </a:pPr>
            <a:br>
              <a:rPr lang="da-DK"/>
            </a:br>
            <a:r>
              <a:rPr lang="da-DK"/>
              <a:t>Mobning er et komplekst fænomen. Undersøgelser fra nordiske lande viser, at det, der kendetegner arbejdspladser med mobning, bl.a. er et psykisk arbejdsmiljø der på organisationsniveau er præget af:</a:t>
            </a:r>
          </a:p>
          <a:p>
            <a:endParaRPr lang="en-US"/>
          </a:p>
          <a:p>
            <a:r>
              <a:rPr lang="en-US" u="sng"/>
              <a:t>Bullets popper </a:t>
            </a:r>
            <a:r>
              <a:rPr lang="en-US" u="sng" err="1"/>
              <a:t>ind</a:t>
            </a:r>
            <a:r>
              <a:rPr lang="en-US" u="sng"/>
              <a: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1"/>
              <a:t>• Uklar organisering af arbejdet. </a:t>
            </a:r>
            <a:r>
              <a:rPr lang="en-US" b="0"/>
              <a:t>Der er</a:t>
            </a:r>
            <a:r>
              <a:rPr lang="en-US"/>
              <a:t> </a:t>
            </a:r>
            <a:r>
              <a:rPr lang="en-US" err="1"/>
              <a:t>ikke</a:t>
            </a:r>
            <a:r>
              <a:rPr lang="en-US"/>
              <a:t> </a:t>
            </a:r>
            <a:r>
              <a:rPr lang="en-US" err="1"/>
              <a:t>sikret</a:t>
            </a:r>
            <a:r>
              <a:rPr lang="en-US"/>
              <a:t> </a:t>
            </a:r>
            <a:r>
              <a:rPr lang="en-US" err="1"/>
              <a:t>en</a:t>
            </a:r>
            <a:r>
              <a:rPr lang="en-US"/>
              <a:t> </a:t>
            </a:r>
            <a:r>
              <a:rPr lang="en-US" err="1"/>
              <a:t>hensigtsmæssig</a:t>
            </a:r>
            <a:r>
              <a:rPr lang="en-US"/>
              <a:t> og </a:t>
            </a:r>
            <a:r>
              <a:rPr lang="en-US" err="1"/>
              <a:t>synlig</a:t>
            </a:r>
            <a:r>
              <a:rPr lang="en-US"/>
              <a:t> </a:t>
            </a:r>
            <a:r>
              <a:rPr lang="en-US" err="1"/>
              <a:t>organisering</a:t>
            </a:r>
            <a:r>
              <a:rPr lang="en-US"/>
              <a:t> </a:t>
            </a:r>
            <a:r>
              <a:rPr lang="en-US" err="1"/>
              <a:t>af</a:t>
            </a:r>
            <a:r>
              <a:rPr lang="en-US"/>
              <a:t> </a:t>
            </a:r>
            <a:r>
              <a:rPr lang="en-US" err="1"/>
              <a:t>arbejdet</a:t>
            </a:r>
            <a:r>
              <a:rPr lang="en-US"/>
              <a:t>, </a:t>
            </a:r>
            <a:r>
              <a:rPr lang="en-US" err="1"/>
              <a:t>hvilket</a:t>
            </a:r>
            <a:r>
              <a:rPr lang="en-US"/>
              <a:t> </a:t>
            </a:r>
            <a:r>
              <a:rPr lang="en-US" err="1"/>
              <a:t>fører</a:t>
            </a:r>
            <a:r>
              <a:rPr lang="en-US"/>
              <a:t> </a:t>
            </a:r>
            <a:r>
              <a:rPr lang="en-US" err="1"/>
              <a:t>til</a:t>
            </a:r>
            <a:r>
              <a:rPr lang="en-US"/>
              <a:t> </a:t>
            </a:r>
            <a:r>
              <a:rPr lang="en-US" err="1"/>
              <a:t>konflikter</a:t>
            </a: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t>• </a:t>
            </a:r>
            <a:r>
              <a:rPr lang="en-US" b="1" err="1"/>
              <a:t>Uklare</a:t>
            </a:r>
            <a:r>
              <a:rPr lang="en-US" b="1"/>
              <a:t> roller </a:t>
            </a:r>
            <a:r>
              <a:rPr lang="en-US" b="1" err="1"/>
              <a:t>og</a:t>
            </a:r>
            <a:r>
              <a:rPr lang="en-US" b="1"/>
              <a:t> </a:t>
            </a:r>
            <a:r>
              <a:rPr lang="en-US" b="1" err="1"/>
              <a:t>rollekonflikter</a:t>
            </a:r>
            <a:r>
              <a:rPr lang="en-US" b="1"/>
              <a:t>. </a:t>
            </a:r>
            <a:r>
              <a:rPr lang="en-US" err="1"/>
              <a:t>Hvem</a:t>
            </a:r>
            <a:r>
              <a:rPr lang="en-US"/>
              <a:t> har </a:t>
            </a:r>
            <a:r>
              <a:rPr lang="en-US" err="1"/>
              <a:t>ansvaret</a:t>
            </a:r>
            <a:r>
              <a:rPr lang="en-US"/>
              <a:t> for </a:t>
            </a:r>
            <a:r>
              <a:rPr lang="en-US" err="1"/>
              <a:t>hvilke</a:t>
            </a:r>
            <a:r>
              <a:rPr lang="en-US"/>
              <a:t> </a:t>
            </a:r>
            <a:r>
              <a:rPr lang="en-US" err="1"/>
              <a:t>opgaver</a:t>
            </a:r>
            <a:r>
              <a:rPr lang="en-US"/>
              <a:t>? </a:t>
            </a:r>
            <a:r>
              <a:rPr lang="en-US" err="1"/>
              <a:t>Hvordan</a:t>
            </a:r>
            <a:r>
              <a:rPr lang="en-US"/>
              <a:t> </a:t>
            </a:r>
            <a:r>
              <a:rPr lang="en-US" err="1"/>
              <a:t>skal</a:t>
            </a:r>
            <a:r>
              <a:rPr lang="en-US"/>
              <a:t> </a:t>
            </a:r>
            <a:r>
              <a:rPr lang="en-US" err="1"/>
              <a:t>opgaverne</a:t>
            </a:r>
            <a:r>
              <a:rPr lang="en-US"/>
              <a:t> </a:t>
            </a:r>
            <a:r>
              <a:rPr lang="en-US" err="1"/>
              <a:t>udføres</a:t>
            </a:r>
            <a:r>
              <a:rPr lang="en-US"/>
              <a:t>?, det </a:t>
            </a:r>
            <a:r>
              <a:rPr lang="en-US" err="1"/>
              <a:t>kan</a:t>
            </a:r>
            <a:r>
              <a:rPr lang="en-US"/>
              <a:t> der </a:t>
            </a:r>
            <a:r>
              <a:rPr lang="en-US" err="1"/>
              <a:t>være</a:t>
            </a:r>
            <a:r>
              <a:rPr lang="en-US"/>
              <a:t> </a:t>
            </a:r>
            <a:r>
              <a:rPr lang="en-US" err="1"/>
              <a:t>forskelligt</a:t>
            </a:r>
            <a:r>
              <a:rPr lang="en-US"/>
              <a:t> syn </a:t>
            </a:r>
            <a:r>
              <a:rPr lang="en-US" err="1"/>
              <a:t>på</a:t>
            </a:r>
            <a:r>
              <a:rPr lang="en-US"/>
              <a:t> og </a:t>
            </a:r>
            <a:r>
              <a:rPr lang="en-US" err="1"/>
              <a:t>holdning</a:t>
            </a:r>
            <a:r>
              <a:rPr lang="en-US"/>
              <a:t> </a:t>
            </a:r>
            <a:r>
              <a:rPr lang="en-US" err="1"/>
              <a:t>til</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t>•</a:t>
            </a:r>
            <a:r>
              <a:rPr lang="en-US" b="1" err="1"/>
              <a:t>Øget</a:t>
            </a:r>
            <a:r>
              <a:rPr lang="en-US" b="1"/>
              <a:t> </a:t>
            </a:r>
            <a:r>
              <a:rPr lang="en-US" b="1" err="1"/>
              <a:t>arbejdsbyrde</a:t>
            </a:r>
            <a:r>
              <a:rPr lang="en-US" b="1"/>
              <a:t>. </a:t>
            </a:r>
            <a:br>
              <a:rPr lang="en-US"/>
            </a:br>
            <a:br>
              <a:rPr lang="en-US"/>
            </a:br>
            <a:r>
              <a:rPr lang="en-US"/>
              <a:t>De </a:t>
            </a:r>
            <a:r>
              <a:rPr lang="en-US" err="1"/>
              <a:t>tre</a:t>
            </a:r>
            <a:r>
              <a:rPr lang="en-US"/>
              <a:t> </a:t>
            </a:r>
            <a:r>
              <a:rPr lang="en-US" err="1"/>
              <a:t>punkter</a:t>
            </a:r>
            <a:r>
              <a:rPr lang="en-US"/>
              <a:t> </a:t>
            </a:r>
            <a:r>
              <a:rPr lang="en-US" err="1"/>
              <a:t>medfører</a:t>
            </a:r>
            <a:r>
              <a:rPr lang="en-US"/>
              <a:t> at </a:t>
            </a:r>
            <a:r>
              <a:rPr lang="en-US" err="1"/>
              <a:t>medarbejderne</a:t>
            </a:r>
            <a:r>
              <a:rPr lang="en-US"/>
              <a:t> </a:t>
            </a:r>
            <a:r>
              <a:rPr lang="en-US" err="1"/>
              <a:t>får</a:t>
            </a:r>
            <a:r>
              <a:rPr lang="en-US"/>
              <a:t> </a:t>
            </a:r>
            <a:r>
              <a:rPr lang="en-US" err="1"/>
              <a:t>en</a:t>
            </a:r>
            <a:r>
              <a:rPr lang="en-US"/>
              <a:t> </a:t>
            </a:r>
            <a:r>
              <a:rPr lang="en-US" err="1"/>
              <a:t>oplevelse</a:t>
            </a:r>
            <a:r>
              <a:rPr lang="en-US"/>
              <a:t> </a:t>
            </a:r>
            <a:r>
              <a:rPr lang="en-US" err="1"/>
              <a:t>af</a:t>
            </a:r>
            <a:r>
              <a:rPr lang="en-US"/>
              <a:t> </a:t>
            </a:r>
            <a:r>
              <a:rPr lang="en-US" err="1"/>
              <a:t>modsatrettede</a:t>
            </a:r>
            <a:r>
              <a:rPr lang="en-US"/>
              <a:t> </a:t>
            </a:r>
            <a:r>
              <a:rPr lang="en-US" err="1"/>
              <a:t>krav</a:t>
            </a:r>
            <a:r>
              <a:rPr lang="en-US"/>
              <a:t> </a:t>
            </a:r>
            <a:r>
              <a:rPr lang="en-US" err="1"/>
              <a:t>til</a:t>
            </a:r>
            <a:r>
              <a:rPr lang="en-US"/>
              <a:t> </a:t>
            </a:r>
            <a:r>
              <a:rPr lang="en-US" err="1"/>
              <a:t>arbejdet</a:t>
            </a:r>
            <a:r>
              <a:rPr lang="en-US"/>
              <a:t>, </a:t>
            </a:r>
            <a:r>
              <a:rPr lang="en-US" err="1"/>
              <a:t>manglende</a:t>
            </a:r>
            <a:r>
              <a:rPr lang="en-US"/>
              <a:t> </a:t>
            </a:r>
            <a:r>
              <a:rPr lang="en-US" err="1"/>
              <a:t>ledelse</a:t>
            </a:r>
            <a:r>
              <a:rPr lang="en-US"/>
              <a:t> og </a:t>
            </a:r>
            <a:r>
              <a:rPr lang="en-US" err="1"/>
              <a:t>en</a:t>
            </a:r>
            <a:r>
              <a:rPr lang="en-US"/>
              <a:t> </a:t>
            </a:r>
            <a:r>
              <a:rPr lang="en-US" err="1"/>
              <a:t>usikkerhed</a:t>
            </a:r>
            <a:r>
              <a:rPr lang="en-US"/>
              <a:t> </a:t>
            </a:r>
            <a:r>
              <a:rPr lang="en-US" err="1"/>
              <a:t>omkring</a:t>
            </a:r>
            <a:r>
              <a:rPr lang="en-US"/>
              <a:t> </a:t>
            </a:r>
            <a:r>
              <a:rPr lang="en-US" err="1"/>
              <a:t>opgaver</a:t>
            </a:r>
            <a:r>
              <a:rPr lang="en-US"/>
              <a:t> og </a:t>
            </a:r>
            <a:r>
              <a:rPr lang="en-US" err="1"/>
              <a:t>kollegaer</a:t>
            </a:r>
            <a:r>
              <a:rPr lang="en-US"/>
              <a:t>. Det er </a:t>
            </a:r>
            <a:r>
              <a:rPr lang="en-US" err="1"/>
              <a:t>en</a:t>
            </a:r>
            <a:r>
              <a:rPr lang="en-US"/>
              <a:t> </a:t>
            </a:r>
            <a:r>
              <a:rPr lang="en-US" err="1"/>
              <a:t>adfærd</a:t>
            </a:r>
            <a:r>
              <a:rPr lang="en-US"/>
              <a:t>, der </a:t>
            </a:r>
            <a:r>
              <a:rPr lang="en-US" err="1"/>
              <a:t>hurtigt</a:t>
            </a:r>
            <a:r>
              <a:rPr lang="en-US"/>
              <a:t> </a:t>
            </a:r>
            <a:r>
              <a:rPr lang="en-US" err="1"/>
              <a:t>øger</a:t>
            </a:r>
            <a:r>
              <a:rPr lang="en-US"/>
              <a:t> </a:t>
            </a:r>
            <a:r>
              <a:rPr lang="en-US" err="1"/>
              <a:t>risikoen</a:t>
            </a:r>
            <a:r>
              <a:rPr lang="en-US"/>
              <a:t> for stress </a:t>
            </a:r>
            <a:r>
              <a:rPr lang="en-US" err="1"/>
              <a:t>og</a:t>
            </a:r>
            <a:r>
              <a:rPr lang="en-US"/>
              <a:t> </a:t>
            </a:r>
            <a:r>
              <a:rPr lang="en-US" err="1"/>
              <a:t>mobning</a:t>
            </a:r>
            <a:r>
              <a:rPr lang="en-US"/>
              <a:t>.</a:t>
            </a:r>
            <a:br>
              <a:rPr lang="en-US" b="1"/>
            </a:br>
            <a:br>
              <a:rPr lang="en-US" b="1"/>
            </a:br>
            <a:r>
              <a:rPr lang="en-US" b="1"/>
              <a:t>• </a:t>
            </a:r>
            <a:r>
              <a:rPr lang="en-US" b="1" err="1"/>
              <a:t>Mangelfuld</a:t>
            </a:r>
            <a:r>
              <a:rPr lang="en-US" b="1"/>
              <a:t> </a:t>
            </a:r>
            <a:r>
              <a:rPr lang="en-US" b="1" err="1"/>
              <a:t>ledelse</a:t>
            </a:r>
            <a:r>
              <a:rPr lang="en-US" b="1"/>
              <a:t>/</a:t>
            </a:r>
            <a:r>
              <a:rPr lang="en-US" b="1" err="1"/>
              <a:t>utilfredshed</a:t>
            </a:r>
            <a:r>
              <a:rPr lang="en-US" b="1"/>
              <a:t> med </a:t>
            </a:r>
            <a:r>
              <a:rPr lang="en-US" b="1" err="1"/>
              <a:t>ledelsen</a:t>
            </a:r>
            <a:r>
              <a:rPr lang="en-US"/>
              <a:t>. Her er det </a:t>
            </a:r>
            <a:r>
              <a:rPr lang="en-US" err="1"/>
              <a:t>især</a:t>
            </a:r>
            <a:r>
              <a:rPr lang="en-US"/>
              <a:t> to </a:t>
            </a:r>
            <a:r>
              <a:rPr lang="en-US" err="1"/>
              <a:t>typer</a:t>
            </a:r>
            <a:r>
              <a:rPr lang="en-US"/>
              <a:t> </a:t>
            </a:r>
            <a:r>
              <a:rPr lang="en-US" err="1"/>
              <a:t>af</a:t>
            </a:r>
            <a:r>
              <a:rPr lang="en-US"/>
              <a:t> </a:t>
            </a:r>
            <a:r>
              <a:rPr lang="en-US" err="1"/>
              <a:t>ledelse</a:t>
            </a:r>
            <a:r>
              <a:rPr lang="en-US"/>
              <a:t>, der </a:t>
            </a:r>
            <a:r>
              <a:rPr lang="en-US" err="1"/>
              <a:t>i</a:t>
            </a:r>
            <a:r>
              <a:rPr lang="en-US"/>
              <a:t> </a:t>
            </a:r>
            <a:r>
              <a:rPr lang="en-US" err="1"/>
              <a:t>undersøgelser</a:t>
            </a:r>
            <a:r>
              <a:rPr lang="en-US"/>
              <a:t> har </a:t>
            </a:r>
            <a:r>
              <a:rPr lang="en-US" err="1"/>
              <a:t>vist</a:t>
            </a:r>
            <a:r>
              <a:rPr lang="en-US"/>
              <a:t> sig, at have </a:t>
            </a:r>
            <a:r>
              <a:rPr lang="en-US" err="1"/>
              <a:t>sammenhæng</a:t>
            </a:r>
            <a:r>
              <a:rPr lang="en-US"/>
              <a:t> med </a:t>
            </a:r>
            <a:r>
              <a:rPr lang="en-US" err="1"/>
              <a:t>mobning</a:t>
            </a:r>
            <a:r>
              <a:rPr lang="en-US"/>
              <a:t>:</a:t>
            </a:r>
          </a:p>
          <a:p>
            <a:pPr marL="628650" lvl="1" indent="-171450">
              <a:buFont typeface="Arial"/>
              <a:buChar char="•"/>
            </a:pPr>
            <a:r>
              <a:rPr lang="en-US" b="1"/>
              <a:t>Laissez-faire </a:t>
            </a:r>
            <a:r>
              <a:rPr lang="en-US" b="1" err="1"/>
              <a:t>ledelse</a:t>
            </a:r>
            <a:r>
              <a:rPr lang="en-US" b="1"/>
              <a:t> (lade </a:t>
            </a:r>
            <a:r>
              <a:rPr lang="en-US" b="1" err="1"/>
              <a:t>stå</a:t>
            </a:r>
            <a:r>
              <a:rPr lang="en-US" b="1"/>
              <a:t> </a:t>
            </a:r>
            <a:r>
              <a:rPr lang="en-US" b="1" err="1"/>
              <a:t>til-ledelse</a:t>
            </a:r>
            <a:r>
              <a:rPr lang="en-US" b="1"/>
              <a:t>)</a:t>
            </a:r>
            <a:r>
              <a:rPr lang="en-US"/>
              <a:t>, </a:t>
            </a:r>
            <a:r>
              <a:rPr lang="en-US" err="1"/>
              <a:t>hvor</a:t>
            </a:r>
            <a:r>
              <a:rPr lang="en-US"/>
              <a:t> </a:t>
            </a:r>
            <a:r>
              <a:rPr lang="en-US" err="1"/>
              <a:t>lederne</a:t>
            </a:r>
            <a:r>
              <a:rPr lang="en-US"/>
              <a:t> er </a:t>
            </a:r>
            <a:r>
              <a:rPr lang="en-US" err="1"/>
              <a:t>svage</a:t>
            </a:r>
            <a:r>
              <a:rPr lang="en-US"/>
              <a:t> og </a:t>
            </a:r>
            <a:r>
              <a:rPr lang="en-US" err="1"/>
              <a:t>forsøger</a:t>
            </a:r>
            <a:r>
              <a:rPr lang="en-US"/>
              <a:t> at </a:t>
            </a:r>
            <a:r>
              <a:rPr lang="en-US" err="1"/>
              <a:t>undgå</a:t>
            </a:r>
            <a:r>
              <a:rPr lang="en-US"/>
              <a:t>, at </a:t>
            </a:r>
            <a:r>
              <a:rPr lang="en-US" err="1"/>
              <a:t>tage</a:t>
            </a:r>
            <a:r>
              <a:rPr lang="en-US"/>
              <a:t> </a:t>
            </a:r>
            <a:r>
              <a:rPr lang="en-US" err="1"/>
              <a:t>beslutninger</a:t>
            </a:r>
            <a:r>
              <a:rPr lang="en-US"/>
              <a:t>. Det giver </a:t>
            </a:r>
            <a:r>
              <a:rPr lang="en-US" err="1"/>
              <a:t>plads</a:t>
            </a:r>
            <a:r>
              <a:rPr lang="en-US"/>
              <a:t> </a:t>
            </a:r>
            <a:r>
              <a:rPr lang="en-US" err="1"/>
              <a:t>til</a:t>
            </a:r>
            <a:r>
              <a:rPr lang="en-US"/>
              <a:t> </a:t>
            </a:r>
            <a:r>
              <a:rPr lang="en-US" err="1"/>
              <a:t>magtkampe</a:t>
            </a:r>
            <a:r>
              <a:rPr lang="en-US"/>
              <a:t> </a:t>
            </a:r>
            <a:r>
              <a:rPr lang="en-US" err="1"/>
              <a:t>mellem</a:t>
            </a:r>
            <a:r>
              <a:rPr lang="en-US"/>
              <a:t> </a:t>
            </a:r>
            <a:r>
              <a:rPr lang="en-US" err="1"/>
              <a:t>medarbejderne</a:t>
            </a:r>
            <a:r>
              <a:rPr lang="en-US"/>
              <a:t>.</a:t>
            </a:r>
          </a:p>
          <a:p>
            <a:pPr marL="628650" lvl="1" indent="-171450">
              <a:buFont typeface="Arial"/>
              <a:buChar char="•"/>
            </a:pPr>
            <a:r>
              <a:rPr lang="en-US" b="1" err="1"/>
              <a:t>Tyrannisk</a:t>
            </a:r>
            <a:r>
              <a:rPr lang="en-US" b="1"/>
              <a:t> </a:t>
            </a:r>
            <a:r>
              <a:rPr lang="en-US" b="1" err="1"/>
              <a:t>ledelse</a:t>
            </a:r>
            <a:r>
              <a:rPr lang="en-US"/>
              <a:t>, </a:t>
            </a:r>
            <a:r>
              <a:rPr lang="en-US" err="1"/>
              <a:t>hvor</a:t>
            </a:r>
            <a:r>
              <a:rPr lang="en-US"/>
              <a:t> </a:t>
            </a:r>
            <a:r>
              <a:rPr lang="en-US" err="1"/>
              <a:t>lederne</a:t>
            </a:r>
            <a:r>
              <a:rPr lang="en-US"/>
              <a:t> </a:t>
            </a:r>
            <a:r>
              <a:rPr lang="en-US" err="1"/>
              <a:t>kontrollerer</a:t>
            </a:r>
            <a:r>
              <a:rPr lang="en-US"/>
              <a:t> </a:t>
            </a:r>
            <a:r>
              <a:rPr lang="en-US" err="1"/>
              <a:t>og</a:t>
            </a:r>
            <a:r>
              <a:rPr lang="en-US"/>
              <a:t> </a:t>
            </a:r>
            <a:r>
              <a:rPr lang="en-US" err="1"/>
              <a:t>ydmyger</a:t>
            </a:r>
            <a:r>
              <a:rPr lang="en-US"/>
              <a:t> </a:t>
            </a:r>
            <a:r>
              <a:rPr lang="en-US" err="1"/>
              <a:t>medarbejderne</a:t>
            </a:r>
            <a:r>
              <a:rPr lang="en-US"/>
              <a:t>. Det </a:t>
            </a:r>
            <a:r>
              <a:rPr lang="en-US" err="1"/>
              <a:t>kan</a:t>
            </a:r>
            <a:r>
              <a:rPr lang="en-US"/>
              <a:t> </a:t>
            </a:r>
            <a:r>
              <a:rPr lang="en-US" err="1"/>
              <a:t>skabe</a:t>
            </a:r>
            <a:r>
              <a:rPr lang="en-US"/>
              <a:t> frustration og </a:t>
            </a:r>
            <a:r>
              <a:rPr lang="en-US" err="1"/>
              <a:t>utilfredshed</a:t>
            </a:r>
            <a:r>
              <a:rPr lang="en-US"/>
              <a:t> </a:t>
            </a:r>
            <a:r>
              <a:rPr lang="en-US" err="1"/>
              <a:t>blandt</a:t>
            </a:r>
            <a:r>
              <a:rPr lang="en-US"/>
              <a:t> </a:t>
            </a:r>
            <a:r>
              <a:rPr lang="en-US" err="1"/>
              <a:t>medarbejderne</a:t>
            </a:r>
            <a:r>
              <a:rPr lang="en-US"/>
              <a:t>.</a:t>
            </a:r>
          </a:p>
          <a:p>
            <a:endParaRPr lang="en-US">
              <a:cs typeface="Calibri"/>
            </a:endParaRPr>
          </a:p>
        </p:txBody>
      </p:sp>
      <p:sp>
        <p:nvSpPr>
          <p:cNvPr id="4" name="Pladsholder til slidenummer 3"/>
          <p:cNvSpPr>
            <a:spLocks noGrp="1"/>
          </p:cNvSpPr>
          <p:nvPr>
            <p:ph type="sldNum" sz="quarter" idx="5"/>
          </p:nvPr>
        </p:nvSpPr>
        <p:spPr/>
        <p:txBody>
          <a:bodyPr/>
          <a:lstStyle/>
          <a:p>
            <a:fld id="{9509EE46-B35B-1746-89C4-F069E6A2C135}" type="slidenum">
              <a:rPr lang="da-DK" smtClean="0"/>
              <a:t>8</a:t>
            </a:fld>
            <a:endParaRPr lang="da-DK"/>
          </a:p>
        </p:txBody>
      </p:sp>
    </p:spTree>
    <p:extLst>
      <p:ext uri="{BB962C8B-B14F-4D97-AF65-F5344CB8AC3E}">
        <p14:creationId xmlns:p14="http://schemas.microsoft.com/office/powerpoint/2010/main" val="829869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u="none"/>
              <a:t>Hvorfor opstår mobning og chikane? (fortsat)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u="none"/>
          </a:p>
          <a:p>
            <a:pPr marL="0" marR="0" lvl="0" indent="0" algn="l" defTabSz="914400" rtl="0" eaLnBrk="1" fontAlgn="auto" latinLnBrk="0" hangingPunct="1">
              <a:lnSpc>
                <a:spcPct val="100000"/>
              </a:lnSpc>
              <a:spcBef>
                <a:spcPts val="0"/>
              </a:spcBef>
              <a:spcAft>
                <a:spcPts val="0"/>
              </a:spcAft>
              <a:buClrTx/>
              <a:buSzTx/>
              <a:buFontTx/>
              <a:buNone/>
              <a:tabLst/>
              <a:defRPr/>
            </a:pPr>
            <a:r>
              <a:rPr lang="da-DK" b="0" u="sng"/>
              <a:t>Bullets popper ind:</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1"/>
              <a:t>• Der er uløste personkonflikter på arbejdspladsen. </a:t>
            </a:r>
            <a:r>
              <a:rPr lang="da-DK"/>
              <a:t>En konflikt bliver til mobning i det øjeblik, der opstår en ubalance i parternes indbyrdes magtforhold. Ubalancen kan f.eks. opstå som følge af, at den ene part støttes af kolleger eller ledelse.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a:solidFill>
                  <a:schemeClr val="tx1"/>
                </a:solidFill>
                <a:effectLst/>
                <a:latin typeface="+mn-lt"/>
                <a:ea typeface="+mn-ea"/>
                <a:cs typeface="+mn-cs"/>
              </a:rPr>
              <a:t>• Mobning bruges som straf. </a:t>
            </a:r>
            <a:r>
              <a:rPr lang="da-DK" sz="1200" kern="1200">
                <a:solidFill>
                  <a:schemeClr val="tx1"/>
                </a:solidFill>
                <a:effectLst/>
                <a:latin typeface="+mn-lt"/>
                <a:ea typeface="+mn-ea"/>
                <a:cs typeface="+mn-cs"/>
              </a:rPr>
              <a:t>Når en person bryder de regler eller normer, der er i en arbejdsgruppe eller på en arbejdsplads (fx ved at arbejde for meget eller for lidt, eller udføre arbejdet på en anden måde, end man plejer), kan vedkommende blive straffet gennem mobning.</a:t>
            </a:r>
          </a:p>
          <a:p>
            <a:r>
              <a:rPr lang="da-DK" b="1"/>
              <a:t>• En person afviger fra normen. </a:t>
            </a:r>
            <a:r>
              <a:rPr lang="da-DK"/>
              <a:t>Når man opfatter en anden person som anderledes eller afvigende, fx ift. personens køn, alder, etniske oprindelse eller seksuelle observans, kan det føre til mobning.</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1"/>
              <a:t>• Arbejdspladsen præges af en rå tone/sladder. </a:t>
            </a:r>
            <a:r>
              <a:rPr lang="da-DK"/>
              <a:t>Det drejer sig om stemningen på arbejdspladsen, tonen og måden, man taler til hinanden på, med skjulte signaler og hentydninger mellem medarbejderne. Hvis man har en kultur hvor medarbejdere ikke bakker hinanden op, kan det føre til mobning.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endParaRPr lang="en-US">
              <a:cs typeface="Calibri"/>
            </a:endParaRPr>
          </a:p>
        </p:txBody>
      </p:sp>
      <p:sp>
        <p:nvSpPr>
          <p:cNvPr id="4" name="Pladsholder til slidenummer 3"/>
          <p:cNvSpPr>
            <a:spLocks noGrp="1"/>
          </p:cNvSpPr>
          <p:nvPr>
            <p:ph type="sldNum" sz="quarter" idx="5"/>
          </p:nvPr>
        </p:nvSpPr>
        <p:spPr/>
        <p:txBody>
          <a:bodyPr/>
          <a:lstStyle/>
          <a:p>
            <a:fld id="{9509EE46-B35B-1746-89C4-F069E6A2C135}" type="slidenum">
              <a:rPr lang="da-DK" smtClean="0"/>
              <a:t>9</a:t>
            </a:fld>
            <a:endParaRPr lang="da-DK"/>
          </a:p>
        </p:txBody>
      </p:sp>
    </p:spTree>
    <p:extLst>
      <p:ext uri="{BB962C8B-B14F-4D97-AF65-F5344CB8AC3E}">
        <p14:creationId xmlns:p14="http://schemas.microsoft.com/office/powerpoint/2010/main" val="1138319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CD5439-FF0B-4BEC-822A-F5E261177307}"/>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34CD98FA-5936-400F-AB5D-763D5C12CC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AE0FD8E8-ED1A-4B33-81ED-9862DB2BF290}"/>
              </a:ext>
            </a:extLst>
          </p:cNvPr>
          <p:cNvSpPr>
            <a:spLocks noGrp="1"/>
          </p:cNvSpPr>
          <p:nvPr>
            <p:ph type="dt" sz="half" idx="10"/>
          </p:nvPr>
        </p:nvSpPr>
        <p:spPr/>
        <p:txBody>
          <a:bodyPr/>
          <a:lstStyle/>
          <a:p>
            <a:fld id="{5086A5DD-C934-4790-984C-6C90FF282FCE}" type="datetimeFigureOut">
              <a:rPr lang="da-DK" smtClean="0"/>
              <a:t>07-07-2021</a:t>
            </a:fld>
            <a:endParaRPr lang="da-DK"/>
          </a:p>
        </p:txBody>
      </p:sp>
      <p:sp>
        <p:nvSpPr>
          <p:cNvPr id="5" name="Pladsholder til sidefod 4">
            <a:extLst>
              <a:ext uri="{FF2B5EF4-FFF2-40B4-BE49-F238E27FC236}">
                <a16:creationId xmlns:a16="http://schemas.microsoft.com/office/drawing/2014/main" id="{C4FB74BF-7E98-400A-9221-3A315C3CD18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6CC78A6-6EBF-48B8-A6AB-0A3522120F32}"/>
              </a:ext>
            </a:extLst>
          </p:cNvPr>
          <p:cNvSpPr>
            <a:spLocks noGrp="1"/>
          </p:cNvSpPr>
          <p:nvPr>
            <p:ph type="sldNum" sz="quarter" idx="12"/>
          </p:nvPr>
        </p:nvSpPr>
        <p:spPr/>
        <p:txBody>
          <a:bodyPr/>
          <a:lstStyle/>
          <a:p>
            <a:fld id="{28106B89-0439-497A-97D8-087DA25E56F0}" type="slidenum">
              <a:rPr lang="da-DK" smtClean="0"/>
              <a:t>‹#›</a:t>
            </a:fld>
            <a:endParaRPr lang="da-DK"/>
          </a:p>
        </p:txBody>
      </p:sp>
    </p:spTree>
    <p:extLst>
      <p:ext uri="{BB962C8B-B14F-4D97-AF65-F5344CB8AC3E}">
        <p14:creationId xmlns:p14="http://schemas.microsoft.com/office/powerpoint/2010/main" val="4061947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ABCE27-7FD4-4BAF-B50D-FBE798CCA9C5}"/>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F1824A6C-A8A0-4F18-84FA-3C221CED8AE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FA96B86-A77C-4304-9864-BE38FAED73A0}"/>
              </a:ext>
            </a:extLst>
          </p:cNvPr>
          <p:cNvSpPr>
            <a:spLocks noGrp="1"/>
          </p:cNvSpPr>
          <p:nvPr>
            <p:ph type="dt" sz="half" idx="10"/>
          </p:nvPr>
        </p:nvSpPr>
        <p:spPr/>
        <p:txBody>
          <a:bodyPr/>
          <a:lstStyle/>
          <a:p>
            <a:fld id="{5086A5DD-C934-4790-984C-6C90FF282FCE}" type="datetimeFigureOut">
              <a:rPr lang="da-DK" smtClean="0"/>
              <a:t>07-07-2021</a:t>
            </a:fld>
            <a:endParaRPr lang="da-DK"/>
          </a:p>
        </p:txBody>
      </p:sp>
      <p:sp>
        <p:nvSpPr>
          <p:cNvPr id="5" name="Pladsholder til sidefod 4">
            <a:extLst>
              <a:ext uri="{FF2B5EF4-FFF2-40B4-BE49-F238E27FC236}">
                <a16:creationId xmlns:a16="http://schemas.microsoft.com/office/drawing/2014/main" id="{A512428C-8380-4A0B-B07C-E14C477C3DB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FD0868C-1BC5-43FC-8DBF-9BBA3B0E2341}"/>
              </a:ext>
            </a:extLst>
          </p:cNvPr>
          <p:cNvSpPr>
            <a:spLocks noGrp="1"/>
          </p:cNvSpPr>
          <p:nvPr>
            <p:ph type="sldNum" sz="quarter" idx="12"/>
          </p:nvPr>
        </p:nvSpPr>
        <p:spPr/>
        <p:txBody>
          <a:bodyPr/>
          <a:lstStyle/>
          <a:p>
            <a:fld id="{28106B89-0439-497A-97D8-087DA25E56F0}" type="slidenum">
              <a:rPr lang="da-DK" smtClean="0"/>
              <a:t>‹#›</a:t>
            </a:fld>
            <a:endParaRPr lang="da-DK"/>
          </a:p>
        </p:txBody>
      </p:sp>
    </p:spTree>
    <p:extLst>
      <p:ext uri="{BB962C8B-B14F-4D97-AF65-F5344CB8AC3E}">
        <p14:creationId xmlns:p14="http://schemas.microsoft.com/office/powerpoint/2010/main" val="3452223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6C3A54F2-B275-4253-AF37-91C1B626B737}"/>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58DFFC98-0424-45F4-ACDD-91B520E6D631}"/>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7C9D5C4-0D54-4EE4-A13E-CB1077B61F42}"/>
              </a:ext>
            </a:extLst>
          </p:cNvPr>
          <p:cNvSpPr>
            <a:spLocks noGrp="1"/>
          </p:cNvSpPr>
          <p:nvPr>
            <p:ph type="dt" sz="half" idx="10"/>
          </p:nvPr>
        </p:nvSpPr>
        <p:spPr/>
        <p:txBody>
          <a:bodyPr/>
          <a:lstStyle/>
          <a:p>
            <a:fld id="{5086A5DD-C934-4790-984C-6C90FF282FCE}" type="datetimeFigureOut">
              <a:rPr lang="da-DK" smtClean="0"/>
              <a:t>07-07-2021</a:t>
            </a:fld>
            <a:endParaRPr lang="da-DK"/>
          </a:p>
        </p:txBody>
      </p:sp>
      <p:sp>
        <p:nvSpPr>
          <p:cNvPr id="5" name="Pladsholder til sidefod 4">
            <a:extLst>
              <a:ext uri="{FF2B5EF4-FFF2-40B4-BE49-F238E27FC236}">
                <a16:creationId xmlns:a16="http://schemas.microsoft.com/office/drawing/2014/main" id="{DF995169-A7B0-4429-B755-2717A36C9CB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815FC23-C1DF-45A9-B721-8D9648036FB2}"/>
              </a:ext>
            </a:extLst>
          </p:cNvPr>
          <p:cNvSpPr>
            <a:spLocks noGrp="1"/>
          </p:cNvSpPr>
          <p:nvPr>
            <p:ph type="sldNum" sz="quarter" idx="12"/>
          </p:nvPr>
        </p:nvSpPr>
        <p:spPr/>
        <p:txBody>
          <a:bodyPr/>
          <a:lstStyle/>
          <a:p>
            <a:fld id="{28106B89-0439-497A-97D8-087DA25E56F0}" type="slidenum">
              <a:rPr lang="da-DK" smtClean="0"/>
              <a:t>‹#›</a:t>
            </a:fld>
            <a:endParaRPr lang="da-DK"/>
          </a:p>
        </p:txBody>
      </p:sp>
    </p:spTree>
    <p:extLst>
      <p:ext uri="{BB962C8B-B14F-4D97-AF65-F5344CB8AC3E}">
        <p14:creationId xmlns:p14="http://schemas.microsoft.com/office/powerpoint/2010/main" val="241838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3392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 og indholdsobjek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5741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0D912B-1D8D-448E-BFEE-0DFC95D449B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2488B5C-71A2-4C17-ACA3-687340BD0114}"/>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E6733D0-CD8B-425C-8155-3B1840103C2F}"/>
              </a:ext>
            </a:extLst>
          </p:cNvPr>
          <p:cNvSpPr>
            <a:spLocks noGrp="1"/>
          </p:cNvSpPr>
          <p:nvPr>
            <p:ph type="dt" sz="half" idx="10"/>
          </p:nvPr>
        </p:nvSpPr>
        <p:spPr/>
        <p:txBody>
          <a:bodyPr/>
          <a:lstStyle/>
          <a:p>
            <a:fld id="{5086A5DD-C934-4790-984C-6C90FF282FCE}" type="datetimeFigureOut">
              <a:rPr lang="da-DK" smtClean="0"/>
              <a:t>07-07-2021</a:t>
            </a:fld>
            <a:endParaRPr lang="da-DK"/>
          </a:p>
        </p:txBody>
      </p:sp>
      <p:sp>
        <p:nvSpPr>
          <p:cNvPr id="5" name="Pladsholder til sidefod 4">
            <a:extLst>
              <a:ext uri="{FF2B5EF4-FFF2-40B4-BE49-F238E27FC236}">
                <a16:creationId xmlns:a16="http://schemas.microsoft.com/office/drawing/2014/main" id="{B3611FA9-7727-42A2-AB7A-9A10B34B029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5CD08F-06B5-4EF3-9842-EA5D02F371FD}"/>
              </a:ext>
            </a:extLst>
          </p:cNvPr>
          <p:cNvSpPr>
            <a:spLocks noGrp="1"/>
          </p:cNvSpPr>
          <p:nvPr>
            <p:ph type="sldNum" sz="quarter" idx="12"/>
          </p:nvPr>
        </p:nvSpPr>
        <p:spPr/>
        <p:txBody>
          <a:bodyPr/>
          <a:lstStyle/>
          <a:p>
            <a:fld id="{28106B89-0439-497A-97D8-087DA25E56F0}" type="slidenum">
              <a:rPr lang="da-DK" smtClean="0"/>
              <a:t>‹#›</a:t>
            </a:fld>
            <a:endParaRPr lang="da-DK"/>
          </a:p>
        </p:txBody>
      </p:sp>
    </p:spTree>
    <p:extLst>
      <p:ext uri="{BB962C8B-B14F-4D97-AF65-F5344CB8AC3E}">
        <p14:creationId xmlns:p14="http://schemas.microsoft.com/office/powerpoint/2010/main" val="1030775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54AE00-DE57-4827-90A8-E9A301C79FE7}"/>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28FBC03E-AD38-4CD2-818B-8D8C546DAC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48EECA6F-3AB1-4A9D-B91B-725D3EF08F40}"/>
              </a:ext>
            </a:extLst>
          </p:cNvPr>
          <p:cNvSpPr>
            <a:spLocks noGrp="1"/>
          </p:cNvSpPr>
          <p:nvPr>
            <p:ph type="dt" sz="half" idx="10"/>
          </p:nvPr>
        </p:nvSpPr>
        <p:spPr/>
        <p:txBody>
          <a:bodyPr/>
          <a:lstStyle/>
          <a:p>
            <a:fld id="{5086A5DD-C934-4790-984C-6C90FF282FCE}" type="datetimeFigureOut">
              <a:rPr lang="da-DK" smtClean="0"/>
              <a:t>07-07-2021</a:t>
            </a:fld>
            <a:endParaRPr lang="da-DK"/>
          </a:p>
        </p:txBody>
      </p:sp>
      <p:sp>
        <p:nvSpPr>
          <p:cNvPr id="5" name="Pladsholder til sidefod 4">
            <a:extLst>
              <a:ext uri="{FF2B5EF4-FFF2-40B4-BE49-F238E27FC236}">
                <a16:creationId xmlns:a16="http://schemas.microsoft.com/office/drawing/2014/main" id="{5AC17D9C-82C1-4EC7-B564-0424F2C41EF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DA65350-B10D-43E0-A94B-A09DDF8B43FC}"/>
              </a:ext>
            </a:extLst>
          </p:cNvPr>
          <p:cNvSpPr>
            <a:spLocks noGrp="1"/>
          </p:cNvSpPr>
          <p:nvPr>
            <p:ph type="sldNum" sz="quarter" idx="12"/>
          </p:nvPr>
        </p:nvSpPr>
        <p:spPr/>
        <p:txBody>
          <a:bodyPr/>
          <a:lstStyle/>
          <a:p>
            <a:fld id="{28106B89-0439-497A-97D8-087DA25E56F0}" type="slidenum">
              <a:rPr lang="da-DK" smtClean="0"/>
              <a:t>‹#›</a:t>
            </a:fld>
            <a:endParaRPr lang="da-DK"/>
          </a:p>
        </p:txBody>
      </p:sp>
    </p:spTree>
    <p:extLst>
      <p:ext uri="{BB962C8B-B14F-4D97-AF65-F5344CB8AC3E}">
        <p14:creationId xmlns:p14="http://schemas.microsoft.com/office/powerpoint/2010/main" val="384524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8A0383-2F22-4FB2-BF48-BDA218E5031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D1C7EAA-0753-4C39-8F8C-9DBE1F5487BE}"/>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0F571327-30B2-48A6-B90D-165B0A4711F6}"/>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07C6975D-9835-44EA-AF4A-4A520C38E09D}"/>
              </a:ext>
            </a:extLst>
          </p:cNvPr>
          <p:cNvSpPr>
            <a:spLocks noGrp="1"/>
          </p:cNvSpPr>
          <p:nvPr>
            <p:ph type="dt" sz="half" idx="10"/>
          </p:nvPr>
        </p:nvSpPr>
        <p:spPr/>
        <p:txBody>
          <a:bodyPr/>
          <a:lstStyle/>
          <a:p>
            <a:fld id="{5086A5DD-C934-4790-984C-6C90FF282FCE}" type="datetimeFigureOut">
              <a:rPr lang="da-DK" smtClean="0"/>
              <a:t>07-07-2021</a:t>
            </a:fld>
            <a:endParaRPr lang="da-DK"/>
          </a:p>
        </p:txBody>
      </p:sp>
      <p:sp>
        <p:nvSpPr>
          <p:cNvPr id="6" name="Pladsholder til sidefod 5">
            <a:extLst>
              <a:ext uri="{FF2B5EF4-FFF2-40B4-BE49-F238E27FC236}">
                <a16:creationId xmlns:a16="http://schemas.microsoft.com/office/drawing/2014/main" id="{4F06428F-978F-4F74-8CCD-632ED521C99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0A8A1D7-7547-49F4-9D76-0E414BD1BE96}"/>
              </a:ext>
            </a:extLst>
          </p:cNvPr>
          <p:cNvSpPr>
            <a:spLocks noGrp="1"/>
          </p:cNvSpPr>
          <p:nvPr>
            <p:ph type="sldNum" sz="quarter" idx="12"/>
          </p:nvPr>
        </p:nvSpPr>
        <p:spPr/>
        <p:txBody>
          <a:bodyPr/>
          <a:lstStyle/>
          <a:p>
            <a:fld id="{28106B89-0439-497A-97D8-087DA25E56F0}" type="slidenum">
              <a:rPr lang="da-DK" smtClean="0"/>
              <a:t>‹#›</a:t>
            </a:fld>
            <a:endParaRPr lang="da-DK"/>
          </a:p>
        </p:txBody>
      </p:sp>
    </p:spTree>
    <p:extLst>
      <p:ext uri="{BB962C8B-B14F-4D97-AF65-F5344CB8AC3E}">
        <p14:creationId xmlns:p14="http://schemas.microsoft.com/office/powerpoint/2010/main" val="165490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AF6C1E-7DD1-4A05-A215-726811E70BA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E045341-B408-490D-B47D-0BAD3B74D0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B4F71845-3F8D-4F0B-8521-9E840A2FBA67}"/>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107A932E-3021-4868-AFAD-D67E3C8194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E96D7A80-5736-4C24-BCEF-C89DE3118F78}"/>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86F261EC-1F25-477C-9F6B-07B5B4BFC558}"/>
              </a:ext>
            </a:extLst>
          </p:cNvPr>
          <p:cNvSpPr>
            <a:spLocks noGrp="1"/>
          </p:cNvSpPr>
          <p:nvPr>
            <p:ph type="dt" sz="half" idx="10"/>
          </p:nvPr>
        </p:nvSpPr>
        <p:spPr/>
        <p:txBody>
          <a:bodyPr/>
          <a:lstStyle/>
          <a:p>
            <a:fld id="{5086A5DD-C934-4790-984C-6C90FF282FCE}" type="datetimeFigureOut">
              <a:rPr lang="da-DK" smtClean="0"/>
              <a:t>07-07-2021</a:t>
            </a:fld>
            <a:endParaRPr lang="da-DK"/>
          </a:p>
        </p:txBody>
      </p:sp>
      <p:sp>
        <p:nvSpPr>
          <p:cNvPr id="8" name="Pladsholder til sidefod 7">
            <a:extLst>
              <a:ext uri="{FF2B5EF4-FFF2-40B4-BE49-F238E27FC236}">
                <a16:creationId xmlns:a16="http://schemas.microsoft.com/office/drawing/2014/main" id="{F071DB0A-5E7A-4D86-9B39-320536AA3C36}"/>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88DFFC6D-A69A-4D3C-BD84-EF0EDD409256}"/>
              </a:ext>
            </a:extLst>
          </p:cNvPr>
          <p:cNvSpPr>
            <a:spLocks noGrp="1"/>
          </p:cNvSpPr>
          <p:nvPr>
            <p:ph type="sldNum" sz="quarter" idx="12"/>
          </p:nvPr>
        </p:nvSpPr>
        <p:spPr/>
        <p:txBody>
          <a:bodyPr/>
          <a:lstStyle/>
          <a:p>
            <a:fld id="{28106B89-0439-497A-97D8-087DA25E56F0}" type="slidenum">
              <a:rPr lang="da-DK" smtClean="0"/>
              <a:t>‹#›</a:t>
            </a:fld>
            <a:endParaRPr lang="da-DK"/>
          </a:p>
        </p:txBody>
      </p:sp>
    </p:spTree>
    <p:extLst>
      <p:ext uri="{BB962C8B-B14F-4D97-AF65-F5344CB8AC3E}">
        <p14:creationId xmlns:p14="http://schemas.microsoft.com/office/powerpoint/2010/main" val="1223425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1BE89F-719A-4C53-8B35-D9295C658531}"/>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00BCFD5D-0EC0-4F7D-8B89-840A708CC56D}"/>
              </a:ext>
            </a:extLst>
          </p:cNvPr>
          <p:cNvSpPr>
            <a:spLocks noGrp="1"/>
          </p:cNvSpPr>
          <p:nvPr>
            <p:ph type="dt" sz="half" idx="10"/>
          </p:nvPr>
        </p:nvSpPr>
        <p:spPr/>
        <p:txBody>
          <a:bodyPr/>
          <a:lstStyle/>
          <a:p>
            <a:fld id="{5086A5DD-C934-4790-984C-6C90FF282FCE}" type="datetimeFigureOut">
              <a:rPr lang="da-DK" smtClean="0"/>
              <a:t>07-07-2021</a:t>
            </a:fld>
            <a:endParaRPr lang="da-DK"/>
          </a:p>
        </p:txBody>
      </p:sp>
      <p:sp>
        <p:nvSpPr>
          <p:cNvPr id="4" name="Pladsholder til sidefod 3">
            <a:extLst>
              <a:ext uri="{FF2B5EF4-FFF2-40B4-BE49-F238E27FC236}">
                <a16:creationId xmlns:a16="http://schemas.microsoft.com/office/drawing/2014/main" id="{68F0B2DE-CD9B-4EF1-AF3B-95D6411AFEDD}"/>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DF0EEF3-73F2-4A60-831B-3BDA1BFE9C67}"/>
              </a:ext>
            </a:extLst>
          </p:cNvPr>
          <p:cNvSpPr>
            <a:spLocks noGrp="1"/>
          </p:cNvSpPr>
          <p:nvPr>
            <p:ph type="sldNum" sz="quarter" idx="12"/>
          </p:nvPr>
        </p:nvSpPr>
        <p:spPr/>
        <p:txBody>
          <a:bodyPr/>
          <a:lstStyle/>
          <a:p>
            <a:fld id="{28106B89-0439-497A-97D8-087DA25E56F0}" type="slidenum">
              <a:rPr lang="da-DK" smtClean="0"/>
              <a:t>‹#›</a:t>
            </a:fld>
            <a:endParaRPr lang="da-DK"/>
          </a:p>
        </p:txBody>
      </p:sp>
    </p:spTree>
    <p:extLst>
      <p:ext uri="{BB962C8B-B14F-4D97-AF65-F5344CB8AC3E}">
        <p14:creationId xmlns:p14="http://schemas.microsoft.com/office/powerpoint/2010/main" val="3625557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B97082D-6A5F-4EA4-AD22-1A6F1F6F3220}"/>
              </a:ext>
            </a:extLst>
          </p:cNvPr>
          <p:cNvSpPr>
            <a:spLocks noGrp="1"/>
          </p:cNvSpPr>
          <p:nvPr>
            <p:ph type="dt" sz="half" idx="10"/>
          </p:nvPr>
        </p:nvSpPr>
        <p:spPr/>
        <p:txBody>
          <a:bodyPr/>
          <a:lstStyle/>
          <a:p>
            <a:fld id="{5086A5DD-C934-4790-984C-6C90FF282FCE}" type="datetimeFigureOut">
              <a:rPr lang="da-DK" smtClean="0"/>
              <a:t>07-07-2021</a:t>
            </a:fld>
            <a:endParaRPr lang="da-DK"/>
          </a:p>
        </p:txBody>
      </p:sp>
      <p:sp>
        <p:nvSpPr>
          <p:cNvPr id="3" name="Pladsholder til sidefod 2">
            <a:extLst>
              <a:ext uri="{FF2B5EF4-FFF2-40B4-BE49-F238E27FC236}">
                <a16:creationId xmlns:a16="http://schemas.microsoft.com/office/drawing/2014/main" id="{3A4E1316-7466-4CE4-844D-47A8327E36B9}"/>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8AAAB12A-FDBE-4302-9007-4EA46AB74C89}"/>
              </a:ext>
            </a:extLst>
          </p:cNvPr>
          <p:cNvSpPr>
            <a:spLocks noGrp="1"/>
          </p:cNvSpPr>
          <p:nvPr>
            <p:ph type="sldNum" sz="quarter" idx="12"/>
          </p:nvPr>
        </p:nvSpPr>
        <p:spPr/>
        <p:txBody>
          <a:bodyPr/>
          <a:lstStyle/>
          <a:p>
            <a:fld id="{28106B89-0439-497A-97D8-087DA25E56F0}" type="slidenum">
              <a:rPr lang="da-DK" smtClean="0"/>
              <a:t>‹#›</a:t>
            </a:fld>
            <a:endParaRPr lang="da-DK"/>
          </a:p>
        </p:txBody>
      </p:sp>
    </p:spTree>
    <p:extLst>
      <p:ext uri="{BB962C8B-B14F-4D97-AF65-F5344CB8AC3E}">
        <p14:creationId xmlns:p14="http://schemas.microsoft.com/office/powerpoint/2010/main" val="2258236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A85FFD-92A9-485F-AC05-B0880BD8DE7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0A8C32CC-DA93-4F0E-A59F-1AB08209C3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815BB142-222F-4B00-9849-E4264C6472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BDB3179-8777-49D1-A082-133FE6705745}"/>
              </a:ext>
            </a:extLst>
          </p:cNvPr>
          <p:cNvSpPr>
            <a:spLocks noGrp="1"/>
          </p:cNvSpPr>
          <p:nvPr>
            <p:ph type="dt" sz="half" idx="10"/>
          </p:nvPr>
        </p:nvSpPr>
        <p:spPr/>
        <p:txBody>
          <a:bodyPr/>
          <a:lstStyle/>
          <a:p>
            <a:fld id="{5086A5DD-C934-4790-984C-6C90FF282FCE}" type="datetimeFigureOut">
              <a:rPr lang="da-DK" smtClean="0"/>
              <a:t>07-07-2021</a:t>
            </a:fld>
            <a:endParaRPr lang="da-DK"/>
          </a:p>
        </p:txBody>
      </p:sp>
      <p:sp>
        <p:nvSpPr>
          <p:cNvPr id="6" name="Pladsholder til sidefod 5">
            <a:extLst>
              <a:ext uri="{FF2B5EF4-FFF2-40B4-BE49-F238E27FC236}">
                <a16:creationId xmlns:a16="http://schemas.microsoft.com/office/drawing/2014/main" id="{D4B87091-5CA4-4776-9A7E-B986765C3E8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159B747-4A7F-4108-959D-C9985A696B41}"/>
              </a:ext>
            </a:extLst>
          </p:cNvPr>
          <p:cNvSpPr>
            <a:spLocks noGrp="1"/>
          </p:cNvSpPr>
          <p:nvPr>
            <p:ph type="sldNum" sz="quarter" idx="12"/>
          </p:nvPr>
        </p:nvSpPr>
        <p:spPr/>
        <p:txBody>
          <a:bodyPr/>
          <a:lstStyle/>
          <a:p>
            <a:fld id="{28106B89-0439-497A-97D8-087DA25E56F0}" type="slidenum">
              <a:rPr lang="da-DK" smtClean="0"/>
              <a:t>‹#›</a:t>
            </a:fld>
            <a:endParaRPr lang="da-DK"/>
          </a:p>
        </p:txBody>
      </p:sp>
    </p:spTree>
    <p:extLst>
      <p:ext uri="{BB962C8B-B14F-4D97-AF65-F5344CB8AC3E}">
        <p14:creationId xmlns:p14="http://schemas.microsoft.com/office/powerpoint/2010/main" val="1702823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A194E0-40CC-4C2C-BDA9-4DE62B06D66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DCF619AB-E0B8-425D-A8D0-D1D5057366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9D943FC6-B986-43BC-AA3A-1AE141B46C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2085FF8D-0DEC-49BC-BD68-0F5B51D40ED6}"/>
              </a:ext>
            </a:extLst>
          </p:cNvPr>
          <p:cNvSpPr>
            <a:spLocks noGrp="1"/>
          </p:cNvSpPr>
          <p:nvPr>
            <p:ph type="dt" sz="half" idx="10"/>
          </p:nvPr>
        </p:nvSpPr>
        <p:spPr/>
        <p:txBody>
          <a:bodyPr/>
          <a:lstStyle/>
          <a:p>
            <a:fld id="{5086A5DD-C934-4790-984C-6C90FF282FCE}" type="datetimeFigureOut">
              <a:rPr lang="da-DK" smtClean="0"/>
              <a:t>07-07-2021</a:t>
            </a:fld>
            <a:endParaRPr lang="da-DK"/>
          </a:p>
        </p:txBody>
      </p:sp>
      <p:sp>
        <p:nvSpPr>
          <p:cNvPr id="6" name="Pladsholder til sidefod 5">
            <a:extLst>
              <a:ext uri="{FF2B5EF4-FFF2-40B4-BE49-F238E27FC236}">
                <a16:creationId xmlns:a16="http://schemas.microsoft.com/office/drawing/2014/main" id="{080B94AD-FD17-41A1-AA48-22F9C3C3C7B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A679F10-A479-4563-BA06-5DAF4C074E63}"/>
              </a:ext>
            </a:extLst>
          </p:cNvPr>
          <p:cNvSpPr>
            <a:spLocks noGrp="1"/>
          </p:cNvSpPr>
          <p:nvPr>
            <p:ph type="sldNum" sz="quarter" idx="12"/>
          </p:nvPr>
        </p:nvSpPr>
        <p:spPr/>
        <p:txBody>
          <a:bodyPr/>
          <a:lstStyle/>
          <a:p>
            <a:fld id="{28106B89-0439-497A-97D8-087DA25E56F0}" type="slidenum">
              <a:rPr lang="da-DK" smtClean="0"/>
              <a:t>‹#›</a:t>
            </a:fld>
            <a:endParaRPr lang="da-DK"/>
          </a:p>
        </p:txBody>
      </p:sp>
    </p:spTree>
    <p:extLst>
      <p:ext uri="{BB962C8B-B14F-4D97-AF65-F5344CB8AC3E}">
        <p14:creationId xmlns:p14="http://schemas.microsoft.com/office/powerpoint/2010/main" val="1866307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447E595-FC96-4287-BF0F-2D5868F7E9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6A829EB-A604-4F2D-B34C-426910213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BDFD650-2508-4315-B87B-AC60783C41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A5DD-C934-4790-984C-6C90FF282FCE}" type="datetimeFigureOut">
              <a:rPr lang="da-DK" smtClean="0"/>
              <a:t>07-07-2021</a:t>
            </a:fld>
            <a:endParaRPr lang="da-DK"/>
          </a:p>
        </p:txBody>
      </p:sp>
      <p:sp>
        <p:nvSpPr>
          <p:cNvPr id="5" name="Pladsholder til sidefod 4">
            <a:extLst>
              <a:ext uri="{FF2B5EF4-FFF2-40B4-BE49-F238E27FC236}">
                <a16:creationId xmlns:a16="http://schemas.microsoft.com/office/drawing/2014/main" id="{2B3C3529-1D1D-4382-95DE-26A9F5DD71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638FE5A7-E8BB-49C9-800B-7C1CAF2A56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06B89-0439-497A-97D8-087DA25E56F0}" type="slidenum">
              <a:rPr lang="da-DK" smtClean="0"/>
              <a:t>‹#›</a:t>
            </a:fld>
            <a:endParaRPr lang="da-DK"/>
          </a:p>
        </p:txBody>
      </p:sp>
    </p:spTree>
    <p:extLst>
      <p:ext uri="{BB962C8B-B14F-4D97-AF65-F5344CB8AC3E}">
        <p14:creationId xmlns:p14="http://schemas.microsoft.com/office/powerpoint/2010/main" val="3990903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hyperlink" Target="https://shw.dk/be-a-buddy" TargetMode="External"/><Relationship Id="rId4" Type="http://schemas.openxmlformats.org/officeDocument/2006/relationships/hyperlink" Target="mailto:helpline@shw.d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A3F562E7-72EF-DC47-A37A-64BA4F93A2E1}"/>
              </a:ext>
            </a:extLst>
          </p:cNvPr>
          <p:cNvPicPr>
            <a:picLocks noChangeAspect="1"/>
          </p:cNvPicPr>
          <p:nvPr/>
        </p:nvPicPr>
        <p:blipFill>
          <a:blip r:embed="rId3"/>
          <a:srcRect/>
          <a:stretch/>
        </p:blipFill>
        <p:spPr>
          <a:xfrm>
            <a:off x="0" y="0"/>
            <a:ext cx="12192000" cy="6858000"/>
          </a:xfrm>
          <a:prstGeom prst="rect">
            <a:avLst/>
          </a:prstGeom>
        </p:spPr>
      </p:pic>
      <p:pic>
        <p:nvPicPr>
          <p:cNvPr id="9" name="Billede 8">
            <a:extLst>
              <a:ext uri="{FF2B5EF4-FFF2-40B4-BE49-F238E27FC236}">
                <a16:creationId xmlns:a16="http://schemas.microsoft.com/office/drawing/2014/main" id="{18D4BE77-6C0F-1044-8B38-A0B3D200DF0A}"/>
              </a:ext>
            </a:extLst>
          </p:cNvPr>
          <p:cNvPicPr>
            <a:picLocks noChangeAspect="1"/>
          </p:cNvPicPr>
          <p:nvPr/>
        </p:nvPicPr>
        <p:blipFill>
          <a:blip r:embed="rId4"/>
          <a:srcRect/>
          <a:stretch/>
        </p:blipFill>
        <p:spPr>
          <a:xfrm>
            <a:off x="712224" y="5166414"/>
            <a:ext cx="1179329" cy="1210917"/>
          </a:xfrm>
          <a:prstGeom prst="rect">
            <a:avLst/>
          </a:prstGeom>
        </p:spPr>
      </p:pic>
      <p:sp>
        <p:nvSpPr>
          <p:cNvPr id="10" name="Tekstfelt 9">
            <a:extLst>
              <a:ext uri="{FF2B5EF4-FFF2-40B4-BE49-F238E27FC236}">
                <a16:creationId xmlns:a16="http://schemas.microsoft.com/office/drawing/2014/main" id="{7918F5BB-3A8F-624C-9C71-006E764EA2A1}"/>
              </a:ext>
            </a:extLst>
          </p:cNvPr>
          <p:cNvSpPr txBox="1"/>
          <p:nvPr/>
        </p:nvSpPr>
        <p:spPr>
          <a:xfrm>
            <a:off x="-141316" y="1454727"/>
            <a:ext cx="184731" cy="369332"/>
          </a:xfrm>
          <a:prstGeom prst="rect">
            <a:avLst/>
          </a:prstGeom>
          <a:noFill/>
        </p:spPr>
        <p:txBody>
          <a:bodyPr wrap="none" rtlCol="0">
            <a:spAutoFit/>
          </a:bodyPr>
          <a:lstStyle/>
          <a:p>
            <a:endParaRPr lang="da-DK"/>
          </a:p>
        </p:txBody>
      </p:sp>
      <p:sp>
        <p:nvSpPr>
          <p:cNvPr id="12" name="Tekstfelt 11">
            <a:extLst>
              <a:ext uri="{FF2B5EF4-FFF2-40B4-BE49-F238E27FC236}">
                <a16:creationId xmlns:a16="http://schemas.microsoft.com/office/drawing/2014/main" id="{0EF8B551-88E0-D842-B8E1-F4703DBFD920}"/>
              </a:ext>
            </a:extLst>
          </p:cNvPr>
          <p:cNvSpPr txBox="1"/>
          <p:nvPr/>
        </p:nvSpPr>
        <p:spPr>
          <a:xfrm>
            <a:off x="712223" y="2586764"/>
            <a:ext cx="6996267" cy="1384995"/>
          </a:xfrm>
          <a:prstGeom prst="rect">
            <a:avLst/>
          </a:prstGeom>
          <a:noFill/>
        </p:spPr>
        <p:txBody>
          <a:bodyPr wrap="square" rtlCol="0">
            <a:spAutoFit/>
          </a:bodyPr>
          <a:lstStyle/>
          <a:p>
            <a:r>
              <a:rPr lang="da-DK" sz="2800" i="1">
                <a:solidFill>
                  <a:schemeClr val="bg1"/>
                </a:solidFill>
                <a:latin typeface="Dotum" panose="020B0600000101010101" pitchFamily="34" charset="-127"/>
                <a:ea typeface="Dotum" panose="020B0600000101010101" pitchFamily="34" charset="-127"/>
                <a:cs typeface="Arial" panose="020B0604020202020204" pitchFamily="34" charset="0"/>
              </a:rPr>
              <a:t>Sådan kan du arbejde </a:t>
            </a:r>
            <a:br>
              <a:rPr lang="da-DK" sz="2800" i="1">
                <a:solidFill>
                  <a:schemeClr val="bg1"/>
                </a:solidFill>
                <a:latin typeface="Dotum" panose="020B0600000101010101" pitchFamily="34" charset="-127"/>
                <a:ea typeface="Dotum" panose="020B0600000101010101" pitchFamily="34" charset="-127"/>
                <a:cs typeface="Arial" panose="020B0604020202020204" pitchFamily="34" charset="0"/>
              </a:rPr>
            </a:br>
            <a:r>
              <a:rPr lang="da-DK" sz="2800" i="1">
                <a:solidFill>
                  <a:schemeClr val="bg1"/>
                </a:solidFill>
                <a:latin typeface="Dotum" panose="020B0600000101010101" pitchFamily="34" charset="-127"/>
                <a:ea typeface="Dotum" panose="020B0600000101010101" pitchFamily="34" charset="-127"/>
                <a:cs typeface="Arial" panose="020B0604020202020204" pitchFamily="34" charset="0"/>
              </a:rPr>
              <a:t>med forebyggelse af krænkende adfærd </a:t>
            </a:r>
            <a:br>
              <a:rPr lang="da-DK" sz="2800" i="1">
                <a:solidFill>
                  <a:schemeClr val="bg1"/>
                </a:solidFill>
                <a:latin typeface="Dotum" panose="020B0600000101010101" pitchFamily="34" charset="-127"/>
                <a:ea typeface="Dotum" panose="020B0600000101010101" pitchFamily="34" charset="-127"/>
                <a:cs typeface="Arial" panose="020B0604020202020204" pitchFamily="34" charset="0"/>
              </a:rPr>
            </a:br>
            <a:r>
              <a:rPr lang="da-DK" sz="2800" i="1">
                <a:solidFill>
                  <a:schemeClr val="bg1"/>
                </a:solidFill>
                <a:latin typeface="Dotum" panose="020B0600000101010101" pitchFamily="34" charset="-127"/>
                <a:ea typeface="Dotum" panose="020B0600000101010101" pitchFamily="34" charset="-127"/>
                <a:cs typeface="Arial" panose="020B0604020202020204" pitchFamily="34" charset="0"/>
              </a:rPr>
              <a:t>såsom mobning og chikane</a:t>
            </a:r>
          </a:p>
        </p:txBody>
      </p:sp>
      <p:pic>
        <p:nvPicPr>
          <p:cNvPr id="3" name="Billede 2">
            <a:extLst>
              <a:ext uri="{FF2B5EF4-FFF2-40B4-BE49-F238E27FC236}">
                <a16:creationId xmlns:a16="http://schemas.microsoft.com/office/drawing/2014/main" id="{40D5DB03-5657-754A-B593-91EB88555ACB}"/>
              </a:ext>
            </a:extLst>
          </p:cNvPr>
          <p:cNvPicPr>
            <a:picLocks noChangeAspect="1"/>
          </p:cNvPicPr>
          <p:nvPr/>
        </p:nvPicPr>
        <p:blipFill>
          <a:blip r:embed="rId5"/>
          <a:srcRect/>
          <a:stretch/>
        </p:blipFill>
        <p:spPr>
          <a:xfrm>
            <a:off x="2138228" y="5616039"/>
            <a:ext cx="3578078" cy="761293"/>
          </a:xfrm>
          <a:prstGeom prst="rect">
            <a:avLst/>
          </a:prstGeom>
        </p:spPr>
      </p:pic>
      <p:pic>
        <p:nvPicPr>
          <p:cNvPr id="13" name="Billede 12">
            <a:extLst>
              <a:ext uri="{FF2B5EF4-FFF2-40B4-BE49-F238E27FC236}">
                <a16:creationId xmlns:a16="http://schemas.microsoft.com/office/drawing/2014/main" id="{579F428B-6D35-3A48-B63D-2BCD0A64AA28}"/>
              </a:ext>
            </a:extLst>
          </p:cNvPr>
          <p:cNvPicPr>
            <a:picLocks noChangeAspect="1"/>
          </p:cNvPicPr>
          <p:nvPr/>
        </p:nvPicPr>
        <p:blipFill>
          <a:blip r:embed="rId6"/>
          <a:srcRect/>
          <a:stretch/>
        </p:blipFill>
        <p:spPr>
          <a:xfrm>
            <a:off x="8819858" y="3279261"/>
            <a:ext cx="2719841" cy="2719841"/>
          </a:xfrm>
          <a:prstGeom prst="rect">
            <a:avLst/>
          </a:prstGeom>
        </p:spPr>
      </p:pic>
      <p:sp>
        <p:nvSpPr>
          <p:cNvPr id="11" name="Tekstfelt 10">
            <a:extLst>
              <a:ext uri="{FF2B5EF4-FFF2-40B4-BE49-F238E27FC236}">
                <a16:creationId xmlns:a16="http://schemas.microsoft.com/office/drawing/2014/main" id="{6FF34B2C-6756-9344-88F7-B29226821563}"/>
              </a:ext>
            </a:extLst>
          </p:cNvPr>
          <p:cNvSpPr txBox="1"/>
          <p:nvPr/>
        </p:nvSpPr>
        <p:spPr>
          <a:xfrm>
            <a:off x="6433244" y="6151418"/>
            <a:ext cx="5046532" cy="219762"/>
          </a:xfrm>
          <a:prstGeom prst="rect">
            <a:avLst/>
          </a:prstGeom>
          <a:noFill/>
        </p:spPr>
        <p:txBody>
          <a:bodyPr wrap="square" rtlCol="0">
            <a:spAutoFit/>
          </a:bodyPr>
          <a:lstStyle/>
          <a:p>
            <a:pPr algn="r"/>
            <a:r>
              <a:rPr lang="da-DK" sz="800">
                <a:solidFill>
                  <a:schemeClr val="bg1"/>
                </a:solidFill>
                <a:latin typeface="Dotum" panose="020B0600000101010101" pitchFamily="34" charset="-127"/>
                <a:ea typeface="Dotum" panose="020B0600000101010101" pitchFamily="34" charset="-127"/>
                <a:cs typeface="Arial" panose="020B0604020202020204" pitchFamily="34" charset="0"/>
              </a:rPr>
              <a:t>Udarbejdet af erhvervspsykolog Mads Schramm i samarbejde med SEA HEALTH &amp; WELFARE</a:t>
            </a:r>
          </a:p>
        </p:txBody>
      </p:sp>
      <p:pic>
        <p:nvPicPr>
          <p:cNvPr id="14" name="Billede 13">
            <a:extLst>
              <a:ext uri="{FF2B5EF4-FFF2-40B4-BE49-F238E27FC236}">
                <a16:creationId xmlns:a16="http://schemas.microsoft.com/office/drawing/2014/main" id="{46F97AF4-0F7A-2A44-BDB7-44AB16FFF163}"/>
              </a:ext>
            </a:extLst>
          </p:cNvPr>
          <p:cNvPicPr>
            <a:picLocks noChangeAspect="1"/>
          </p:cNvPicPr>
          <p:nvPr/>
        </p:nvPicPr>
        <p:blipFill>
          <a:blip r:embed="rId7"/>
          <a:srcRect/>
          <a:stretch/>
        </p:blipFill>
        <p:spPr>
          <a:xfrm>
            <a:off x="810836" y="833698"/>
            <a:ext cx="6373736" cy="1428986"/>
          </a:xfrm>
          <a:prstGeom prst="rect">
            <a:avLst/>
          </a:prstGeom>
        </p:spPr>
      </p:pic>
    </p:spTree>
    <p:extLst>
      <p:ext uri="{BB962C8B-B14F-4D97-AF65-F5344CB8AC3E}">
        <p14:creationId xmlns:p14="http://schemas.microsoft.com/office/powerpoint/2010/main" val="3405223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a:extLst>
              <a:ext uri="{FF2B5EF4-FFF2-40B4-BE49-F238E27FC236}">
                <a16:creationId xmlns:a16="http://schemas.microsoft.com/office/drawing/2014/main" id="{0F95411E-21F7-EB4A-9FA1-1790F798FA79}"/>
              </a:ext>
            </a:extLst>
          </p:cNvPr>
          <p:cNvSpPr txBox="1"/>
          <p:nvPr/>
        </p:nvSpPr>
        <p:spPr>
          <a:xfrm>
            <a:off x="788426" y="2197733"/>
            <a:ext cx="5092422" cy="1990288"/>
          </a:xfrm>
          <a:prstGeom prst="rect">
            <a:avLst/>
          </a:prstGeom>
          <a:noFill/>
        </p:spPr>
        <p:txBody>
          <a:bodyPr wrap="square" lIns="0" tIns="0" rIns="0" bIns="0" rtlCol="0">
            <a:spAutoFit/>
          </a:bodyPr>
          <a:lstStyle/>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Hvem er krænkeren?</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Hvad kan den, der udsættes for mobning gøre?</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Hvad kan man gøre som kollega?</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Hvad kan skibsledelsen gøre?</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Hvad kan rederiet gøre?</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Gode råd til sikkerhedsrepræsentanten.</a:t>
            </a:r>
          </a:p>
        </p:txBody>
      </p:sp>
      <p:sp>
        <p:nvSpPr>
          <p:cNvPr id="5" name="Tekstfelt 4">
            <a:extLst>
              <a:ext uri="{FF2B5EF4-FFF2-40B4-BE49-F238E27FC236}">
                <a16:creationId xmlns:a16="http://schemas.microsoft.com/office/drawing/2014/main" id="{DF85EF4B-CEB7-CD4C-87A5-EA2A0EA75B55}"/>
              </a:ext>
            </a:extLst>
          </p:cNvPr>
          <p:cNvSpPr txBox="1"/>
          <p:nvPr/>
        </p:nvSpPr>
        <p:spPr>
          <a:xfrm>
            <a:off x="712223" y="863600"/>
            <a:ext cx="5491353" cy="954107"/>
          </a:xfrm>
          <a:prstGeom prst="rect">
            <a:avLst/>
          </a:prstGeom>
          <a:noFill/>
        </p:spPr>
        <p:txBody>
          <a:bodyPr wrap="square" rtlCol="0">
            <a:spAutoFit/>
          </a:bodyPr>
          <a:lstStyle/>
          <a:p>
            <a:r>
              <a:rPr lang="da-DK" sz="2800">
                <a:solidFill>
                  <a:srgbClr val="43B18E"/>
                </a:solidFill>
                <a:latin typeface="Franklin Gothic Medium" panose="020B0603020102020204" pitchFamily="34" charset="0"/>
                <a:ea typeface="Dotum" panose="020B0600000101010101" pitchFamily="34" charset="-127"/>
                <a:cs typeface="Arial" panose="020B0604020202020204" pitchFamily="34" charset="0"/>
              </a:rPr>
              <a:t>Hvad kan vi gøre, for at komme chikane og mobning til livs?</a:t>
            </a:r>
          </a:p>
        </p:txBody>
      </p:sp>
      <p:pic>
        <p:nvPicPr>
          <p:cNvPr id="4" name="Billede 3">
            <a:extLst>
              <a:ext uri="{FF2B5EF4-FFF2-40B4-BE49-F238E27FC236}">
                <a16:creationId xmlns:a16="http://schemas.microsoft.com/office/drawing/2014/main" id="{D87838D5-8DB1-524F-823F-73B3F865E872}"/>
              </a:ext>
            </a:extLst>
          </p:cNvPr>
          <p:cNvPicPr>
            <a:picLocks noChangeAspect="1"/>
          </p:cNvPicPr>
          <p:nvPr/>
        </p:nvPicPr>
        <p:blipFill>
          <a:blip r:embed="rId3"/>
          <a:srcRect/>
          <a:stretch/>
        </p:blipFill>
        <p:spPr>
          <a:xfrm rot="10800000">
            <a:off x="2831831" y="5059407"/>
            <a:ext cx="3897921" cy="718038"/>
          </a:xfrm>
          <a:prstGeom prst="rect">
            <a:avLst/>
          </a:prstGeom>
        </p:spPr>
      </p:pic>
      <p:pic>
        <p:nvPicPr>
          <p:cNvPr id="6" name="Billede 5">
            <a:extLst>
              <a:ext uri="{FF2B5EF4-FFF2-40B4-BE49-F238E27FC236}">
                <a16:creationId xmlns:a16="http://schemas.microsoft.com/office/drawing/2014/main" id="{3A947C28-ABFE-A84C-9538-F8CC7F44EA89}"/>
              </a:ext>
            </a:extLst>
          </p:cNvPr>
          <p:cNvPicPr>
            <a:picLocks noChangeAspect="1"/>
          </p:cNvPicPr>
          <p:nvPr/>
        </p:nvPicPr>
        <p:blipFill>
          <a:blip r:embed="rId4"/>
          <a:srcRect/>
          <a:stretch/>
        </p:blipFill>
        <p:spPr>
          <a:xfrm>
            <a:off x="6529781" y="1587534"/>
            <a:ext cx="3682932" cy="3682932"/>
          </a:xfrm>
          <a:prstGeom prst="rect">
            <a:avLst/>
          </a:prstGeom>
        </p:spPr>
      </p:pic>
      <p:pic>
        <p:nvPicPr>
          <p:cNvPr id="8" name="Billede 7">
            <a:extLst>
              <a:ext uri="{FF2B5EF4-FFF2-40B4-BE49-F238E27FC236}">
                <a16:creationId xmlns:a16="http://schemas.microsoft.com/office/drawing/2014/main" id="{2800D1A8-4E59-1245-B83D-CDC3042F172D}"/>
              </a:ext>
            </a:extLst>
          </p:cNvPr>
          <p:cNvPicPr>
            <a:picLocks noChangeAspect="1"/>
          </p:cNvPicPr>
          <p:nvPr/>
        </p:nvPicPr>
        <p:blipFill>
          <a:blip r:embed="rId3"/>
          <a:srcRect/>
          <a:stretch/>
        </p:blipFill>
        <p:spPr>
          <a:xfrm>
            <a:off x="9888476" y="1124706"/>
            <a:ext cx="3897921" cy="718038"/>
          </a:xfrm>
          <a:prstGeom prst="rect">
            <a:avLst/>
          </a:prstGeom>
        </p:spPr>
      </p:pic>
    </p:spTree>
    <p:extLst>
      <p:ext uri="{BB962C8B-B14F-4D97-AF65-F5344CB8AC3E}">
        <p14:creationId xmlns:p14="http://schemas.microsoft.com/office/powerpoint/2010/main" val="39033105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DF85EF4B-CEB7-CD4C-87A5-EA2A0EA75B55}"/>
              </a:ext>
            </a:extLst>
          </p:cNvPr>
          <p:cNvSpPr txBox="1"/>
          <p:nvPr/>
        </p:nvSpPr>
        <p:spPr>
          <a:xfrm>
            <a:off x="712223" y="863600"/>
            <a:ext cx="7791697" cy="523220"/>
          </a:xfrm>
          <a:prstGeom prst="rect">
            <a:avLst/>
          </a:prstGeom>
          <a:noFill/>
        </p:spPr>
        <p:txBody>
          <a:bodyPr wrap="square" rtlCol="0">
            <a:spAutoFit/>
          </a:bodyPr>
          <a:lstStyle/>
          <a:p>
            <a:r>
              <a:rPr lang="da-DK" sz="2800">
                <a:solidFill>
                  <a:srgbClr val="43B18E"/>
                </a:solidFill>
                <a:latin typeface="Franklin Gothic Medium" panose="020B0603020102020204" pitchFamily="34" charset="0"/>
                <a:ea typeface="Dotum" panose="020B0600000101010101" pitchFamily="34" charset="-127"/>
                <a:cs typeface="Arial" panose="020B0604020202020204" pitchFamily="34" charset="0"/>
              </a:rPr>
              <a:t>Hvem er krænkeren?</a:t>
            </a:r>
          </a:p>
        </p:txBody>
      </p:sp>
      <p:sp>
        <p:nvSpPr>
          <p:cNvPr id="6" name="Tekstfelt 5">
            <a:extLst>
              <a:ext uri="{FF2B5EF4-FFF2-40B4-BE49-F238E27FC236}">
                <a16:creationId xmlns:a16="http://schemas.microsoft.com/office/drawing/2014/main" id="{435420C8-AFD3-D347-91B3-CEC859E57FFF}"/>
              </a:ext>
            </a:extLst>
          </p:cNvPr>
          <p:cNvSpPr txBox="1"/>
          <p:nvPr/>
        </p:nvSpPr>
        <p:spPr>
          <a:xfrm>
            <a:off x="866610" y="2680243"/>
            <a:ext cx="4832446" cy="3077766"/>
          </a:xfrm>
          <a:prstGeom prst="rect">
            <a:avLst/>
          </a:prstGeom>
          <a:noFill/>
        </p:spPr>
        <p:txBody>
          <a:bodyPr wrap="square" lIns="0" tIns="0" rIns="0" bIns="0" rtlCol="0">
            <a:spAutoFit/>
          </a:bodyPr>
          <a:lstStyle/>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Hvordan opleves jeg?</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Er det en bevidst adfærd?</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Dine handlinger kan have utilsigtede konsekvenser. </a:t>
            </a:r>
          </a:p>
          <a:p>
            <a:pPr marL="270000" indent="-270000">
              <a:spcAft>
                <a:spcPts val="800"/>
              </a:spcAft>
              <a:buClr>
                <a:srgbClr val="43B18E"/>
              </a:buClr>
              <a:buFont typeface="Arial" panose="020B0604020202020204" pitchFamily="34" charset="0"/>
              <a:buChar char="•"/>
            </a:pPr>
            <a:r>
              <a:rPr lang="da-DK" sz="1600" b="1">
                <a:latin typeface="Dotum" panose="020B0600000101010101" pitchFamily="34" charset="-127"/>
                <a:ea typeface="Dotum" panose="020B0600000101010101" pitchFamily="34" charset="-127"/>
              </a:rPr>
              <a:t>Husk! </a:t>
            </a:r>
            <a:r>
              <a:rPr lang="da-DK" sz="1600">
                <a:latin typeface="Dotum" panose="020B0600000101010101" pitchFamily="34" charset="-127"/>
                <a:ea typeface="Dotum" panose="020B0600000101010101" pitchFamily="34" charset="-127"/>
              </a:rPr>
              <a:t>Det er ikke op til dig at beslutte, om en særlig måde at opføre sig på udgør chikane eller mobning. </a:t>
            </a:r>
          </a:p>
          <a:p>
            <a:pPr marL="270000" indent="-270000">
              <a:spcAft>
                <a:spcPts val="800"/>
              </a:spcAft>
              <a:buClr>
                <a:srgbClr val="43B18E"/>
              </a:buClr>
              <a:buFont typeface="Arial" panose="020B0604020202020204" pitchFamily="34" charset="0"/>
              <a:buChar char="•"/>
            </a:pPr>
            <a:endParaRPr lang="da-DK" sz="1600">
              <a:latin typeface="Dotum" panose="020B0600000101010101" pitchFamily="34" charset="-127"/>
              <a:ea typeface="Dotum" panose="020B0600000101010101" pitchFamily="34" charset="-127"/>
            </a:endParaRPr>
          </a:p>
          <a:p>
            <a:pPr marL="270000" indent="-270000">
              <a:spcAft>
                <a:spcPts val="800"/>
              </a:spcAft>
              <a:buClr>
                <a:srgbClr val="43B18E"/>
              </a:buClr>
              <a:buFont typeface="Arial" panose="020B0604020202020204" pitchFamily="34" charset="0"/>
              <a:buChar char="•"/>
            </a:pPr>
            <a:endParaRPr lang="da-DK" sz="1600">
              <a:latin typeface="Dotum" panose="020B0600000101010101" pitchFamily="34" charset="-127"/>
              <a:ea typeface="Dotum" panose="020B0600000101010101" pitchFamily="34" charset="-127"/>
            </a:endParaRPr>
          </a:p>
          <a:p>
            <a:pPr marL="270000" indent="-270000">
              <a:spcAft>
                <a:spcPts val="800"/>
              </a:spcAft>
              <a:buClr>
                <a:srgbClr val="43B18E"/>
              </a:buClr>
              <a:buFont typeface="Arial" panose="020B0604020202020204" pitchFamily="34" charset="0"/>
              <a:buChar char="•"/>
            </a:pPr>
            <a:endParaRPr lang="da-DK" sz="1600">
              <a:latin typeface="Dotum" panose="020B0600000101010101" pitchFamily="34" charset="-127"/>
              <a:ea typeface="Dotum" panose="020B0600000101010101" pitchFamily="34" charset="-127"/>
            </a:endParaRPr>
          </a:p>
        </p:txBody>
      </p:sp>
      <p:pic>
        <p:nvPicPr>
          <p:cNvPr id="4" name="Billede 3">
            <a:extLst>
              <a:ext uri="{FF2B5EF4-FFF2-40B4-BE49-F238E27FC236}">
                <a16:creationId xmlns:a16="http://schemas.microsoft.com/office/drawing/2014/main" id="{FA93BC8F-8A9A-FF46-A0C4-33A904478A20}"/>
              </a:ext>
            </a:extLst>
          </p:cNvPr>
          <p:cNvPicPr>
            <a:picLocks noChangeAspect="1"/>
          </p:cNvPicPr>
          <p:nvPr/>
        </p:nvPicPr>
        <p:blipFill>
          <a:blip r:embed="rId3"/>
          <a:srcRect/>
          <a:stretch/>
        </p:blipFill>
        <p:spPr>
          <a:xfrm>
            <a:off x="5222309" y="5181768"/>
            <a:ext cx="3905148" cy="719369"/>
          </a:xfrm>
          <a:prstGeom prst="rect">
            <a:avLst/>
          </a:prstGeom>
        </p:spPr>
      </p:pic>
      <p:pic>
        <p:nvPicPr>
          <p:cNvPr id="7" name="Billede 6">
            <a:extLst>
              <a:ext uri="{FF2B5EF4-FFF2-40B4-BE49-F238E27FC236}">
                <a16:creationId xmlns:a16="http://schemas.microsoft.com/office/drawing/2014/main" id="{D71C5E68-9335-7742-AB6B-BB9BF22992BA}"/>
              </a:ext>
            </a:extLst>
          </p:cNvPr>
          <p:cNvPicPr>
            <a:picLocks noChangeAspect="1"/>
          </p:cNvPicPr>
          <p:nvPr/>
        </p:nvPicPr>
        <p:blipFill>
          <a:blip r:embed="rId4"/>
          <a:srcRect/>
          <a:stretch/>
        </p:blipFill>
        <p:spPr>
          <a:xfrm>
            <a:off x="6922674" y="1476426"/>
            <a:ext cx="3899504" cy="3905148"/>
          </a:xfrm>
          <a:prstGeom prst="rect">
            <a:avLst/>
          </a:prstGeom>
        </p:spPr>
      </p:pic>
      <p:pic>
        <p:nvPicPr>
          <p:cNvPr id="8" name="Billede 7">
            <a:extLst>
              <a:ext uri="{FF2B5EF4-FFF2-40B4-BE49-F238E27FC236}">
                <a16:creationId xmlns:a16="http://schemas.microsoft.com/office/drawing/2014/main" id="{6057272B-77D4-3E40-9A7D-83B9850A71D5}"/>
              </a:ext>
            </a:extLst>
          </p:cNvPr>
          <p:cNvPicPr>
            <a:picLocks noChangeAspect="1"/>
          </p:cNvPicPr>
          <p:nvPr/>
        </p:nvPicPr>
        <p:blipFill>
          <a:blip r:embed="rId3"/>
          <a:srcRect/>
          <a:stretch/>
        </p:blipFill>
        <p:spPr>
          <a:xfrm>
            <a:off x="10168396" y="1196435"/>
            <a:ext cx="4293623" cy="790930"/>
          </a:xfrm>
          <a:prstGeom prst="rect">
            <a:avLst/>
          </a:prstGeom>
        </p:spPr>
      </p:pic>
      <p:sp>
        <p:nvSpPr>
          <p:cNvPr id="9" name="Tekstfelt 8">
            <a:extLst>
              <a:ext uri="{FF2B5EF4-FFF2-40B4-BE49-F238E27FC236}">
                <a16:creationId xmlns:a16="http://schemas.microsoft.com/office/drawing/2014/main" id="{42FC8D10-5BBB-4A7C-B0A9-877B3C5A3544}"/>
              </a:ext>
            </a:extLst>
          </p:cNvPr>
          <p:cNvSpPr txBox="1"/>
          <p:nvPr/>
        </p:nvSpPr>
        <p:spPr>
          <a:xfrm>
            <a:off x="733778" y="1802699"/>
            <a:ext cx="7258753" cy="461665"/>
          </a:xfrm>
          <a:prstGeom prst="rect">
            <a:avLst/>
          </a:prstGeom>
          <a:noFill/>
        </p:spPr>
        <p:txBody>
          <a:bodyPr wrap="square">
            <a:spAutoFit/>
          </a:bodyPr>
          <a:lstStyle/>
          <a:p>
            <a:r>
              <a:rPr lang="da-DK" sz="2400">
                <a:solidFill>
                  <a:srgbClr val="43B18E"/>
                </a:solidFill>
                <a:latin typeface="Franklin Gothic Medium" panose="020B0603020102020204" pitchFamily="34" charset="0"/>
                <a:ea typeface="Dotum" panose="020B0600000101010101" pitchFamily="34" charset="-127"/>
                <a:cs typeface="Arial" panose="020B0604020202020204" pitchFamily="34" charset="0"/>
              </a:rPr>
              <a:t>Krænkeren kan være os allesammen</a:t>
            </a:r>
            <a:endParaRPr lang="da-DK" sz="2400"/>
          </a:p>
        </p:txBody>
      </p:sp>
    </p:spTree>
    <p:extLst>
      <p:ext uri="{BB962C8B-B14F-4D97-AF65-F5344CB8AC3E}">
        <p14:creationId xmlns:p14="http://schemas.microsoft.com/office/powerpoint/2010/main" val="13445010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DF85EF4B-CEB7-CD4C-87A5-EA2A0EA75B55}"/>
              </a:ext>
            </a:extLst>
          </p:cNvPr>
          <p:cNvSpPr txBox="1"/>
          <p:nvPr/>
        </p:nvSpPr>
        <p:spPr>
          <a:xfrm>
            <a:off x="712223" y="863600"/>
            <a:ext cx="7791697" cy="523220"/>
          </a:xfrm>
          <a:prstGeom prst="rect">
            <a:avLst/>
          </a:prstGeom>
          <a:noFill/>
        </p:spPr>
        <p:txBody>
          <a:bodyPr wrap="square" rtlCol="0">
            <a:spAutoFit/>
          </a:bodyPr>
          <a:lstStyle/>
          <a:p>
            <a:r>
              <a:rPr lang="da-DK" sz="2800">
                <a:solidFill>
                  <a:srgbClr val="43B18E"/>
                </a:solidFill>
                <a:latin typeface="Franklin Gothic Medium" panose="020B0603020102020204" pitchFamily="34" charset="0"/>
                <a:ea typeface="Dotum" panose="020B0600000101010101" pitchFamily="34" charset="-127"/>
                <a:cs typeface="Arial" panose="020B0604020202020204" pitchFamily="34" charset="0"/>
              </a:rPr>
              <a:t>Hvad kan opfattes som krænkende?</a:t>
            </a:r>
          </a:p>
        </p:txBody>
      </p:sp>
      <p:sp>
        <p:nvSpPr>
          <p:cNvPr id="6" name="Tekstfelt 5">
            <a:extLst>
              <a:ext uri="{FF2B5EF4-FFF2-40B4-BE49-F238E27FC236}">
                <a16:creationId xmlns:a16="http://schemas.microsoft.com/office/drawing/2014/main" id="{435420C8-AFD3-D347-91B3-CEC859E57FFF}"/>
              </a:ext>
            </a:extLst>
          </p:cNvPr>
          <p:cNvSpPr txBox="1"/>
          <p:nvPr/>
        </p:nvSpPr>
        <p:spPr>
          <a:xfrm>
            <a:off x="788426" y="1759462"/>
            <a:ext cx="4832446" cy="2236510"/>
          </a:xfrm>
          <a:prstGeom prst="rect">
            <a:avLst/>
          </a:prstGeom>
          <a:noFill/>
        </p:spPr>
        <p:txBody>
          <a:bodyPr wrap="square" lIns="0" tIns="0" rIns="0" bIns="0" rtlCol="0">
            <a:spAutoFit/>
          </a:bodyPr>
          <a:lstStyle/>
          <a:p>
            <a:pPr>
              <a:spcAft>
                <a:spcPts val="800"/>
              </a:spcAft>
              <a:buClr>
                <a:srgbClr val="43B18E"/>
              </a:buClr>
            </a:pPr>
            <a:r>
              <a:rPr lang="da-DK" sz="1600" b="1">
                <a:latin typeface="Dotum" panose="020B0600000101010101" pitchFamily="34" charset="-127"/>
                <a:ea typeface="Dotum" panose="020B0600000101010101" pitchFamily="34" charset="-127"/>
              </a:rPr>
              <a:t>Tænk på om du: </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Hæver stemmen over for andre? </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Er sarkastisk eller nedladende over for andre? </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Kritiserer, når en kollega har begået en fejl?</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Synes at din måde at udføre et job på altid er den rette? </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Spreder rygter eller negativ omtale?</a:t>
            </a:r>
          </a:p>
        </p:txBody>
      </p:sp>
      <p:grpSp>
        <p:nvGrpSpPr>
          <p:cNvPr id="3" name="Gruppe 2">
            <a:extLst>
              <a:ext uri="{FF2B5EF4-FFF2-40B4-BE49-F238E27FC236}">
                <a16:creationId xmlns:a16="http://schemas.microsoft.com/office/drawing/2014/main" id="{DE115166-3F2F-EB4D-9049-782600D5F937}"/>
              </a:ext>
            </a:extLst>
          </p:cNvPr>
          <p:cNvGrpSpPr/>
          <p:nvPr/>
        </p:nvGrpSpPr>
        <p:grpSpPr>
          <a:xfrm>
            <a:off x="779093" y="5040294"/>
            <a:ext cx="4967282" cy="979973"/>
            <a:chOff x="779093" y="5040294"/>
            <a:chExt cx="4967282" cy="979973"/>
          </a:xfrm>
        </p:grpSpPr>
        <p:sp>
          <p:nvSpPr>
            <p:cNvPr id="4" name="Tekstfelt 3">
              <a:extLst>
                <a:ext uri="{FF2B5EF4-FFF2-40B4-BE49-F238E27FC236}">
                  <a16:creationId xmlns:a16="http://schemas.microsoft.com/office/drawing/2014/main" id="{A768D0A5-2AAA-B44C-BE64-4CBD7635C7AC}"/>
                </a:ext>
              </a:extLst>
            </p:cNvPr>
            <p:cNvSpPr txBox="1"/>
            <p:nvPr/>
          </p:nvSpPr>
          <p:spPr>
            <a:xfrm>
              <a:off x="1971766" y="5281603"/>
              <a:ext cx="3774609" cy="738664"/>
            </a:xfrm>
            <a:prstGeom prst="rect">
              <a:avLst/>
            </a:prstGeom>
            <a:noFill/>
          </p:spPr>
          <p:txBody>
            <a:bodyPr wrap="square" lIns="0" tIns="0" rIns="0" bIns="0" rtlCol="0">
              <a:spAutoFit/>
            </a:bodyPr>
            <a:lstStyle/>
            <a:p>
              <a:pPr>
                <a:spcAft>
                  <a:spcPts val="800"/>
                </a:spcAft>
                <a:buClr>
                  <a:srgbClr val="43B18E"/>
                </a:buClr>
              </a:pPr>
              <a:r>
                <a:rPr lang="da-DK" sz="1600">
                  <a:latin typeface="Dotum" panose="020B0600000101010101" pitchFamily="34" charset="-127"/>
                  <a:ea typeface="Dotum" panose="020B0600000101010101" pitchFamily="34" charset="-127"/>
                </a:rPr>
                <a:t>Hvis du har begået en fejl og har såret en person, er det vigtigt, at du undskylder overfor vedkommende!</a:t>
              </a:r>
            </a:p>
          </p:txBody>
        </p:sp>
        <p:pic>
          <p:nvPicPr>
            <p:cNvPr id="8" name="Billede 7">
              <a:extLst>
                <a:ext uri="{FF2B5EF4-FFF2-40B4-BE49-F238E27FC236}">
                  <a16:creationId xmlns:a16="http://schemas.microsoft.com/office/drawing/2014/main" id="{548DC101-B675-A74D-9A78-9F6639872D2E}"/>
                </a:ext>
              </a:extLst>
            </p:cNvPr>
            <p:cNvPicPr>
              <a:picLocks noChangeAspect="1"/>
            </p:cNvPicPr>
            <p:nvPr/>
          </p:nvPicPr>
          <p:blipFill>
            <a:blip r:embed="rId3"/>
            <a:srcRect/>
            <a:stretch/>
          </p:blipFill>
          <p:spPr>
            <a:xfrm>
              <a:off x="779093" y="5040294"/>
              <a:ext cx="975062" cy="975062"/>
            </a:xfrm>
            <a:prstGeom prst="rect">
              <a:avLst/>
            </a:prstGeom>
          </p:spPr>
        </p:pic>
      </p:grpSp>
      <p:pic>
        <p:nvPicPr>
          <p:cNvPr id="11" name="Billede 10">
            <a:extLst>
              <a:ext uri="{FF2B5EF4-FFF2-40B4-BE49-F238E27FC236}">
                <a16:creationId xmlns:a16="http://schemas.microsoft.com/office/drawing/2014/main" id="{31295AAC-5B78-DA42-B627-48D157569A34}"/>
              </a:ext>
            </a:extLst>
          </p:cNvPr>
          <p:cNvPicPr>
            <a:picLocks noChangeAspect="1"/>
          </p:cNvPicPr>
          <p:nvPr/>
        </p:nvPicPr>
        <p:blipFill>
          <a:blip r:embed="rId4"/>
          <a:srcRect/>
          <a:stretch/>
        </p:blipFill>
        <p:spPr>
          <a:xfrm>
            <a:off x="6922674" y="1476426"/>
            <a:ext cx="3899504" cy="3905148"/>
          </a:xfrm>
          <a:prstGeom prst="rect">
            <a:avLst/>
          </a:prstGeom>
        </p:spPr>
      </p:pic>
      <p:pic>
        <p:nvPicPr>
          <p:cNvPr id="12" name="Billede 11">
            <a:extLst>
              <a:ext uri="{FF2B5EF4-FFF2-40B4-BE49-F238E27FC236}">
                <a16:creationId xmlns:a16="http://schemas.microsoft.com/office/drawing/2014/main" id="{9AC8AF2E-72B9-1A4A-ADF1-DD7A7488BEB4}"/>
              </a:ext>
            </a:extLst>
          </p:cNvPr>
          <p:cNvPicPr>
            <a:picLocks noChangeAspect="1"/>
          </p:cNvPicPr>
          <p:nvPr/>
        </p:nvPicPr>
        <p:blipFill>
          <a:blip r:embed="rId5"/>
          <a:srcRect/>
          <a:stretch/>
        </p:blipFill>
        <p:spPr>
          <a:xfrm>
            <a:off x="10168396" y="1196435"/>
            <a:ext cx="4293623" cy="790930"/>
          </a:xfrm>
          <a:prstGeom prst="rect">
            <a:avLst/>
          </a:prstGeom>
        </p:spPr>
      </p:pic>
    </p:spTree>
    <p:extLst>
      <p:ext uri="{BB962C8B-B14F-4D97-AF65-F5344CB8AC3E}">
        <p14:creationId xmlns:p14="http://schemas.microsoft.com/office/powerpoint/2010/main" val="15842943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4F5A2D26-E860-634F-8E4B-C5E0B492364F}"/>
              </a:ext>
            </a:extLst>
          </p:cNvPr>
          <p:cNvPicPr>
            <a:picLocks noChangeAspect="1"/>
          </p:cNvPicPr>
          <p:nvPr/>
        </p:nvPicPr>
        <p:blipFill>
          <a:blip r:embed="rId3"/>
          <a:srcRect/>
          <a:stretch/>
        </p:blipFill>
        <p:spPr>
          <a:xfrm>
            <a:off x="4276220" y="805512"/>
            <a:ext cx="4031938" cy="4904345"/>
          </a:xfrm>
          <a:prstGeom prst="rect">
            <a:avLst/>
          </a:prstGeom>
        </p:spPr>
      </p:pic>
      <p:sp>
        <p:nvSpPr>
          <p:cNvPr id="5" name="Tekstfelt 4">
            <a:extLst>
              <a:ext uri="{FF2B5EF4-FFF2-40B4-BE49-F238E27FC236}">
                <a16:creationId xmlns:a16="http://schemas.microsoft.com/office/drawing/2014/main" id="{DF85EF4B-CEB7-CD4C-87A5-EA2A0EA75B55}"/>
              </a:ext>
            </a:extLst>
          </p:cNvPr>
          <p:cNvSpPr txBox="1"/>
          <p:nvPr/>
        </p:nvSpPr>
        <p:spPr>
          <a:xfrm>
            <a:off x="4577497" y="2567929"/>
            <a:ext cx="3340249" cy="1384995"/>
          </a:xfrm>
          <a:prstGeom prst="rect">
            <a:avLst/>
          </a:prstGeom>
          <a:noFill/>
        </p:spPr>
        <p:txBody>
          <a:bodyPr wrap="square" rtlCol="0">
            <a:spAutoFit/>
          </a:bodyPr>
          <a:lstStyle/>
          <a:p>
            <a:pPr algn="ctr"/>
            <a:r>
              <a:rPr lang="da-DK" sz="2800">
                <a:solidFill>
                  <a:schemeClr val="tx1">
                    <a:lumMod val="75000"/>
                    <a:lumOff val="25000"/>
                  </a:schemeClr>
                </a:solidFill>
                <a:latin typeface="Franklin Gothic Medium" panose="020B0603020102020204" pitchFamily="34" charset="0"/>
                <a:ea typeface="Dotum" panose="020B0600000101010101" pitchFamily="34" charset="-127"/>
                <a:cs typeface="Arial" panose="020B0604020202020204" pitchFamily="34" charset="0"/>
              </a:rPr>
              <a:t>Hvad kan du gøre, hvis du udsættes for mobning og chikane</a:t>
            </a:r>
          </a:p>
        </p:txBody>
      </p:sp>
      <p:grpSp>
        <p:nvGrpSpPr>
          <p:cNvPr id="8" name="Gruppe 7">
            <a:extLst>
              <a:ext uri="{FF2B5EF4-FFF2-40B4-BE49-F238E27FC236}">
                <a16:creationId xmlns:a16="http://schemas.microsoft.com/office/drawing/2014/main" id="{956BBD20-83A3-5F4F-9F11-E874FD7319E6}"/>
              </a:ext>
            </a:extLst>
          </p:cNvPr>
          <p:cNvGrpSpPr/>
          <p:nvPr/>
        </p:nvGrpSpPr>
        <p:grpSpPr>
          <a:xfrm>
            <a:off x="9542698" y="1318176"/>
            <a:ext cx="1867238" cy="1867238"/>
            <a:chOff x="5271247" y="540697"/>
            <a:chExt cx="1867238" cy="1867238"/>
          </a:xfrm>
        </p:grpSpPr>
        <p:sp>
          <p:nvSpPr>
            <p:cNvPr id="11" name="Ellipse 10">
              <a:extLst>
                <a:ext uri="{FF2B5EF4-FFF2-40B4-BE49-F238E27FC236}">
                  <a16:creationId xmlns:a16="http://schemas.microsoft.com/office/drawing/2014/main" id="{21E118AD-3705-CF45-844F-66DBAF9E94BD}"/>
                </a:ext>
              </a:extLst>
            </p:cNvPr>
            <p:cNvSpPr/>
            <p:nvPr/>
          </p:nvSpPr>
          <p:spPr>
            <a:xfrm>
              <a:off x="5271247" y="540697"/>
              <a:ext cx="1867238" cy="1867238"/>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felt 9">
              <a:extLst>
                <a:ext uri="{FF2B5EF4-FFF2-40B4-BE49-F238E27FC236}">
                  <a16:creationId xmlns:a16="http://schemas.microsoft.com/office/drawing/2014/main" id="{90C0A660-CAB1-1946-AAD2-3321A41D0286}"/>
                </a:ext>
              </a:extLst>
            </p:cNvPr>
            <p:cNvSpPr txBox="1"/>
            <p:nvPr/>
          </p:nvSpPr>
          <p:spPr>
            <a:xfrm>
              <a:off x="5450527" y="1113949"/>
              <a:ext cx="1508678" cy="738664"/>
            </a:xfrm>
            <a:prstGeom prst="rect">
              <a:avLst/>
            </a:prstGeom>
            <a:noFill/>
          </p:spPr>
          <p:txBody>
            <a:bodyPr wrap="square" lIns="0" tIns="0" rIns="0" bIns="0" rtlCol="0">
              <a:spAutoFit/>
            </a:bodyPr>
            <a:lstStyle/>
            <a:p>
              <a:pPr algn="ctr">
                <a:spcAft>
                  <a:spcPts val="800"/>
                </a:spcAft>
              </a:pPr>
              <a:r>
                <a:rPr lang="da-DK" sz="1600" b="1">
                  <a:latin typeface="Dotum" panose="020B0600000101010101" pitchFamily="34" charset="-127"/>
                  <a:ea typeface="Dotum" panose="020B0600000101010101" pitchFamily="34" charset="-127"/>
                </a:rPr>
                <a:t>”Vittigheder” </a:t>
              </a:r>
              <a:r>
                <a:rPr lang="da-DK" sz="1600">
                  <a:latin typeface="Dotum" panose="020B0600000101010101" pitchFamily="34" charset="-127"/>
                  <a:ea typeface="Dotum" panose="020B0600000101010101" pitchFamily="34" charset="-127"/>
                </a:rPr>
                <a:t>Undlade at grine eller smile</a:t>
              </a:r>
            </a:p>
          </p:txBody>
        </p:sp>
      </p:grpSp>
      <p:grpSp>
        <p:nvGrpSpPr>
          <p:cNvPr id="14" name="Gruppe 13">
            <a:extLst>
              <a:ext uri="{FF2B5EF4-FFF2-40B4-BE49-F238E27FC236}">
                <a16:creationId xmlns:a16="http://schemas.microsoft.com/office/drawing/2014/main" id="{1C2780FF-30CA-DB45-BFF4-27D9BB122421}"/>
              </a:ext>
            </a:extLst>
          </p:cNvPr>
          <p:cNvGrpSpPr/>
          <p:nvPr/>
        </p:nvGrpSpPr>
        <p:grpSpPr>
          <a:xfrm>
            <a:off x="7562327" y="378608"/>
            <a:ext cx="1867237" cy="1867237"/>
            <a:chOff x="5162380" y="620539"/>
            <a:chExt cx="1867237" cy="1867237"/>
          </a:xfrm>
        </p:grpSpPr>
        <p:sp>
          <p:nvSpPr>
            <p:cNvPr id="15" name="Ellipse 14">
              <a:extLst>
                <a:ext uri="{FF2B5EF4-FFF2-40B4-BE49-F238E27FC236}">
                  <a16:creationId xmlns:a16="http://schemas.microsoft.com/office/drawing/2014/main" id="{280409B2-DF99-ED4B-849B-5373DC615DC8}"/>
                </a:ext>
              </a:extLst>
            </p:cNvPr>
            <p:cNvSpPr/>
            <p:nvPr/>
          </p:nvSpPr>
          <p:spPr>
            <a:xfrm>
              <a:off x="5162380" y="620539"/>
              <a:ext cx="1867237" cy="1867237"/>
            </a:xfrm>
            <a:prstGeom prst="ellipse">
              <a:avLst/>
            </a:prstGeom>
            <a:solidFill>
              <a:srgbClr val="43B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Tekstfelt 15">
              <a:extLst>
                <a:ext uri="{FF2B5EF4-FFF2-40B4-BE49-F238E27FC236}">
                  <a16:creationId xmlns:a16="http://schemas.microsoft.com/office/drawing/2014/main" id="{E31F19FF-0A93-4542-BDEE-457E3EDA3F3B}"/>
                </a:ext>
              </a:extLst>
            </p:cNvPr>
            <p:cNvSpPr txBox="1"/>
            <p:nvPr/>
          </p:nvSpPr>
          <p:spPr>
            <a:xfrm>
              <a:off x="5445658" y="1304809"/>
              <a:ext cx="1300683" cy="492443"/>
            </a:xfrm>
            <a:prstGeom prst="rect">
              <a:avLst/>
            </a:prstGeom>
            <a:noFill/>
          </p:spPr>
          <p:txBody>
            <a:bodyPr wrap="square" lIns="0" tIns="0" rIns="0" bIns="0" rtlCol="0">
              <a:spAutoFit/>
            </a:bodyPr>
            <a:lstStyle/>
            <a:p>
              <a:pPr algn="ctr">
                <a:spcAft>
                  <a:spcPts val="800"/>
                </a:spcAft>
              </a:pPr>
              <a:r>
                <a:rPr lang="da-DK" sz="1600">
                  <a:solidFill>
                    <a:schemeClr val="bg1"/>
                  </a:solidFill>
                  <a:latin typeface="Dotum" panose="020B0600000101010101" pitchFamily="34" charset="-127"/>
                  <a:ea typeface="Dotum" panose="020B0600000101010101" pitchFamily="34" charset="-127"/>
                </a:rPr>
                <a:t>Forklare, hvad du føler </a:t>
              </a:r>
            </a:p>
          </p:txBody>
        </p:sp>
      </p:grpSp>
      <p:grpSp>
        <p:nvGrpSpPr>
          <p:cNvPr id="17" name="Gruppe 16">
            <a:extLst>
              <a:ext uri="{FF2B5EF4-FFF2-40B4-BE49-F238E27FC236}">
                <a16:creationId xmlns:a16="http://schemas.microsoft.com/office/drawing/2014/main" id="{1E2CD018-E745-F34C-9D58-8B376724E95C}"/>
              </a:ext>
            </a:extLst>
          </p:cNvPr>
          <p:cNvGrpSpPr/>
          <p:nvPr/>
        </p:nvGrpSpPr>
        <p:grpSpPr>
          <a:xfrm>
            <a:off x="9439537" y="3528763"/>
            <a:ext cx="1649506" cy="1649506"/>
            <a:chOff x="5271247" y="758429"/>
            <a:chExt cx="1649506" cy="1649506"/>
          </a:xfrm>
        </p:grpSpPr>
        <p:sp>
          <p:nvSpPr>
            <p:cNvPr id="18" name="Ellipse 17">
              <a:extLst>
                <a:ext uri="{FF2B5EF4-FFF2-40B4-BE49-F238E27FC236}">
                  <a16:creationId xmlns:a16="http://schemas.microsoft.com/office/drawing/2014/main" id="{93A7EDF9-4EB9-1F41-88AC-4F215409104F}"/>
                </a:ext>
              </a:extLst>
            </p:cNvPr>
            <p:cNvSpPr/>
            <p:nvPr/>
          </p:nvSpPr>
          <p:spPr>
            <a:xfrm>
              <a:off x="5271247" y="758429"/>
              <a:ext cx="1649506" cy="164950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Tekstfelt 18">
              <a:extLst>
                <a:ext uri="{FF2B5EF4-FFF2-40B4-BE49-F238E27FC236}">
                  <a16:creationId xmlns:a16="http://schemas.microsoft.com/office/drawing/2014/main" id="{3EAB6F01-2A90-7442-B5D6-50B629F1CB7F}"/>
                </a:ext>
              </a:extLst>
            </p:cNvPr>
            <p:cNvSpPr txBox="1"/>
            <p:nvPr/>
          </p:nvSpPr>
          <p:spPr>
            <a:xfrm>
              <a:off x="5503529" y="1460071"/>
              <a:ext cx="1184942" cy="246221"/>
            </a:xfrm>
            <a:prstGeom prst="rect">
              <a:avLst/>
            </a:prstGeom>
            <a:noFill/>
          </p:spPr>
          <p:txBody>
            <a:bodyPr wrap="square" lIns="0" tIns="0" rIns="0" bIns="0" rtlCol="0">
              <a:spAutoFit/>
            </a:bodyPr>
            <a:lstStyle/>
            <a:p>
              <a:pPr algn="ctr">
                <a:spcAft>
                  <a:spcPts val="800"/>
                </a:spcAft>
              </a:pPr>
              <a:r>
                <a:rPr lang="da-DK" sz="1600">
                  <a:latin typeface="Dotum" panose="020B0600000101010101" pitchFamily="34" charset="-127"/>
                  <a:ea typeface="Dotum" panose="020B0600000101010101" pitchFamily="34" charset="-127"/>
                </a:rPr>
                <a:t>Kropssprog </a:t>
              </a:r>
            </a:p>
          </p:txBody>
        </p:sp>
      </p:grpSp>
      <p:grpSp>
        <p:nvGrpSpPr>
          <p:cNvPr id="29" name="Gruppe 28">
            <a:extLst>
              <a:ext uri="{FF2B5EF4-FFF2-40B4-BE49-F238E27FC236}">
                <a16:creationId xmlns:a16="http://schemas.microsoft.com/office/drawing/2014/main" id="{0E43A5AE-65EA-BD4E-A13E-9D35A7E87A00}"/>
              </a:ext>
            </a:extLst>
          </p:cNvPr>
          <p:cNvGrpSpPr/>
          <p:nvPr/>
        </p:nvGrpSpPr>
        <p:grpSpPr>
          <a:xfrm>
            <a:off x="1293131" y="500865"/>
            <a:ext cx="2050527" cy="2050527"/>
            <a:chOff x="5271246" y="357408"/>
            <a:chExt cx="2050527" cy="2050527"/>
          </a:xfrm>
        </p:grpSpPr>
        <p:sp>
          <p:nvSpPr>
            <p:cNvPr id="30" name="Ellipse 29">
              <a:extLst>
                <a:ext uri="{FF2B5EF4-FFF2-40B4-BE49-F238E27FC236}">
                  <a16:creationId xmlns:a16="http://schemas.microsoft.com/office/drawing/2014/main" id="{B617316A-3702-9C42-8846-2197FBEEFB88}"/>
                </a:ext>
              </a:extLst>
            </p:cNvPr>
            <p:cNvSpPr/>
            <p:nvPr/>
          </p:nvSpPr>
          <p:spPr>
            <a:xfrm>
              <a:off x="5271246" y="357408"/>
              <a:ext cx="2050527" cy="2050527"/>
            </a:xfrm>
            <a:prstGeom prst="ellipse">
              <a:avLst/>
            </a:prstGeom>
            <a:solidFill>
              <a:srgbClr val="43B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Tekstfelt 30">
              <a:extLst>
                <a:ext uri="{FF2B5EF4-FFF2-40B4-BE49-F238E27FC236}">
                  <a16:creationId xmlns:a16="http://schemas.microsoft.com/office/drawing/2014/main" id="{B74B4CEC-4C81-CD4F-B03C-810B42BD739A}"/>
                </a:ext>
              </a:extLst>
            </p:cNvPr>
            <p:cNvSpPr txBox="1"/>
            <p:nvPr/>
          </p:nvSpPr>
          <p:spPr>
            <a:xfrm>
              <a:off x="5540187" y="910505"/>
              <a:ext cx="1512644" cy="984885"/>
            </a:xfrm>
            <a:prstGeom prst="rect">
              <a:avLst/>
            </a:prstGeom>
            <a:noFill/>
          </p:spPr>
          <p:txBody>
            <a:bodyPr wrap="square" lIns="0" tIns="0" rIns="0" bIns="0" rtlCol="0">
              <a:spAutoFit/>
            </a:bodyPr>
            <a:lstStyle/>
            <a:p>
              <a:pPr algn="ctr">
                <a:spcAft>
                  <a:spcPts val="800"/>
                </a:spcAft>
              </a:pPr>
              <a:r>
                <a:rPr lang="da-DK" sz="1600">
                  <a:solidFill>
                    <a:schemeClr val="bg1"/>
                  </a:solidFill>
                  <a:latin typeface="Dotum" panose="020B0600000101010101" pitchFamily="34" charset="-127"/>
                  <a:ea typeface="Dotum" panose="020B0600000101010101" pitchFamily="34" charset="-127"/>
                </a:rPr>
                <a:t>Prøve at opføre dig på en selvsikker måde. </a:t>
              </a:r>
            </a:p>
          </p:txBody>
        </p:sp>
      </p:grpSp>
      <p:grpSp>
        <p:nvGrpSpPr>
          <p:cNvPr id="33" name="Gruppe 32">
            <a:extLst>
              <a:ext uri="{FF2B5EF4-FFF2-40B4-BE49-F238E27FC236}">
                <a16:creationId xmlns:a16="http://schemas.microsoft.com/office/drawing/2014/main" id="{3893F5F0-38E6-8E4E-9024-993DD96EF2C3}"/>
              </a:ext>
            </a:extLst>
          </p:cNvPr>
          <p:cNvGrpSpPr/>
          <p:nvPr/>
        </p:nvGrpSpPr>
        <p:grpSpPr>
          <a:xfrm>
            <a:off x="837281" y="2868546"/>
            <a:ext cx="2365434" cy="2365434"/>
            <a:chOff x="5087618" y="200679"/>
            <a:chExt cx="2365434" cy="2365434"/>
          </a:xfrm>
        </p:grpSpPr>
        <p:sp>
          <p:nvSpPr>
            <p:cNvPr id="34" name="Ellipse 33">
              <a:extLst>
                <a:ext uri="{FF2B5EF4-FFF2-40B4-BE49-F238E27FC236}">
                  <a16:creationId xmlns:a16="http://schemas.microsoft.com/office/drawing/2014/main" id="{776C037A-C936-E742-BF3D-89F8F0B081C2}"/>
                </a:ext>
              </a:extLst>
            </p:cNvPr>
            <p:cNvSpPr/>
            <p:nvPr/>
          </p:nvSpPr>
          <p:spPr>
            <a:xfrm>
              <a:off x="5087618" y="200679"/>
              <a:ext cx="2365434" cy="2365434"/>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Tekstfelt 34">
              <a:extLst>
                <a:ext uri="{FF2B5EF4-FFF2-40B4-BE49-F238E27FC236}">
                  <a16:creationId xmlns:a16="http://schemas.microsoft.com/office/drawing/2014/main" id="{FDA1B70F-63CC-B445-9ABB-F5F81F83968E}"/>
                </a:ext>
              </a:extLst>
            </p:cNvPr>
            <p:cNvSpPr txBox="1"/>
            <p:nvPr/>
          </p:nvSpPr>
          <p:spPr>
            <a:xfrm>
              <a:off x="5353294" y="818316"/>
              <a:ext cx="1830914" cy="1231106"/>
            </a:xfrm>
            <a:prstGeom prst="rect">
              <a:avLst/>
            </a:prstGeom>
            <a:noFill/>
          </p:spPr>
          <p:txBody>
            <a:bodyPr wrap="square" lIns="0" tIns="0" rIns="0" bIns="0" rtlCol="0">
              <a:spAutoFit/>
            </a:bodyPr>
            <a:lstStyle/>
            <a:p>
              <a:pPr algn="ctr">
                <a:spcAft>
                  <a:spcPts val="800"/>
                </a:spcAft>
              </a:pPr>
              <a:r>
                <a:rPr lang="da-DK" sz="1600">
                  <a:latin typeface="Dotum" panose="020B0600000101010101" pitchFamily="34" charset="-127"/>
                  <a:ea typeface="Dotum" panose="020B0600000101010101" pitchFamily="34" charset="-127"/>
                </a:rPr>
                <a:t>Konfrontere den person, der chikanerer eller mobber dig, direkte.</a:t>
              </a:r>
            </a:p>
          </p:txBody>
        </p:sp>
      </p:grpSp>
      <p:grpSp>
        <p:nvGrpSpPr>
          <p:cNvPr id="20" name="Gruppe 19">
            <a:extLst>
              <a:ext uri="{FF2B5EF4-FFF2-40B4-BE49-F238E27FC236}">
                <a16:creationId xmlns:a16="http://schemas.microsoft.com/office/drawing/2014/main" id="{9ED3D62C-6EF9-F044-ADD1-6CF8C8E20EC3}"/>
              </a:ext>
            </a:extLst>
          </p:cNvPr>
          <p:cNvGrpSpPr/>
          <p:nvPr/>
        </p:nvGrpSpPr>
        <p:grpSpPr>
          <a:xfrm>
            <a:off x="3041680" y="4425417"/>
            <a:ext cx="1649506" cy="1649506"/>
            <a:chOff x="5271247" y="758429"/>
            <a:chExt cx="1649506" cy="1649506"/>
          </a:xfrm>
        </p:grpSpPr>
        <p:sp>
          <p:nvSpPr>
            <p:cNvPr id="21" name="Ellipse 20">
              <a:extLst>
                <a:ext uri="{FF2B5EF4-FFF2-40B4-BE49-F238E27FC236}">
                  <a16:creationId xmlns:a16="http://schemas.microsoft.com/office/drawing/2014/main" id="{94B078D9-FB42-BA4B-8ED2-DEC4274BB133}"/>
                </a:ext>
              </a:extLst>
            </p:cNvPr>
            <p:cNvSpPr/>
            <p:nvPr/>
          </p:nvSpPr>
          <p:spPr>
            <a:xfrm>
              <a:off x="5271247" y="758429"/>
              <a:ext cx="1649506" cy="1649506"/>
            </a:xfrm>
            <a:prstGeom prst="ellipse">
              <a:avLst/>
            </a:prstGeom>
            <a:solidFill>
              <a:srgbClr val="43B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Tekstfelt 21">
              <a:extLst>
                <a:ext uri="{FF2B5EF4-FFF2-40B4-BE49-F238E27FC236}">
                  <a16:creationId xmlns:a16="http://schemas.microsoft.com/office/drawing/2014/main" id="{E88A7923-D297-924C-99E1-28FD988008BC}"/>
                </a:ext>
              </a:extLst>
            </p:cNvPr>
            <p:cNvSpPr txBox="1"/>
            <p:nvPr/>
          </p:nvSpPr>
          <p:spPr>
            <a:xfrm>
              <a:off x="5503529" y="1336960"/>
              <a:ext cx="1184942" cy="492443"/>
            </a:xfrm>
            <a:prstGeom prst="rect">
              <a:avLst/>
            </a:prstGeom>
            <a:noFill/>
          </p:spPr>
          <p:txBody>
            <a:bodyPr wrap="square" lIns="0" tIns="0" rIns="0" bIns="0" rtlCol="0">
              <a:spAutoFit/>
            </a:bodyPr>
            <a:lstStyle/>
            <a:p>
              <a:pPr algn="ctr">
                <a:spcAft>
                  <a:spcPts val="800"/>
                </a:spcAft>
              </a:pPr>
              <a:r>
                <a:rPr lang="da-DK" sz="1600">
                  <a:solidFill>
                    <a:schemeClr val="bg1"/>
                  </a:solidFill>
                  <a:latin typeface="Dotum" panose="020B0600000101010101" pitchFamily="34" charset="-127"/>
                  <a:ea typeface="Dotum" panose="020B0600000101010101" pitchFamily="34" charset="-127"/>
                </a:rPr>
                <a:t>Tænke </a:t>
              </a:r>
              <a:br>
                <a:rPr lang="da-DK" sz="1600">
                  <a:solidFill>
                    <a:schemeClr val="bg1"/>
                  </a:solidFill>
                  <a:latin typeface="Dotum" panose="020B0600000101010101" pitchFamily="34" charset="-127"/>
                  <a:ea typeface="Dotum" panose="020B0600000101010101" pitchFamily="34" charset="-127"/>
                </a:rPr>
              </a:br>
              <a:r>
                <a:rPr lang="da-DK" sz="1600">
                  <a:solidFill>
                    <a:schemeClr val="bg1"/>
                  </a:solidFill>
                  <a:latin typeface="Dotum" panose="020B0600000101010101" pitchFamily="34" charset="-127"/>
                  <a:ea typeface="Dotum" panose="020B0600000101010101" pitchFamily="34" charset="-127"/>
                </a:rPr>
                <a:t>positivt</a:t>
              </a:r>
            </a:p>
          </p:txBody>
        </p:sp>
      </p:grpSp>
      <p:grpSp>
        <p:nvGrpSpPr>
          <p:cNvPr id="42" name="Gruppe 41">
            <a:extLst>
              <a:ext uri="{FF2B5EF4-FFF2-40B4-BE49-F238E27FC236}">
                <a16:creationId xmlns:a16="http://schemas.microsoft.com/office/drawing/2014/main" id="{FECD7F8F-A74A-7546-AE8C-45D6A2F76E52}"/>
              </a:ext>
            </a:extLst>
          </p:cNvPr>
          <p:cNvGrpSpPr/>
          <p:nvPr/>
        </p:nvGrpSpPr>
        <p:grpSpPr>
          <a:xfrm>
            <a:off x="3539560" y="642179"/>
            <a:ext cx="1460340" cy="1460340"/>
            <a:chOff x="5365830" y="864973"/>
            <a:chExt cx="1460340" cy="1460340"/>
          </a:xfrm>
        </p:grpSpPr>
        <p:sp>
          <p:nvSpPr>
            <p:cNvPr id="43" name="Ellipse 42">
              <a:extLst>
                <a:ext uri="{FF2B5EF4-FFF2-40B4-BE49-F238E27FC236}">
                  <a16:creationId xmlns:a16="http://schemas.microsoft.com/office/drawing/2014/main" id="{32D1AF84-FECC-F345-9798-56B86B72D4F3}"/>
                </a:ext>
              </a:extLst>
            </p:cNvPr>
            <p:cNvSpPr/>
            <p:nvPr/>
          </p:nvSpPr>
          <p:spPr>
            <a:xfrm>
              <a:off x="5365830" y="864973"/>
              <a:ext cx="1460340" cy="14603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Tekstfelt 43">
              <a:extLst>
                <a:ext uri="{FF2B5EF4-FFF2-40B4-BE49-F238E27FC236}">
                  <a16:creationId xmlns:a16="http://schemas.microsoft.com/office/drawing/2014/main" id="{B256C7B2-1FAE-FB47-8BA6-176B0B10A97E}"/>
                </a:ext>
              </a:extLst>
            </p:cNvPr>
            <p:cNvSpPr txBox="1"/>
            <p:nvPr/>
          </p:nvSpPr>
          <p:spPr>
            <a:xfrm>
              <a:off x="5503529" y="1460071"/>
              <a:ext cx="1184942" cy="246221"/>
            </a:xfrm>
            <a:prstGeom prst="rect">
              <a:avLst/>
            </a:prstGeom>
            <a:noFill/>
          </p:spPr>
          <p:txBody>
            <a:bodyPr wrap="square" lIns="0" tIns="0" rIns="0" bIns="0" rtlCol="0">
              <a:spAutoFit/>
            </a:bodyPr>
            <a:lstStyle/>
            <a:p>
              <a:pPr algn="ctr">
                <a:spcAft>
                  <a:spcPts val="800"/>
                </a:spcAft>
              </a:pPr>
              <a:r>
                <a:rPr lang="da-DK" sz="1600">
                  <a:latin typeface="Dotum" panose="020B0600000101010101" pitchFamily="34" charset="-127"/>
                  <a:ea typeface="Dotum" panose="020B0600000101010101" pitchFamily="34" charset="-127"/>
                </a:rPr>
                <a:t>Tonefald</a:t>
              </a:r>
            </a:p>
          </p:txBody>
        </p:sp>
      </p:grpSp>
      <p:grpSp>
        <p:nvGrpSpPr>
          <p:cNvPr id="45" name="Gruppe 44">
            <a:extLst>
              <a:ext uri="{FF2B5EF4-FFF2-40B4-BE49-F238E27FC236}">
                <a16:creationId xmlns:a16="http://schemas.microsoft.com/office/drawing/2014/main" id="{546306CC-4CCD-B24A-AB65-85C38DC3A2EA}"/>
              </a:ext>
            </a:extLst>
          </p:cNvPr>
          <p:cNvGrpSpPr/>
          <p:nvPr/>
        </p:nvGrpSpPr>
        <p:grpSpPr>
          <a:xfrm>
            <a:off x="7941865" y="4215461"/>
            <a:ext cx="1867238" cy="1867238"/>
            <a:chOff x="6242184" y="-19325"/>
            <a:chExt cx="1649506" cy="1649506"/>
          </a:xfrm>
        </p:grpSpPr>
        <p:sp>
          <p:nvSpPr>
            <p:cNvPr id="46" name="Ellipse 45">
              <a:extLst>
                <a:ext uri="{FF2B5EF4-FFF2-40B4-BE49-F238E27FC236}">
                  <a16:creationId xmlns:a16="http://schemas.microsoft.com/office/drawing/2014/main" id="{EB05BECB-2588-B041-B45E-CEA4A32FB441}"/>
                </a:ext>
              </a:extLst>
            </p:cNvPr>
            <p:cNvSpPr/>
            <p:nvPr/>
          </p:nvSpPr>
          <p:spPr>
            <a:xfrm>
              <a:off x="6242184" y="-19325"/>
              <a:ext cx="1649506" cy="1649506"/>
            </a:xfrm>
            <a:prstGeom prst="ellipse">
              <a:avLst/>
            </a:prstGeom>
            <a:solidFill>
              <a:srgbClr val="43B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Tekstfelt 46">
              <a:extLst>
                <a:ext uri="{FF2B5EF4-FFF2-40B4-BE49-F238E27FC236}">
                  <a16:creationId xmlns:a16="http://schemas.microsoft.com/office/drawing/2014/main" id="{AF6F2BA3-70E3-D94E-ACCD-51C91281EE8E}"/>
                </a:ext>
              </a:extLst>
            </p:cNvPr>
            <p:cNvSpPr txBox="1"/>
            <p:nvPr/>
          </p:nvSpPr>
          <p:spPr>
            <a:xfrm>
              <a:off x="6474466" y="602811"/>
              <a:ext cx="1184942" cy="435021"/>
            </a:xfrm>
            <a:prstGeom prst="rect">
              <a:avLst/>
            </a:prstGeom>
            <a:noFill/>
          </p:spPr>
          <p:txBody>
            <a:bodyPr wrap="square" lIns="0" tIns="0" rIns="0" bIns="0" rtlCol="0">
              <a:spAutoFit/>
            </a:bodyPr>
            <a:lstStyle/>
            <a:p>
              <a:pPr algn="ctr">
                <a:spcAft>
                  <a:spcPts val="800"/>
                </a:spcAft>
              </a:pPr>
              <a:r>
                <a:rPr lang="da-DK" sz="1600">
                  <a:solidFill>
                    <a:schemeClr val="bg1"/>
                  </a:solidFill>
                  <a:latin typeface="Dotum" panose="020B0600000101010101" pitchFamily="34" charset="-127"/>
                  <a:ea typeface="Dotum" panose="020B0600000101010101" pitchFamily="34" charset="-127"/>
                </a:rPr>
                <a:t>Gentage det, du siger</a:t>
              </a:r>
            </a:p>
          </p:txBody>
        </p:sp>
      </p:grpSp>
    </p:spTree>
    <p:extLst>
      <p:ext uri="{BB962C8B-B14F-4D97-AF65-F5344CB8AC3E}">
        <p14:creationId xmlns:p14="http://schemas.microsoft.com/office/powerpoint/2010/main" val="33868482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250" fill="hold"/>
                                        <p:tgtEl>
                                          <p:spTgt spid="33"/>
                                        </p:tgtEl>
                                        <p:attrNameLst>
                                          <p:attrName>ppt_w</p:attrName>
                                        </p:attrNameLst>
                                      </p:cBhvr>
                                      <p:tavLst>
                                        <p:tav tm="0">
                                          <p:val>
                                            <p:fltVal val="0"/>
                                          </p:val>
                                        </p:tav>
                                        <p:tav tm="100000">
                                          <p:val>
                                            <p:strVal val="#ppt_w"/>
                                          </p:val>
                                        </p:tav>
                                      </p:tavLst>
                                    </p:anim>
                                    <p:anim calcmode="lin" valueType="num">
                                      <p:cBhvr>
                                        <p:cTn id="8" dur="250" fill="hold"/>
                                        <p:tgtEl>
                                          <p:spTgt spid="33"/>
                                        </p:tgtEl>
                                        <p:attrNameLst>
                                          <p:attrName>ppt_h</p:attrName>
                                        </p:attrNameLst>
                                      </p:cBhvr>
                                      <p:tavLst>
                                        <p:tav tm="0">
                                          <p:val>
                                            <p:fltVal val="0"/>
                                          </p:val>
                                        </p:tav>
                                        <p:tav tm="100000">
                                          <p:val>
                                            <p:strVal val="#ppt_h"/>
                                          </p:val>
                                        </p:tav>
                                      </p:tavLst>
                                    </p:anim>
                                    <p:animEffect transition="in" filter="fade">
                                      <p:cBhvr>
                                        <p:cTn id="9" dur="25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250" fill="hold"/>
                                        <p:tgtEl>
                                          <p:spTgt spid="20"/>
                                        </p:tgtEl>
                                        <p:attrNameLst>
                                          <p:attrName>ppt_w</p:attrName>
                                        </p:attrNameLst>
                                      </p:cBhvr>
                                      <p:tavLst>
                                        <p:tav tm="0">
                                          <p:val>
                                            <p:fltVal val="0"/>
                                          </p:val>
                                        </p:tav>
                                        <p:tav tm="100000">
                                          <p:val>
                                            <p:strVal val="#ppt_w"/>
                                          </p:val>
                                        </p:tav>
                                      </p:tavLst>
                                    </p:anim>
                                    <p:anim calcmode="lin" valueType="num">
                                      <p:cBhvr>
                                        <p:cTn id="15" dur="250" fill="hold"/>
                                        <p:tgtEl>
                                          <p:spTgt spid="20"/>
                                        </p:tgtEl>
                                        <p:attrNameLst>
                                          <p:attrName>ppt_h</p:attrName>
                                        </p:attrNameLst>
                                      </p:cBhvr>
                                      <p:tavLst>
                                        <p:tav tm="0">
                                          <p:val>
                                            <p:fltVal val="0"/>
                                          </p:val>
                                        </p:tav>
                                        <p:tav tm="100000">
                                          <p:val>
                                            <p:strVal val="#ppt_h"/>
                                          </p:val>
                                        </p:tav>
                                      </p:tavLst>
                                    </p:anim>
                                    <p:animEffect transition="in" filter="fade">
                                      <p:cBhvr>
                                        <p:cTn id="16" dur="25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250" fill="hold"/>
                                        <p:tgtEl>
                                          <p:spTgt spid="29"/>
                                        </p:tgtEl>
                                        <p:attrNameLst>
                                          <p:attrName>ppt_w</p:attrName>
                                        </p:attrNameLst>
                                      </p:cBhvr>
                                      <p:tavLst>
                                        <p:tav tm="0">
                                          <p:val>
                                            <p:fltVal val="0"/>
                                          </p:val>
                                        </p:tav>
                                        <p:tav tm="100000">
                                          <p:val>
                                            <p:strVal val="#ppt_w"/>
                                          </p:val>
                                        </p:tav>
                                      </p:tavLst>
                                    </p:anim>
                                    <p:anim calcmode="lin" valueType="num">
                                      <p:cBhvr>
                                        <p:cTn id="22" dur="250" fill="hold"/>
                                        <p:tgtEl>
                                          <p:spTgt spid="29"/>
                                        </p:tgtEl>
                                        <p:attrNameLst>
                                          <p:attrName>ppt_h</p:attrName>
                                        </p:attrNameLst>
                                      </p:cBhvr>
                                      <p:tavLst>
                                        <p:tav tm="0">
                                          <p:val>
                                            <p:fltVal val="0"/>
                                          </p:val>
                                        </p:tav>
                                        <p:tav tm="100000">
                                          <p:val>
                                            <p:strVal val="#ppt_h"/>
                                          </p:val>
                                        </p:tav>
                                      </p:tavLst>
                                    </p:anim>
                                    <p:animEffect transition="in" filter="fade">
                                      <p:cBhvr>
                                        <p:cTn id="23" dur="25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250" fill="hold"/>
                                        <p:tgtEl>
                                          <p:spTgt spid="14"/>
                                        </p:tgtEl>
                                        <p:attrNameLst>
                                          <p:attrName>ppt_w</p:attrName>
                                        </p:attrNameLst>
                                      </p:cBhvr>
                                      <p:tavLst>
                                        <p:tav tm="0">
                                          <p:val>
                                            <p:fltVal val="0"/>
                                          </p:val>
                                        </p:tav>
                                        <p:tav tm="100000">
                                          <p:val>
                                            <p:strVal val="#ppt_w"/>
                                          </p:val>
                                        </p:tav>
                                      </p:tavLst>
                                    </p:anim>
                                    <p:anim calcmode="lin" valueType="num">
                                      <p:cBhvr>
                                        <p:cTn id="29" dur="250" fill="hold"/>
                                        <p:tgtEl>
                                          <p:spTgt spid="14"/>
                                        </p:tgtEl>
                                        <p:attrNameLst>
                                          <p:attrName>ppt_h</p:attrName>
                                        </p:attrNameLst>
                                      </p:cBhvr>
                                      <p:tavLst>
                                        <p:tav tm="0">
                                          <p:val>
                                            <p:fltVal val="0"/>
                                          </p:val>
                                        </p:tav>
                                        <p:tav tm="100000">
                                          <p:val>
                                            <p:strVal val="#ppt_h"/>
                                          </p:val>
                                        </p:tav>
                                      </p:tavLst>
                                    </p:anim>
                                    <p:animEffect transition="in" filter="fade">
                                      <p:cBhvr>
                                        <p:cTn id="30" dur="25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250" fill="hold"/>
                                        <p:tgtEl>
                                          <p:spTgt spid="42"/>
                                        </p:tgtEl>
                                        <p:attrNameLst>
                                          <p:attrName>ppt_w</p:attrName>
                                        </p:attrNameLst>
                                      </p:cBhvr>
                                      <p:tavLst>
                                        <p:tav tm="0">
                                          <p:val>
                                            <p:fltVal val="0"/>
                                          </p:val>
                                        </p:tav>
                                        <p:tav tm="100000">
                                          <p:val>
                                            <p:strVal val="#ppt_w"/>
                                          </p:val>
                                        </p:tav>
                                      </p:tavLst>
                                    </p:anim>
                                    <p:anim calcmode="lin" valueType="num">
                                      <p:cBhvr>
                                        <p:cTn id="36" dur="250" fill="hold"/>
                                        <p:tgtEl>
                                          <p:spTgt spid="42"/>
                                        </p:tgtEl>
                                        <p:attrNameLst>
                                          <p:attrName>ppt_h</p:attrName>
                                        </p:attrNameLst>
                                      </p:cBhvr>
                                      <p:tavLst>
                                        <p:tav tm="0">
                                          <p:val>
                                            <p:fltVal val="0"/>
                                          </p:val>
                                        </p:tav>
                                        <p:tav tm="100000">
                                          <p:val>
                                            <p:strVal val="#ppt_h"/>
                                          </p:val>
                                        </p:tav>
                                      </p:tavLst>
                                    </p:anim>
                                    <p:animEffect transition="in" filter="fade">
                                      <p:cBhvr>
                                        <p:cTn id="37" dur="25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250" fill="hold"/>
                                        <p:tgtEl>
                                          <p:spTgt spid="17"/>
                                        </p:tgtEl>
                                        <p:attrNameLst>
                                          <p:attrName>ppt_w</p:attrName>
                                        </p:attrNameLst>
                                      </p:cBhvr>
                                      <p:tavLst>
                                        <p:tav tm="0">
                                          <p:val>
                                            <p:fltVal val="0"/>
                                          </p:val>
                                        </p:tav>
                                        <p:tav tm="100000">
                                          <p:val>
                                            <p:strVal val="#ppt_w"/>
                                          </p:val>
                                        </p:tav>
                                      </p:tavLst>
                                    </p:anim>
                                    <p:anim calcmode="lin" valueType="num">
                                      <p:cBhvr>
                                        <p:cTn id="43" dur="250" fill="hold"/>
                                        <p:tgtEl>
                                          <p:spTgt spid="17"/>
                                        </p:tgtEl>
                                        <p:attrNameLst>
                                          <p:attrName>ppt_h</p:attrName>
                                        </p:attrNameLst>
                                      </p:cBhvr>
                                      <p:tavLst>
                                        <p:tav tm="0">
                                          <p:val>
                                            <p:fltVal val="0"/>
                                          </p:val>
                                        </p:tav>
                                        <p:tav tm="100000">
                                          <p:val>
                                            <p:strVal val="#ppt_h"/>
                                          </p:val>
                                        </p:tav>
                                      </p:tavLst>
                                    </p:anim>
                                    <p:animEffect transition="in" filter="fade">
                                      <p:cBhvr>
                                        <p:cTn id="44" dur="25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250" fill="hold"/>
                                        <p:tgtEl>
                                          <p:spTgt spid="45"/>
                                        </p:tgtEl>
                                        <p:attrNameLst>
                                          <p:attrName>ppt_w</p:attrName>
                                        </p:attrNameLst>
                                      </p:cBhvr>
                                      <p:tavLst>
                                        <p:tav tm="0">
                                          <p:val>
                                            <p:fltVal val="0"/>
                                          </p:val>
                                        </p:tav>
                                        <p:tav tm="100000">
                                          <p:val>
                                            <p:strVal val="#ppt_w"/>
                                          </p:val>
                                        </p:tav>
                                      </p:tavLst>
                                    </p:anim>
                                    <p:anim calcmode="lin" valueType="num">
                                      <p:cBhvr>
                                        <p:cTn id="50" dur="250" fill="hold"/>
                                        <p:tgtEl>
                                          <p:spTgt spid="45"/>
                                        </p:tgtEl>
                                        <p:attrNameLst>
                                          <p:attrName>ppt_h</p:attrName>
                                        </p:attrNameLst>
                                      </p:cBhvr>
                                      <p:tavLst>
                                        <p:tav tm="0">
                                          <p:val>
                                            <p:fltVal val="0"/>
                                          </p:val>
                                        </p:tav>
                                        <p:tav tm="100000">
                                          <p:val>
                                            <p:strVal val="#ppt_h"/>
                                          </p:val>
                                        </p:tav>
                                      </p:tavLst>
                                    </p:anim>
                                    <p:animEffect transition="in" filter="fade">
                                      <p:cBhvr>
                                        <p:cTn id="51" dur="250"/>
                                        <p:tgtEl>
                                          <p:spTgt spid="4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250" fill="hold"/>
                                        <p:tgtEl>
                                          <p:spTgt spid="8"/>
                                        </p:tgtEl>
                                        <p:attrNameLst>
                                          <p:attrName>ppt_w</p:attrName>
                                        </p:attrNameLst>
                                      </p:cBhvr>
                                      <p:tavLst>
                                        <p:tav tm="0">
                                          <p:val>
                                            <p:fltVal val="0"/>
                                          </p:val>
                                        </p:tav>
                                        <p:tav tm="100000">
                                          <p:val>
                                            <p:strVal val="#ppt_w"/>
                                          </p:val>
                                        </p:tav>
                                      </p:tavLst>
                                    </p:anim>
                                    <p:anim calcmode="lin" valueType="num">
                                      <p:cBhvr>
                                        <p:cTn id="57" dur="250" fill="hold"/>
                                        <p:tgtEl>
                                          <p:spTgt spid="8"/>
                                        </p:tgtEl>
                                        <p:attrNameLst>
                                          <p:attrName>ppt_h</p:attrName>
                                        </p:attrNameLst>
                                      </p:cBhvr>
                                      <p:tavLst>
                                        <p:tav tm="0">
                                          <p:val>
                                            <p:fltVal val="0"/>
                                          </p:val>
                                        </p:tav>
                                        <p:tav tm="100000">
                                          <p:val>
                                            <p:strVal val="#ppt_h"/>
                                          </p:val>
                                        </p:tav>
                                      </p:tavLst>
                                    </p:anim>
                                    <p:animEffect transition="in" filter="fade">
                                      <p:cBhvr>
                                        <p:cTn id="58"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54FC5297-F6EF-5846-95D2-21D973BAB8C2}"/>
              </a:ext>
            </a:extLst>
          </p:cNvPr>
          <p:cNvPicPr>
            <a:picLocks noChangeAspect="1"/>
          </p:cNvPicPr>
          <p:nvPr/>
        </p:nvPicPr>
        <p:blipFill>
          <a:blip r:embed="rId3"/>
          <a:srcRect/>
          <a:stretch/>
        </p:blipFill>
        <p:spPr>
          <a:xfrm>
            <a:off x="4276220" y="805512"/>
            <a:ext cx="4031938" cy="4904345"/>
          </a:xfrm>
          <a:prstGeom prst="rect">
            <a:avLst/>
          </a:prstGeom>
        </p:spPr>
      </p:pic>
      <p:grpSp>
        <p:nvGrpSpPr>
          <p:cNvPr id="33" name="Gruppe 32">
            <a:extLst>
              <a:ext uri="{FF2B5EF4-FFF2-40B4-BE49-F238E27FC236}">
                <a16:creationId xmlns:a16="http://schemas.microsoft.com/office/drawing/2014/main" id="{3893F5F0-38E6-8E4E-9024-993DD96EF2C3}"/>
              </a:ext>
            </a:extLst>
          </p:cNvPr>
          <p:cNvGrpSpPr/>
          <p:nvPr/>
        </p:nvGrpSpPr>
        <p:grpSpPr>
          <a:xfrm>
            <a:off x="1507288" y="2040386"/>
            <a:ext cx="2365434" cy="2365434"/>
            <a:chOff x="5087618" y="200679"/>
            <a:chExt cx="2365434" cy="2365434"/>
          </a:xfrm>
        </p:grpSpPr>
        <p:sp>
          <p:nvSpPr>
            <p:cNvPr id="34" name="Ellipse 33">
              <a:extLst>
                <a:ext uri="{FF2B5EF4-FFF2-40B4-BE49-F238E27FC236}">
                  <a16:creationId xmlns:a16="http://schemas.microsoft.com/office/drawing/2014/main" id="{776C037A-C936-E742-BF3D-89F8F0B081C2}"/>
                </a:ext>
              </a:extLst>
            </p:cNvPr>
            <p:cNvSpPr/>
            <p:nvPr/>
          </p:nvSpPr>
          <p:spPr>
            <a:xfrm>
              <a:off x="5087618" y="200679"/>
              <a:ext cx="2365434" cy="2365434"/>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Tekstfelt 34">
              <a:extLst>
                <a:ext uri="{FF2B5EF4-FFF2-40B4-BE49-F238E27FC236}">
                  <a16:creationId xmlns:a16="http://schemas.microsoft.com/office/drawing/2014/main" id="{FDA1B70F-63CC-B445-9ABB-F5F81F83968E}"/>
                </a:ext>
              </a:extLst>
            </p:cNvPr>
            <p:cNvSpPr txBox="1"/>
            <p:nvPr/>
          </p:nvSpPr>
          <p:spPr>
            <a:xfrm>
              <a:off x="5326391" y="1260285"/>
              <a:ext cx="1887887" cy="492443"/>
            </a:xfrm>
            <a:prstGeom prst="rect">
              <a:avLst/>
            </a:prstGeom>
            <a:noFill/>
          </p:spPr>
          <p:txBody>
            <a:bodyPr wrap="square" lIns="0" tIns="0" rIns="0" bIns="0" rtlCol="0">
              <a:spAutoFit/>
            </a:bodyPr>
            <a:lstStyle/>
            <a:p>
              <a:pPr algn="ctr">
                <a:spcAft>
                  <a:spcPts val="800"/>
                </a:spcAft>
              </a:pPr>
              <a:r>
                <a:rPr lang="da-DK" sz="1600">
                  <a:latin typeface="Dotum" panose="020B0600000101010101" pitchFamily="34" charset="-127"/>
                  <a:ea typeface="Dotum" panose="020B0600000101010101" pitchFamily="34" charset="-127"/>
                </a:rPr>
                <a:t>Søge hjælp og støtte</a:t>
              </a:r>
            </a:p>
          </p:txBody>
        </p:sp>
      </p:grpSp>
      <p:grpSp>
        <p:nvGrpSpPr>
          <p:cNvPr id="39" name="Gruppe 38">
            <a:extLst>
              <a:ext uri="{FF2B5EF4-FFF2-40B4-BE49-F238E27FC236}">
                <a16:creationId xmlns:a16="http://schemas.microsoft.com/office/drawing/2014/main" id="{F89618A9-AD54-254F-990B-04D24E704988}"/>
              </a:ext>
            </a:extLst>
          </p:cNvPr>
          <p:cNvGrpSpPr/>
          <p:nvPr/>
        </p:nvGrpSpPr>
        <p:grpSpPr>
          <a:xfrm>
            <a:off x="8711656" y="2040386"/>
            <a:ext cx="2365434" cy="2365434"/>
            <a:chOff x="5087618" y="200679"/>
            <a:chExt cx="2365434" cy="2365434"/>
          </a:xfrm>
        </p:grpSpPr>
        <p:sp>
          <p:nvSpPr>
            <p:cNvPr id="40" name="Ellipse 39">
              <a:extLst>
                <a:ext uri="{FF2B5EF4-FFF2-40B4-BE49-F238E27FC236}">
                  <a16:creationId xmlns:a16="http://schemas.microsoft.com/office/drawing/2014/main" id="{4EA22F9E-9223-1D42-AFBF-34F0B5BEB168}"/>
                </a:ext>
              </a:extLst>
            </p:cNvPr>
            <p:cNvSpPr/>
            <p:nvPr/>
          </p:nvSpPr>
          <p:spPr>
            <a:xfrm>
              <a:off x="5087618" y="200679"/>
              <a:ext cx="2365434" cy="2365434"/>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Tekstfelt 40">
              <a:extLst>
                <a:ext uri="{FF2B5EF4-FFF2-40B4-BE49-F238E27FC236}">
                  <a16:creationId xmlns:a16="http://schemas.microsoft.com/office/drawing/2014/main" id="{E6AD92C7-9229-334B-BFCF-9969AE598ED9}"/>
                </a:ext>
              </a:extLst>
            </p:cNvPr>
            <p:cNvSpPr txBox="1"/>
            <p:nvPr/>
          </p:nvSpPr>
          <p:spPr>
            <a:xfrm>
              <a:off x="5353294" y="1137173"/>
              <a:ext cx="1830914" cy="492443"/>
            </a:xfrm>
            <a:prstGeom prst="rect">
              <a:avLst/>
            </a:prstGeom>
            <a:noFill/>
          </p:spPr>
          <p:txBody>
            <a:bodyPr wrap="square" lIns="0" tIns="0" rIns="0" bIns="0" rtlCol="0">
              <a:spAutoFit/>
            </a:bodyPr>
            <a:lstStyle/>
            <a:p>
              <a:pPr algn="ctr">
                <a:spcAft>
                  <a:spcPts val="800"/>
                </a:spcAft>
              </a:pPr>
              <a:r>
                <a:rPr lang="da-DK" sz="1600">
                  <a:latin typeface="Dotum" panose="020B0600000101010101" pitchFamily="34" charset="-127"/>
                  <a:ea typeface="Dotum" panose="020B0600000101010101" pitchFamily="34" charset="-127"/>
                </a:rPr>
                <a:t>Indberette chikane eller mobning</a:t>
              </a:r>
            </a:p>
          </p:txBody>
        </p:sp>
      </p:grpSp>
      <p:sp>
        <p:nvSpPr>
          <p:cNvPr id="13" name="Tekstfelt 12">
            <a:extLst>
              <a:ext uri="{FF2B5EF4-FFF2-40B4-BE49-F238E27FC236}">
                <a16:creationId xmlns:a16="http://schemas.microsoft.com/office/drawing/2014/main" id="{BB9102C8-8EE7-4A47-ADF9-226CB785E6D1}"/>
              </a:ext>
            </a:extLst>
          </p:cNvPr>
          <p:cNvSpPr txBox="1"/>
          <p:nvPr/>
        </p:nvSpPr>
        <p:spPr>
          <a:xfrm>
            <a:off x="4484798" y="2567929"/>
            <a:ext cx="3614781" cy="1815882"/>
          </a:xfrm>
          <a:prstGeom prst="rect">
            <a:avLst/>
          </a:prstGeom>
          <a:noFill/>
        </p:spPr>
        <p:txBody>
          <a:bodyPr wrap="square" rtlCol="0">
            <a:spAutoFit/>
          </a:bodyPr>
          <a:lstStyle/>
          <a:p>
            <a:pPr algn="ctr"/>
            <a:r>
              <a:rPr lang="da-DK" sz="2800">
                <a:solidFill>
                  <a:schemeClr val="tx1">
                    <a:lumMod val="75000"/>
                    <a:lumOff val="25000"/>
                  </a:schemeClr>
                </a:solidFill>
                <a:latin typeface="Franklin Gothic Medium" panose="020B0603020102020204" pitchFamily="34" charset="0"/>
                <a:ea typeface="Dotum" panose="020B0600000101010101" pitchFamily="34" charset="-127"/>
                <a:cs typeface="Arial" panose="020B0604020202020204" pitchFamily="34" charset="0"/>
              </a:rPr>
              <a:t>Hvis du ikke kan komme igennem til krænkeren, så kan du:  </a:t>
            </a:r>
          </a:p>
          <a:p>
            <a:pPr algn="ctr"/>
            <a:endParaRPr lang="da-DK" sz="2800">
              <a:solidFill>
                <a:srgbClr val="43B18E"/>
              </a:solidFill>
              <a:latin typeface="Franklin Gothic Medium" panose="020B0603020102020204" pitchFamily="34" charset="0"/>
              <a:ea typeface="Dotum" panose="020B0600000101010101" pitchFamily="34" charset="-127"/>
              <a:cs typeface="Arial" panose="020B0604020202020204" pitchFamily="34" charset="0"/>
            </a:endParaRPr>
          </a:p>
        </p:txBody>
      </p:sp>
    </p:spTree>
    <p:extLst>
      <p:ext uri="{BB962C8B-B14F-4D97-AF65-F5344CB8AC3E}">
        <p14:creationId xmlns:p14="http://schemas.microsoft.com/office/powerpoint/2010/main" val="11822879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250" fill="hold"/>
                                        <p:tgtEl>
                                          <p:spTgt spid="33"/>
                                        </p:tgtEl>
                                        <p:attrNameLst>
                                          <p:attrName>ppt_w</p:attrName>
                                        </p:attrNameLst>
                                      </p:cBhvr>
                                      <p:tavLst>
                                        <p:tav tm="0">
                                          <p:val>
                                            <p:fltVal val="0"/>
                                          </p:val>
                                        </p:tav>
                                        <p:tav tm="100000">
                                          <p:val>
                                            <p:strVal val="#ppt_w"/>
                                          </p:val>
                                        </p:tav>
                                      </p:tavLst>
                                    </p:anim>
                                    <p:anim calcmode="lin" valueType="num">
                                      <p:cBhvr>
                                        <p:cTn id="8" dur="250" fill="hold"/>
                                        <p:tgtEl>
                                          <p:spTgt spid="33"/>
                                        </p:tgtEl>
                                        <p:attrNameLst>
                                          <p:attrName>ppt_h</p:attrName>
                                        </p:attrNameLst>
                                      </p:cBhvr>
                                      <p:tavLst>
                                        <p:tav tm="0">
                                          <p:val>
                                            <p:fltVal val="0"/>
                                          </p:val>
                                        </p:tav>
                                        <p:tav tm="100000">
                                          <p:val>
                                            <p:strVal val="#ppt_h"/>
                                          </p:val>
                                        </p:tav>
                                      </p:tavLst>
                                    </p:anim>
                                    <p:animEffect transition="in" filter="fade">
                                      <p:cBhvr>
                                        <p:cTn id="9" dur="25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250" fill="hold"/>
                                        <p:tgtEl>
                                          <p:spTgt spid="39"/>
                                        </p:tgtEl>
                                        <p:attrNameLst>
                                          <p:attrName>ppt_w</p:attrName>
                                        </p:attrNameLst>
                                      </p:cBhvr>
                                      <p:tavLst>
                                        <p:tav tm="0">
                                          <p:val>
                                            <p:fltVal val="0"/>
                                          </p:val>
                                        </p:tav>
                                        <p:tav tm="100000">
                                          <p:val>
                                            <p:strVal val="#ppt_w"/>
                                          </p:val>
                                        </p:tav>
                                      </p:tavLst>
                                    </p:anim>
                                    <p:anim calcmode="lin" valueType="num">
                                      <p:cBhvr>
                                        <p:cTn id="15" dur="250" fill="hold"/>
                                        <p:tgtEl>
                                          <p:spTgt spid="39"/>
                                        </p:tgtEl>
                                        <p:attrNameLst>
                                          <p:attrName>ppt_h</p:attrName>
                                        </p:attrNameLst>
                                      </p:cBhvr>
                                      <p:tavLst>
                                        <p:tav tm="0">
                                          <p:val>
                                            <p:fltVal val="0"/>
                                          </p:val>
                                        </p:tav>
                                        <p:tav tm="100000">
                                          <p:val>
                                            <p:strVal val="#ppt_h"/>
                                          </p:val>
                                        </p:tav>
                                      </p:tavLst>
                                    </p:anim>
                                    <p:animEffect transition="in" filter="fade">
                                      <p:cBhvr>
                                        <p:cTn id="16" dur="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DF85EF4B-CEB7-CD4C-87A5-EA2A0EA75B55}"/>
              </a:ext>
            </a:extLst>
          </p:cNvPr>
          <p:cNvSpPr txBox="1"/>
          <p:nvPr/>
        </p:nvSpPr>
        <p:spPr>
          <a:xfrm>
            <a:off x="712223" y="863600"/>
            <a:ext cx="7791697" cy="523220"/>
          </a:xfrm>
          <a:prstGeom prst="rect">
            <a:avLst/>
          </a:prstGeom>
          <a:noFill/>
        </p:spPr>
        <p:txBody>
          <a:bodyPr wrap="square" rtlCol="0">
            <a:spAutoFit/>
          </a:bodyPr>
          <a:lstStyle/>
          <a:p>
            <a:r>
              <a:rPr lang="da-DK" sz="2800">
                <a:solidFill>
                  <a:srgbClr val="43B18E"/>
                </a:solidFill>
                <a:latin typeface="Franklin Gothic Medium" panose="020B0603020102020204" pitchFamily="34" charset="0"/>
                <a:ea typeface="Dotum" panose="020B0600000101010101" pitchFamily="34" charset="-127"/>
                <a:cs typeface="Arial" panose="020B0604020202020204" pitchFamily="34" charset="0"/>
              </a:rPr>
              <a:t>Hvad kan man gøre som kollega?</a:t>
            </a:r>
          </a:p>
        </p:txBody>
      </p:sp>
      <p:sp>
        <p:nvSpPr>
          <p:cNvPr id="6" name="Tekstfelt 5">
            <a:extLst>
              <a:ext uri="{FF2B5EF4-FFF2-40B4-BE49-F238E27FC236}">
                <a16:creationId xmlns:a16="http://schemas.microsoft.com/office/drawing/2014/main" id="{435420C8-AFD3-D347-91B3-CEC859E57FFF}"/>
              </a:ext>
            </a:extLst>
          </p:cNvPr>
          <p:cNvSpPr txBox="1"/>
          <p:nvPr/>
        </p:nvSpPr>
        <p:spPr>
          <a:xfrm>
            <a:off x="788425" y="1759462"/>
            <a:ext cx="5436884" cy="2585323"/>
          </a:xfrm>
          <a:prstGeom prst="rect">
            <a:avLst/>
          </a:prstGeom>
          <a:noFill/>
        </p:spPr>
        <p:txBody>
          <a:bodyPr wrap="square" lIns="0" tIns="0" rIns="0" bIns="0" rtlCol="0">
            <a:spAutoFit/>
          </a:bodyPr>
          <a:lstStyle/>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Sig stop. Fortæl kolleger, der chikanerer eller mobber, at de skal stoppe. </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Støt den kollega, der bliver chikaneret eller mobbet.</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Tal med krænkeren om vedkommendes adfærd. </a:t>
            </a:r>
          </a:p>
          <a:p>
            <a:pPr marL="270000" indent="-270000">
              <a:spcAft>
                <a:spcPts val="800"/>
              </a:spcAft>
              <a:buClr>
                <a:srgbClr val="43B18E"/>
              </a:buClr>
              <a:buFont typeface="Arial" panose="020B0604020202020204" pitchFamily="34" charset="0"/>
              <a:buChar char="•"/>
            </a:pPr>
            <a:endParaRPr lang="da-DK" sz="1600">
              <a:latin typeface="Dotum" panose="020B0600000101010101" pitchFamily="34" charset="-127"/>
              <a:ea typeface="Dotum" panose="020B0600000101010101" pitchFamily="34" charset="-127"/>
            </a:endParaRPr>
          </a:p>
          <a:p>
            <a:pPr marL="270000" indent="-270000">
              <a:spcAft>
                <a:spcPts val="800"/>
              </a:spcAft>
              <a:buClr>
                <a:srgbClr val="43B18E"/>
              </a:buClr>
              <a:buFont typeface="Arial" panose="020B0604020202020204" pitchFamily="34" charset="0"/>
              <a:buChar char="•"/>
            </a:pPr>
            <a:endParaRPr lang="da-DK" sz="1600">
              <a:latin typeface="Dotum" panose="020B0600000101010101" pitchFamily="34" charset="-127"/>
              <a:ea typeface="Dotum" panose="020B0600000101010101" pitchFamily="34" charset="-127"/>
            </a:endParaRPr>
          </a:p>
          <a:p>
            <a:pPr marL="270000" indent="-270000">
              <a:spcAft>
                <a:spcPts val="800"/>
              </a:spcAft>
              <a:buClr>
                <a:srgbClr val="43B18E"/>
              </a:buClr>
              <a:buFont typeface="Arial" panose="020B0604020202020204" pitchFamily="34" charset="0"/>
              <a:buChar char="•"/>
            </a:pPr>
            <a:endParaRPr lang="da-DK" sz="1600">
              <a:latin typeface="Dotum" panose="020B0600000101010101" pitchFamily="34" charset="-127"/>
              <a:ea typeface="Dotum" panose="020B0600000101010101" pitchFamily="34" charset="-127"/>
            </a:endParaRPr>
          </a:p>
          <a:p>
            <a:pPr marL="270000" indent="-270000">
              <a:spcAft>
                <a:spcPts val="800"/>
              </a:spcAft>
              <a:buClr>
                <a:srgbClr val="43B18E"/>
              </a:buClr>
              <a:buFont typeface="Arial" panose="020B0604020202020204" pitchFamily="34" charset="0"/>
              <a:buChar char="•"/>
            </a:pPr>
            <a:endParaRPr lang="da-DK" sz="1600">
              <a:latin typeface="Dotum" panose="020B0600000101010101" pitchFamily="34" charset="-127"/>
              <a:ea typeface="Dotum" panose="020B0600000101010101" pitchFamily="34" charset="-127"/>
            </a:endParaRPr>
          </a:p>
        </p:txBody>
      </p:sp>
      <p:pic>
        <p:nvPicPr>
          <p:cNvPr id="7" name="Billede 6">
            <a:extLst>
              <a:ext uri="{FF2B5EF4-FFF2-40B4-BE49-F238E27FC236}">
                <a16:creationId xmlns:a16="http://schemas.microsoft.com/office/drawing/2014/main" id="{7187F691-A3B6-624A-95B4-097169865688}"/>
              </a:ext>
            </a:extLst>
          </p:cNvPr>
          <p:cNvPicPr>
            <a:picLocks noChangeAspect="1"/>
          </p:cNvPicPr>
          <p:nvPr/>
        </p:nvPicPr>
        <p:blipFill>
          <a:blip r:embed="rId3"/>
          <a:srcRect/>
          <a:stretch/>
        </p:blipFill>
        <p:spPr>
          <a:xfrm rot="10800000">
            <a:off x="788425" y="3973067"/>
            <a:ext cx="3897921" cy="718038"/>
          </a:xfrm>
          <a:prstGeom prst="rect">
            <a:avLst/>
          </a:prstGeom>
        </p:spPr>
      </p:pic>
      <p:grpSp>
        <p:nvGrpSpPr>
          <p:cNvPr id="2" name="Gruppe 1">
            <a:extLst>
              <a:ext uri="{FF2B5EF4-FFF2-40B4-BE49-F238E27FC236}">
                <a16:creationId xmlns:a16="http://schemas.microsoft.com/office/drawing/2014/main" id="{44A255E3-A7CA-A941-83D6-6EB95DE91539}"/>
              </a:ext>
            </a:extLst>
          </p:cNvPr>
          <p:cNvGrpSpPr/>
          <p:nvPr/>
        </p:nvGrpSpPr>
        <p:grpSpPr>
          <a:xfrm>
            <a:off x="779093" y="5040294"/>
            <a:ext cx="5067525" cy="975062"/>
            <a:chOff x="779093" y="5040294"/>
            <a:chExt cx="5067525" cy="975062"/>
          </a:xfrm>
        </p:grpSpPr>
        <p:sp>
          <p:nvSpPr>
            <p:cNvPr id="4" name="Tekstfelt 3">
              <a:extLst>
                <a:ext uri="{FF2B5EF4-FFF2-40B4-BE49-F238E27FC236}">
                  <a16:creationId xmlns:a16="http://schemas.microsoft.com/office/drawing/2014/main" id="{A8A25572-49F5-1848-8EFA-55815297C020}"/>
                </a:ext>
              </a:extLst>
            </p:cNvPr>
            <p:cNvSpPr txBox="1"/>
            <p:nvPr/>
          </p:nvSpPr>
          <p:spPr>
            <a:xfrm>
              <a:off x="1971766" y="5272627"/>
              <a:ext cx="3874852" cy="492443"/>
            </a:xfrm>
            <a:prstGeom prst="rect">
              <a:avLst/>
            </a:prstGeom>
            <a:noFill/>
          </p:spPr>
          <p:txBody>
            <a:bodyPr wrap="square" lIns="0" tIns="0" rIns="0" bIns="0" rtlCol="0">
              <a:spAutoFit/>
            </a:bodyPr>
            <a:lstStyle/>
            <a:p>
              <a:pPr>
                <a:spcAft>
                  <a:spcPts val="800"/>
                </a:spcAft>
                <a:buClr>
                  <a:srgbClr val="43B18E"/>
                </a:buClr>
              </a:pPr>
              <a:r>
                <a:rPr lang="da-DK" sz="1600">
                  <a:latin typeface="Dotum" panose="020B0600000101010101" pitchFamily="34" charset="-127"/>
                  <a:ea typeface="Dotum" panose="020B0600000101010101" pitchFamily="34" charset="-127"/>
                </a:rPr>
                <a:t>Chikane eller mobning kan ikke retfærdiggøres. Du har et ansvar!</a:t>
              </a:r>
            </a:p>
          </p:txBody>
        </p:sp>
        <p:pic>
          <p:nvPicPr>
            <p:cNvPr id="9" name="Billede 8">
              <a:extLst>
                <a:ext uri="{FF2B5EF4-FFF2-40B4-BE49-F238E27FC236}">
                  <a16:creationId xmlns:a16="http://schemas.microsoft.com/office/drawing/2014/main" id="{C45E9C80-7D13-4A4E-9CBB-6A70C43CD2F1}"/>
                </a:ext>
              </a:extLst>
            </p:cNvPr>
            <p:cNvPicPr>
              <a:picLocks noChangeAspect="1"/>
            </p:cNvPicPr>
            <p:nvPr/>
          </p:nvPicPr>
          <p:blipFill>
            <a:blip r:embed="rId4"/>
            <a:srcRect/>
            <a:stretch/>
          </p:blipFill>
          <p:spPr>
            <a:xfrm>
              <a:off x="779093" y="5040294"/>
              <a:ext cx="975062" cy="975062"/>
            </a:xfrm>
            <a:prstGeom prst="rect">
              <a:avLst/>
            </a:prstGeom>
          </p:spPr>
        </p:pic>
      </p:grpSp>
      <p:pic>
        <p:nvPicPr>
          <p:cNvPr id="11" name="Billede 10">
            <a:extLst>
              <a:ext uri="{FF2B5EF4-FFF2-40B4-BE49-F238E27FC236}">
                <a16:creationId xmlns:a16="http://schemas.microsoft.com/office/drawing/2014/main" id="{A5A2DF38-9D14-F148-BE0F-D5D51B1E8CDC}"/>
              </a:ext>
            </a:extLst>
          </p:cNvPr>
          <p:cNvPicPr>
            <a:picLocks noChangeAspect="1"/>
          </p:cNvPicPr>
          <p:nvPr/>
        </p:nvPicPr>
        <p:blipFill>
          <a:blip r:embed="rId3"/>
          <a:srcRect/>
          <a:stretch/>
        </p:blipFill>
        <p:spPr>
          <a:xfrm>
            <a:off x="10168396" y="945188"/>
            <a:ext cx="4293623" cy="790930"/>
          </a:xfrm>
          <a:prstGeom prst="rect">
            <a:avLst/>
          </a:prstGeom>
        </p:spPr>
      </p:pic>
      <p:pic>
        <p:nvPicPr>
          <p:cNvPr id="10" name="Billede 9">
            <a:extLst>
              <a:ext uri="{FF2B5EF4-FFF2-40B4-BE49-F238E27FC236}">
                <a16:creationId xmlns:a16="http://schemas.microsoft.com/office/drawing/2014/main" id="{9799EF4B-5C81-5B41-B2B5-B9A9BFFB1E3D}"/>
              </a:ext>
            </a:extLst>
          </p:cNvPr>
          <p:cNvPicPr>
            <a:picLocks noChangeAspect="1"/>
          </p:cNvPicPr>
          <p:nvPr/>
        </p:nvPicPr>
        <p:blipFill>
          <a:blip r:embed="rId5"/>
          <a:srcRect/>
          <a:stretch/>
        </p:blipFill>
        <p:spPr>
          <a:xfrm>
            <a:off x="6922674" y="1476426"/>
            <a:ext cx="3899503" cy="3905147"/>
          </a:xfrm>
          <a:prstGeom prst="rect">
            <a:avLst/>
          </a:prstGeom>
        </p:spPr>
      </p:pic>
    </p:spTree>
    <p:extLst>
      <p:ext uri="{BB962C8B-B14F-4D97-AF65-F5344CB8AC3E}">
        <p14:creationId xmlns:p14="http://schemas.microsoft.com/office/powerpoint/2010/main" val="1299838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DF85EF4B-CEB7-CD4C-87A5-EA2A0EA75B55}"/>
              </a:ext>
            </a:extLst>
          </p:cNvPr>
          <p:cNvSpPr txBox="1"/>
          <p:nvPr/>
        </p:nvSpPr>
        <p:spPr>
          <a:xfrm>
            <a:off x="712223" y="863600"/>
            <a:ext cx="7791697" cy="523220"/>
          </a:xfrm>
          <a:prstGeom prst="rect">
            <a:avLst/>
          </a:prstGeom>
          <a:noFill/>
        </p:spPr>
        <p:txBody>
          <a:bodyPr wrap="square" rtlCol="0">
            <a:spAutoFit/>
          </a:bodyPr>
          <a:lstStyle/>
          <a:p>
            <a:r>
              <a:rPr lang="da-DK" sz="2800">
                <a:solidFill>
                  <a:srgbClr val="43B18E"/>
                </a:solidFill>
                <a:latin typeface="Franklin Gothic Medium" panose="020B0603020102020204" pitchFamily="34" charset="0"/>
                <a:ea typeface="Dotum" panose="020B0600000101010101" pitchFamily="34" charset="-127"/>
                <a:cs typeface="Arial" panose="020B0604020202020204" pitchFamily="34" charset="0"/>
              </a:rPr>
              <a:t>Hvad kan skibsledelsen gøre?</a:t>
            </a:r>
          </a:p>
        </p:txBody>
      </p:sp>
      <p:sp>
        <p:nvSpPr>
          <p:cNvPr id="6" name="Tekstfelt 5">
            <a:extLst>
              <a:ext uri="{FF2B5EF4-FFF2-40B4-BE49-F238E27FC236}">
                <a16:creationId xmlns:a16="http://schemas.microsoft.com/office/drawing/2014/main" id="{435420C8-AFD3-D347-91B3-CEC859E57FFF}"/>
              </a:ext>
            </a:extLst>
          </p:cNvPr>
          <p:cNvSpPr txBox="1"/>
          <p:nvPr/>
        </p:nvSpPr>
        <p:spPr>
          <a:xfrm>
            <a:off x="788425" y="1759462"/>
            <a:ext cx="4605611" cy="3016210"/>
          </a:xfrm>
          <a:prstGeom prst="rect">
            <a:avLst/>
          </a:prstGeom>
          <a:noFill/>
        </p:spPr>
        <p:txBody>
          <a:bodyPr wrap="square" lIns="0" tIns="0" rIns="0" bIns="0" rtlCol="0">
            <a:spAutoFit/>
          </a:bodyPr>
          <a:lstStyle/>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Være opmærksom på at folk ofte oplever at blive udsat for chikane eller mobning, fordi de skiller sig ud fra mængden. Er der nogen besætningsmedlemmer på dit skib, der passer på denne profil?</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Rederiets politik vedrørende chikane og mobning skal være tydelig for alle om bord.</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Skibsledelsen skal være synlig på området, og håndhæve reglerne.</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Sørge for en respektfuld omgangstone og et godt samarbejde om bord. </a:t>
            </a:r>
          </a:p>
        </p:txBody>
      </p:sp>
      <p:pic>
        <p:nvPicPr>
          <p:cNvPr id="10" name="Billede 9">
            <a:extLst>
              <a:ext uri="{FF2B5EF4-FFF2-40B4-BE49-F238E27FC236}">
                <a16:creationId xmlns:a16="http://schemas.microsoft.com/office/drawing/2014/main" id="{7B20E000-4731-7D41-ADD8-35761C4395FD}"/>
              </a:ext>
            </a:extLst>
          </p:cNvPr>
          <p:cNvPicPr>
            <a:picLocks noChangeAspect="1"/>
          </p:cNvPicPr>
          <p:nvPr/>
        </p:nvPicPr>
        <p:blipFill>
          <a:blip r:embed="rId3"/>
          <a:srcRect/>
          <a:stretch/>
        </p:blipFill>
        <p:spPr>
          <a:xfrm>
            <a:off x="10168396" y="1196435"/>
            <a:ext cx="4293623" cy="790930"/>
          </a:xfrm>
          <a:prstGeom prst="rect">
            <a:avLst/>
          </a:prstGeom>
        </p:spPr>
      </p:pic>
      <p:pic>
        <p:nvPicPr>
          <p:cNvPr id="11" name="Billede 10">
            <a:extLst>
              <a:ext uri="{FF2B5EF4-FFF2-40B4-BE49-F238E27FC236}">
                <a16:creationId xmlns:a16="http://schemas.microsoft.com/office/drawing/2014/main" id="{517B3A27-4922-5641-A1AA-8D53F56EF42C}"/>
              </a:ext>
            </a:extLst>
          </p:cNvPr>
          <p:cNvPicPr>
            <a:picLocks noChangeAspect="1"/>
          </p:cNvPicPr>
          <p:nvPr/>
        </p:nvPicPr>
        <p:blipFill>
          <a:blip r:embed="rId3"/>
          <a:srcRect/>
          <a:stretch/>
        </p:blipFill>
        <p:spPr>
          <a:xfrm>
            <a:off x="5222309" y="5181768"/>
            <a:ext cx="3905148" cy="719369"/>
          </a:xfrm>
          <a:prstGeom prst="rect">
            <a:avLst/>
          </a:prstGeom>
        </p:spPr>
      </p:pic>
      <p:pic>
        <p:nvPicPr>
          <p:cNvPr id="12" name="Billede 11">
            <a:extLst>
              <a:ext uri="{FF2B5EF4-FFF2-40B4-BE49-F238E27FC236}">
                <a16:creationId xmlns:a16="http://schemas.microsoft.com/office/drawing/2014/main" id="{471034CF-5FA7-8646-9E10-99A298FE4BC3}"/>
              </a:ext>
            </a:extLst>
          </p:cNvPr>
          <p:cNvPicPr>
            <a:picLocks noChangeAspect="1"/>
          </p:cNvPicPr>
          <p:nvPr/>
        </p:nvPicPr>
        <p:blipFill>
          <a:blip r:embed="rId4"/>
          <a:srcRect/>
          <a:stretch/>
        </p:blipFill>
        <p:spPr>
          <a:xfrm>
            <a:off x="5597052" y="1476426"/>
            <a:ext cx="5227948" cy="3942200"/>
          </a:xfrm>
          <a:prstGeom prst="rect">
            <a:avLst/>
          </a:prstGeom>
        </p:spPr>
      </p:pic>
    </p:spTree>
    <p:extLst>
      <p:ext uri="{BB962C8B-B14F-4D97-AF65-F5344CB8AC3E}">
        <p14:creationId xmlns:p14="http://schemas.microsoft.com/office/powerpoint/2010/main" val="14625069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DF85EF4B-CEB7-CD4C-87A5-EA2A0EA75B55}"/>
              </a:ext>
            </a:extLst>
          </p:cNvPr>
          <p:cNvSpPr txBox="1"/>
          <p:nvPr/>
        </p:nvSpPr>
        <p:spPr>
          <a:xfrm>
            <a:off x="712223" y="863600"/>
            <a:ext cx="7791697" cy="954107"/>
          </a:xfrm>
          <a:prstGeom prst="rect">
            <a:avLst/>
          </a:prstGeom>
          <a:noFill/>
        </p:spPr>
        <p:txBody>
          <a:bodyPr wrap="square" rtlCol="0">
            <a:spAutoFit/>
          </a:bodyPr>
          <a:lstStyle/>
          <a:p>
            <a:r>
              <a:rPr lang="da-DK" sz="2800">
                <a:solidFill>
                  <a:srgbClr val="43B18E"/>
                </a:solidFill>
                <a:latin typeface="Franklin Gothic Medium" panose="020B0603020102020204" pitchFamily="34" charset="0"/>
                <a:ea typeface="Dotum" panose="020B0600000101010101" pitchFamily="34" charset="-127"/>
                <a:cs typeface="Arial" panose="020B0604020202020204" pitchFamily="34" charset="0"/>
              </a:rPr>
              <a:t>Hvad kan skibsledelsen gøre?</a:t>
            </a:r>
          </a:p>
          <a:p>
            <a:r>
              <a:rPr lang="da-DK" sz="2800">
                <a:solidFill>
                  <a:srgbClr val="43B18E"/>
                </a:solidFill>
                <a:latin typeface="Franklin Gothic Medium" panose="020B0603020102020204" pitchFamily="34" charset="0"/>
                <a:ea typeface="Dotum" panose="020B0600000101010101" pitchFamily="34" charset="-127"/>
                <a:cs typeface="Arial" panose="020B0604020202020204" pitchFamily="34" charset="0"/>
              </a:rPr>
              <a:t>Den skal sørge for at der er:</a:t>
            </a:r>
          </a:p>
        </p:txBody>
      </p:sp>
      <p:sp>
        <p:nvSpPr>
          <p:cNvPr id="6" name="Tekstfelt 5">
            <a:extLst>
              <a:ext uri="{FF2B5EF4-FFF2-40B4-BE49-F238E27FC236}">
                <a16:creationId xmlns:a16="http://schemas.microsoft.com/office/drawing/2014/main" id="{435420C8-AFD3-D347-91B3-CEC859E57FFF}"/>
              </a:ext>
            </a:extLst>
          </p:cNvPr>
          <p:cNvSpPr txBox="1"/>
          <p:nvPr/>
        </p:nvSpPr>
        <p:spPr>
          <a:xfrm>
            <a:off x="788424" y="2143010"/>
            <a:ext cx="5747843" cy="2626360"/>
          </a:xfrm>
          <a:prstGeom prst="rect">
            <a:avLst/>
          </a:prstGeom>
          <a:noFill/>
        </p:spPr>
        <p:txBody>
          <a:bodyPr wrap="square" lIns="0" tIns="0" rIns="0" bIns="0" rtlCol="0">
            <a:spAutoFit/>
          </a:bodyPr>
          <a:lstStyle/>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Klare definitioner på roller og ansvar på skibet. </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Tydelige arbejdsgange som skal følges. </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Fair og gennemsigtige systemer til fordeling </a:t>
            </a:r>
            <a:br>
              <a:rPr lang="da-DK" sz="1600">
                <a:latin typeface="Dotum" panose="020B0600000101010101" pitchFamily="34" charset="-127"/>
                <a:ea typeface="Dotum" panose="020B0600000101010101" pitchFamily="34" charset="-127"/>
              </a:rPr>
            </a:br>
            <a:r>
              <a:rPr lang="da-DK" sz="1600">
                <a:latin typeface="Dotum" panose="020B0600000101010101" pitchFamily="34" charset="-127"/>
                <a:ea typeface="Dotum" panose="020B0600000101010101" pitchFamily="34" charset="-127"/>
              </a:rPr>
              <a:t>af opgaverne. </a:t>
            </a:r>
          </a:p>
          <a:p>
            <a:pPr>
              <a:spcAft>
                <a:spcPts val="800"/>
              </a:spcAft>
              <a:buClr>
                <a:srgbClr val="43B18E"/>
              </a:buClr>
            </a:pPr>
            <a:br>
              <a:rPr lang="da-DK" sz="1600">
                <a:latin typeface="Dotum" panose="020B0600000101010101" pitchFamily="34" charset="-127"/>
                <a:ea typeface="Dotum" panose="020B0600000101010101" pitchFamily="34" charset="-127"/>
              </a:rPr>
            </a:br>
            <a:r>
              <a:rPr lang="da-DK" sz="1600">
                <a:latin typeface="Dotum" panose="020B0600000101010101" pitchFamily="34" charset="-127"/>
                <a:ea typeface="Dotum" panose="020B0600000101010101" pitchFamily="34" charset="-127"/>
              </a:rPr>
              <a:t>Du skal som leder håndhæve jeres regler på området, det betyder naturligvis, at du er nødt til selv at ”</a:t>
            </a:r>
            <a:r>
              <a:rPr lang="da-DK" sz="1600" err="1">
                <a:latin typeface="Dotum" panose="020B0600000101010101" pitchFamily="34" charset="-127"/>
                <a:ea typeface="Dotum" panose="020B0600000101010101" pitchFamily="34" charset="-127"/>
              </a:rPr>
              <a:t>walk</a:t>
            </a:r>
            <a:r>
              <a:rPr lang="da-DK" sz="1600">
                <a:latin typeface="Dotum" panose="020B0600000101010101" pitchFamily="34" charset="-127"/>
                <a:ea typeface="Dotum" panose="020B0600000101010101" pitchFamily="34" charset="-127"/>
              </a:rPr>
              <a:t> the talk”, og være rollemodel.</a:t>
            </a:r>
          </a:p>
          <a:p>
            <a:pPr marL="270000" indent="-270000">
              <a:spcAft>
                <a:spcPts val="800"/>
              </a:spcAft>
              <a:buClr>
                <a:srgbClr val="43B18E"/>
              </a:buClr>
              <a:buFont typeface="Arial" panose="020B0604020202020204" pitchFamily="34" charset="0"/>
              <a:buChar char="•"/>
            </a:pPr>
            <a:endParaRPr lang="da-DK" sz="1600">
              <a:latin typeface="Dotum" panose="020B0600000101010101" pitchFamily="34" charset="-127"/>
              <a:ea typeface="Dotum" panose="020B0600000101010101" pitchFamily="34" charset="-127"/>
            </a:endParaRPr>
          </a:p>
        </p:txBody>
      </p:sp>
      <p:pic>
        <p:nvPicPr>
          <p:cNvPr id="7" name="Billede 6">
            <a:extLst>
              <a:ext uri="{FF2B5EF4-FFF2-40B4-BE49-F238E27FC236}">
                <a16:creationId xmlns:a16="http://schemas.microsoft.com/office/drawing/2014/main" id="{AE20DD54-F9CD-454D-AA00-740FCDF91F9C}"/>
              </a:ext>
            </a:extLst>
          </p:cNvPr>
          <p:cNvPicPr>
            <a:picLocks noChangeAspect="1"/>
          </p:cNvPicPr>
          <p:nvPr/>
        </p:nvPicPr>
        <p:blipFill>
          <a:blip r:embed="rId3"/>
          <a:srcRect/>
          <a:stretch/>
        </p:blipFill>
        <p:spPr>
          <a:xfrm>
            <a:off x="10168396" y="1196435"/>
            <a:ext cx="4293623" cy="790930"/>
          </a:xfrm>
          <a:prstGeom prst="rect">
            <a:avLst/>
          </a:prstGeom>
        </p:spPr>
      </p:pic>
      <p:pic>
        <p:nvPicPr>
          <p:cNvPr id="8" name="Billede 7">
            <a:extLst>
              <a:ext uri="{FF2B5EF4-FFF2-40B4-BE49-F238E27FC236}">
                <a16:creationId xmlns:a16="http://schemas.microsoft.com/office/drawing/2014/main" id="{E4B71F50-330F-E144-AC95-CC98CB06A321}"/>
              </a:ext>
            </a:extLst>
          </p:cNvPr>
          <p:cNvPicPr>
            <a:picLocks noChangeAspect="1"/>
          </p:cNvPicPr>
          <p:nvPr/>
        </p:nvPicPr>
        <p:blipFill>
          <a:blip r:embed="rId3"/>
          <a:srcRect/>
          <a:stretch/>
        </p:blipFill>
        <p:spPr>
          <a:xfrm>
            <a:off x="5222309" y="5181768"/>
            <a:ext cx="3905148" cy="719369"/>
          </a:xfrm>
          <a:prstGeom prst="rect">
            <a:avLst/>
          </a:prstGeom>
        </p:spPr>
      </p:pic>
      <p:pic>
        <p:nvPicPr>
          <p:cNvPr id="12" name="Billede 11">
            <a:extLst>
              <a:ext uri="{FF2B5EF4-FFF2-40B4-BE49-F238E27FC236}">
                <a16:creationId xmlns:a16="http://schemas.microsoft.com/office/drawing/2014/main" id="{3716067C-6757-E240-8B0F-1215F31366BA}"/>
              </a:ext>
            </a:extLst>
          </p:cNvPr>
          <p:cNvPicPr>
            <a:picLocks noChangeAspect="1"/>
          </p:cNvPicPr>
          <p:nvPr/>
        </p:nvPicPr>
        <p:blipFill>
          <a:blip r:embed="rId4"/>
          <a:srcRect/>
          <a:stretch/>
        </p:blipFill>
        <p:spPr>
          <a:xfrm>
            <a:off x="5597052" y="1476426"/>
            <a:ext cx="5227948" cy="3942200"/>
          </a:xfrm>
          <a:prstGeom prst="rect">
            <a:avLst/>
          </a:prstGeom>
        </p:spPr>
      </p:pic>
    </p:spTree>
    <p:extLst>
      <p:ext uri="{BB962C8B-B14F-4D97-AF65-F5344CB8AC3E}">
        <p14:creationId xmlns:p14="http://schemas.microsoft.com/office/powerpoint/2010/main" val="2228963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906A9FB6-18FC-B34D-A81B-8436CFFE4CFB}"/>
              </a:ext>
            </a:extLst>
          </p:cNvPr>
          <p:cNvPicPr>
            <a:picLocks noChangeAspect="1"/>
          </p:cNvPicPr>
          <p:nvPr/>
        </p:nvPicPr>
        <p:blipFill>
          <a:blip r:embed="rId3"/>
          <a:srcRect/>
          <a:stretch/>
        </p:blipFill>
        <p:spPr>
          <a:xfrm>
            <a:off x="5222309" y="5181768"/>
            <a:ext cx="3905148" cy="719369"/>
          </a:xfrm>
          <a:prstGeom prst="rect">
            <a:avLst/>
          </a:prstGeom>
        </p:spPr>
      </p:pic>
      <p:sp>
        <p:nvSpPr>
          <p:cNvPr id="5" name="Tekstfelt 4">
            <a:extLst>
              <a:ext uri="{FF2B5EF4-FFF2-40B4-BE49-F238E27FC236}">
                <a16:creationId xmlns:a16="http://schemas.microsoft.com/office/drawing/2014/main" id="{DF85EF4B-CEB7-CD4C-87A5-EA2A0EA75B55}"/>
              </a:ext>
            </a:extLst>
          </p:cNvPr>
          <p:cNvSpPr txBox="1"/>
          <p:nvPr/>
        </p:nvSpPr>
        <p:spPr>
          <a:xfrm>
            <a:off x="712223" y="863600"/>
            <a:ext cx="5383777" cy="523220"/>
          </a:xfrm>
          <a:prstGeom prst="rect">
            <a:avLst/>
          </a:prstGeom>
          <a:noFill/>
        </p:spPr>
        <p:txBody>
          <a:bodyPr wrap="square" rtlCol="0">
            <a:spAutoFit/>
          </a:bodyPr>
          <a:lstStyle/>
          <a:p>
            <a:r>
              <a:rPr lang="da-DK" sz="2800">
                <a:solidFill>
                  <a:srgbClr val="43B18E"/>
                </a:solidFill>
                <a:latin typeface="Franklin Gothic Medium" panose="020B0603020102020204" pitchFamily="34" charset="0"/>
                <a:ea typeface="Dotum" panose="020B0600000101010101" pitchFamily="34" charset="-127"/>
                <a:cs typeface="Arial" panose="020B0604020202020204" pitchFamily="34" charset="0"/>
              </a:rPr>
              <a:t>Hvad kan rederiet gøre?</a:t>
            </a:r>
          </a:p>
        </p:txBody>
      </p:sp>
      <p:sp>
        <p:nvSpPr>
          <p:cNvPr id="6" name="Tekstfelt 5">
            <a:extLst>
              <a:ext uri="{FF2B5EF4-FFF2-40B4-BE49-F238E27FC236}">
                <a16:creationId xmlns:a16="http://schemas.microsoft.com/office/drawing/2014/main" id="{435420C8-AFD3-D347-91B3-CEC859E57FFF}"/>
              </a:ext>
            </a:extLst>
          </p:cNvPr>
          <p:cNvSpPr txBox="1"/>
          <p:nvPr/>
        </p:nvSpPr>
        <p:spPr>
          <a:xfrm>
            <a:off x="788424" y="1759462"/>
            <a:ext cx="5764775" cy="3919022"/>
          </a:xfrm>
          <a:prstGeom prst="rect">
            <a:avLst/>
          </a:prstGeom>
          <a:noFill/>
        </p:spPr>
        <p:txBody>
          <a:bodyPr wrap="square" lIns="0" tIns="0" rIns="0" bIns="0" rtlCol="0">
            <a:spAutoFit/>
          </a:bodyPr>
          <a:lstStyle/>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Udarbejde en mobbepolitik med hensigtserklæring, procedurer og handlemuligheder.</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Udpege en designeret person som er ansvarlig for området, som de søfarende/ansatte kan henvende sig til.</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Bevare fokus på at have et godt psykisk arbejdsmiljø, bl.a. ved at arbejde med rederiets værdier.</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Sørge for god introduktion af nye medarbejdere – både fagligt og socialt.</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Håndtere konflikter respektfuldt og professionelt.</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Sørge for en respektfuld omgangstone og et godt samarbejde. </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Sæt emnet på agendaen.</a:t>
            </a:r>
          </a:p>
          <a:p>
            <a:pPr marL="270000" indent="-270000">
              <a:spcAft>
                <a:spcPts val="800"/>
              </a:spcAft>
              <a:buClr>
                <a:srgbClr val="43B18E"/>
              </a:buClr>
              <a:buFont typeface="Arial" panose="020B0604020202020204" pitchFamily="34" charset="0"/>
              <a:buChar char="•"/>
            </a:pPr>
            <a:endParaRPr lang="da-DK" sz="1600">
              <a:latin typeface="Dotum" panose="020B0600000101010101" pitchFamily="34" charset="-127"/>
              <a:ea typeface="Dotum" panose="020B0600000101010101" pitchFamily="34" charset="-127"/>
            </a:endParaRPr>
          </a:p>
        </p:txBody>
      </p:sp>
      <p:pic>
        <p:nvPicPr>
          <p:cNvPr id="4" name="Billede 3">
            <a:extLst>
              <a:ext uri="{FF2B5EF4-FFF2-40B4-BE49-F238E27FC236}">
                <a16:creationId xmlns:a16="http://schemas.microsoft.com/office/drawing/2014/main" id="{8EF7CEDF-B395-954E-A3B7-0D95B8E23809}"/>
              </a:ext>
            </a:extLst>
          </p:cNvPr>
          <p:cNvPicPr>
            <a:picLocks noChangeAspect="1"/>
          </p:cNvPicPr>
          <p:nvPr/>
        </p:nvPicPr>
        <p:blipFill>
          <a:blip r:embed="rId4"/>
          <a:srcRect/>
          <a:stretch/>
        </p:blipFill>
        <p:spPr>
          <a:xfrm>
            <a:off x="6919852" y="1476426"/>
            <a:ext cx="3905148" cy="3905148"/>
          </a:xfrm>
          <a:prstGeom prst="rect">
            <a:avLst/>
          </a:prstGeom>
        </p:spPr>
      </p:pic>
      <p:pic>
        <p:nvPicPr>
          <p:cNvPr id="8" name="Billede 7">
            <a:extLst>
              <a:ext uri="{FF2B5EF4-FFF2-40B4-BE49-F238E27FC236}">
                <a16:creationId xmlns:a16="http://schemas.microsoft.com/office/drawing/2014/main" id="{2F60271E-73C5-6E45-B82E-90DD44AE787E}"/>
              </a:ext>
            </a:extLst>
          </p:cNvPr>
          <p:cNvPicPr>
            <a:picLocks noChangeAspect="1"/>
          </p:cNvPicPr>
          <p:nvPr/>
        </p:nvPicPr>
        <p:blipFill>
          <a:blip r:embed="rId3"/>
          <a:srcRect/>
          <a:stretch/>
        </p:blipFill>
        <p:spPr>
          <a:xfrm>
            <a:off x="10168396" y="1196435"/>
            <a:ext cx="4293623" cy="790930"/>
          </a:xfrm>
          <a:prstGeom prst="rect">
            <a:avLst/>
          </a:prstGeom>
        </p:spPr>
      </p:pic>
    </p:spTree>
    <p:extLst>
      <p:ext uri="{BB962C8B-B14F-4D97-AF65-F5344CB8AC3E}">
        <p14:creationId xmlns:p14="http://schemas.microsoft.com/office/powerpoint/2010/main" val="6175525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DF85EF4B-CEB7-CD4C-87A5-EA2A0EA75B55}"/>
              </a:ext>
            </a:extLst>
          </p:cNvPr>
          <p:cNvSpPr txBox="1"/>
          <p:nvPr/>
        </p:nvSpPr>
        <p:spPr>
          <a:xfrm>
            <a:off x="712222" y="863600"/>
            <a:ext cx="5197087" cy="1384995"/>
          </a:xfrm>
          <a:prstGeom prst="rect">
            <a:avLst/>
          </a:prstGeom>
          <a:noFill/>
        </p:spPr>
        <p:txBody>
          <a:bodyPr wrap="square" rtlCol="0">
            <a:spAutoFit/>
          </a:bodyPr>
          <a:lstStyle/>
          <a:p>
            <a:r>
              <a:rPr lang="da-DK" sz="2800">
                <a:solidFill>
                  <a:srgbClr val="43B18E"/>
                </a:solidFill>
                <a:latin typeface="Franklin Gothic Medium" panose="020B0603020102020204" pitchFamily="34" charset="0"/>
                <a:ea typeface="Dotum" panose="020B0600000101010101" pitchFamily="34" charset="-127"/>
                <a:cs typeface="Arial" panose="020B0604020202020204" pitchFamily="34" charset="0"/>
              </a:rPr>
              <a:t>Gode råd til sikkerhedsrepræsentanten</a:t>
            </a:r>
            <a:br>
              <a:rPr lang="da-DK" sz="2800">
                <a:solidFill>
                  <a:srgbClr val="43B18E"/>
                </a:solidFill>
                <a:latin typeface="Franklin Gothic Medium" panose="020B0603020102020204" pitchFamily="34" charset="0"/>
                <a:ea typeface="Dotum" panose="020B0600000101010101" pitchFamily="34" charset="-127"/>
                <a:cs typeface="Arial" panose="020B0604020202020204" pitchFamily="34" charset="0"/>
              </a:rPr>
            </a:br>
            <a:endParaRPr lang="da-DK" sz="2800">
              <a:solidFill>
                <a:srgbClr val="43B18E"/>
              </a:solidFill>
              <a:latin typeface="Franklin Gothic Medium" panose="020B0603020102020204" pitchFamily="34" charset="0"/>
              <a:ea typeface="Dotum" panose="020B0600000101010101" pitchFamily="34" charset="-127"/>
              <a:cs typeface="Arial" panose="020B0604020202020204" pitchFamily="34" charset="0"/>
            </a:endParaRPr>
          </a:p>
        </p:txBody>
      </p:sp>
      <p:sp>
        <p:nvSpPr>
          <p:cNvPr id="6" name="Tekstfelt 5">
            <a:extLst>
              <a:ext uri="{FF2B5EF4-FFF2-40B4-BE49-F238E27FC236}">
                <a16:creationId xmlns:a16="http://schemas.microsoft.com/office/drawing/2014/main" id="{435420C8-AFD3-D347-91B3-CEC859E57FFF}"/>
              </a:ext>
            </a:extLst>
          </p:cNvPr>
          <p:cNvSpPr txBox="1"/>
          <p:nvPr/>
        </p:nvSpPr>
        <p:spPr>
          <a:xfrm>
            <a:off x="788425" y="2197733"/>
            <a:ext cx="5197087" cy="2380139"/>
          </a:xfrm>
          <a:prstGeom prst="rect">
            <a:avLst/>
          </a:prstGeom>
          <a:noFill/>
        </p:spPr>
        <p:txBody>
          <a:bodyPr wrap="square" lIns="0" tIns="0" rIns="0" bIns="0" rtlCol="0">
            <a:spAutoFit/>
          </a:bodyPr>
          <a:lstStyle/>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Vær opmærksom på mobning.</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Sig fra, hvis du oplever mobning på skibet.</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Tal med de indblandede – først den udsatte, dernæst mobberen.</a:t>
            </a:r>
          </a:p>
          <a:p>
            <a:pPr>
              <a:spcAft>
                <a:spcPts val="800"/>
              </a:spcAft>
              <a:buClr>
                <a:srgbClr val="43B18E"/>
              </a:buClr>
            </a:pPr>
            <a:br>
              <a:rPr lang="da-DK" sz="1600">
                <a:latin typeface="Dotum" panose="020B0600000101010101" pitchFamily="34" charset="-127"/>
                <a:ea typeface="Dotum" panose="020B0600000101010101" pitchFamily="34" charset="-127"/>
              </a:rPr>
            </a:br>
            <a:r>
              <a:rPr lang="da-DK" sz="1600">
                <a:latin typeface="Dotum" panose="020B0600000101010101" pitchFamily="34" charset="-127"/>
                <a:ea typeface="Dotum" panose="020B0600000101010101" pitchFamily="34" charset="-127"/>
              </a:rPr>
              <a:t>Hvis det fortsætter? </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Gå til din leder, sikkerhedsudvalget eller den designerede person i land (DPA).</a:t>
            </a:r>
          </a:p>
        </p:txBody>
      </p:sp>
      <p:pic>
        <p:nvPicPr>
          <p:cNvPr id="7" name="Billede 6">
            <a:extLst>
              <a:ext uri="{FF2B5EF4-FFF2-40B4-BE49-F238E27FC236}">
                <a16:creationId xmlns:a16="http://schemas.microsoft.com/office/drawing/2014/main" id="{80FE9C3D-3214-B94A-8FF5-BD4E17DB4A01}"/>
              </a:ext>
            </a:extLst>
          </p:cNvPr>
          <p:cNvPicPr>
            <a:picLocks noChangeAspect="1"/>
          </p:cNvPicPr>
          <p:nvPr/>
        </p:nvPicPr>
        <p:blipFill>
          <a:blip r:embed="rId3"/>
          <a:srcRect/>
          <a:stretch/>
        </p:blipFill>
        <p:spPr>
          <a:xfrm>
            <a:off x="6911508" y="1476425"/>
            <a:ext cx="3921836" cy="4705068"/>
          </a:xfrm>
          <a:prstGeom prst="rect">
            <a:avLst/>
          </a:prstGeom>
        </p:spPr>
      </p:pic>
      <p:pic>
        <p:nvPicPr>
          <p:cNvPr id="8" name="Billede 7">
            <a:extLst>
              <a:ext uri="{FF2B5EF4-FFF2-40B4-BE49-F238E27FC236}">
                <a16:creationId xmlns:a16="http://schemas.microsoft.com/office/drawing/2014/main" id="{D7C3FBEF-DACD-2F4B-BD7C-5390A820F28B}"/>
              </a:ext>
            </a:extLst>
          </p:cNvPr>
          <p:cNvPicPr>
            <a:picLocks noChangeAspect="1"/>
          </p:cNvPicPr>
          <p:nvPr/>
        </p:nvPicPr>
        <p:blipFill>
          <a:blip r:embed="rId4"/>
          <a:srcRect/>
          <a:stretch/>
        </p:blipFill>
        <p:spPr>
          <a:xfrm>
            <a:off x="5222309" y="5181768"/>
            <a:ext cx="3905148" cy="719369"/>
          </a:xfrm>
          <a:prstGeom prst="rect">
            <a:avLst/>
          </a:prstGeom>
        </p:spPr>
      </p:pic>
      <p:pic>
        <p:nvPicPr>
          <p:cNvPr id="9" name="Billede 8">
            <a:extLst>
              <a:ext uri="{FF2B5EF4-FFF2-40B4-BE49-F238E27FC236}">
                <a16:creationId xmlns:a16="http://schemas.microsoft.com/office/drawing/2014/main" id="{78BE55B6-01C1-6E4D-8131-7A793D007A4A}"/>
              </a:ext>
            </a:extLst>
          </p:cNvPr>
          <p:cNvPicPr>
            <a:picLocks noChangeAspect="1"/>
          </p:cNvPicPr>
          <p:nvPr/>
        </p:nvPicPr>
        <p:blipFill>
          <a:blip r:embed="rId4"/>
          <a:srcRect/>
          <a:stretch/>
        </p:blipFill>
        <p:spPr>
          <a:xfrm>
            <a:off x="10168396" y="1196435"/>
            <a:ext cx="4293623" cy="790930"/>
          </a:xfrm>
          <a:prstGeom prst="rect">
            <a:avLst/>
          </a:prstGeom>
        </p:spPr>
      </p:pic>
    </p:spTree>
    <p:extLst>
      <p:ext uri="{BB962C8B-B14F-4D97-AF65-F5344CB8AC3E}">
        <p14:creationId xmlns:p14="http://schemas.microsoft.com/office/powerpoint/2010/main" val="11577008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2390151D-AAF6-7E4D-909D-F53E56F604A6}"/>
              </a:ext>
            </a:extLst>
          </p:cNvPr>
          <p:cNvSpPr txBox="1"/>
          <p:nvPr/>
        </p:nvSpPr>
        <p:spPr>
          <a:xfrm>
            <a:off x="712223" y="863600"/>
            <a:ext cx="7791697" cy="954107"/>
          </a:xfrm>
          <a:prstGeom prst="rect">
            <a:avLst/>
          </a:prstGeom>
          <a:noFill/>
        </p:spPr>
        <p:txBody>
          <a:bodyPr wrap="square" rtlCol="0">
            <a:spAutoFit/>
          </a:bodyPr>
          <a:lstStyle/>
          <a:p>
            <a:r>
              <a:rPr lang="da-DK" sz="2800">
                <a:solidFill>
                  <a:srgbClr val="43B18E"/>
                </a:solidFill>
                <a:latin typeface="Franklin Gothic Medium" panose="020B0603020102020204" pitchFamily="34" charset="0"/>
                <a:ea typeface="Dotum" panose="020B0600000101010101" pitchFamily="34" charset="-127"/>
                <a:cs typeface="Arial" panose="020B0604020202020204" pitchFamily="34" charset="0"/>
              </a:rPr>
              <a:t>Hvad er chikane og andre </a:t>
            </a:r>
            <a:br>
              <a:rPr lang="da-DK" sz="2800">
                <a:solidFill>
                  <a:srgbClr val="43B18E"/>
                </a:solidFill>
                <a:latin typeface="Franklin Gothic Medium" panose="020B0603020102020204" pitchFamily="34" charset="0"/>
                <a:ea typeface="Dotum" panose="020B0600000101010101" pitchFamily="34" charset="-127"/>
                <a:cs typeface="Arial" panose="020B0604020202020204" pitchFamily="34" charset="0"/>
              </a:rPr>
            </a:br>
            <a:r>
              <a:rPr lang="da-DK" sz="2800">
                <a:solidFill>
                  <a:srgbClr val="43B18E"/>
                </a:solidFill>
                <a:latin typeface="Franklin Gothic Medium" panose="020B0603020102020204" pitchFamily="34" charset="0"/>
                <a:ea typeface="Dotum" panose="020B0600000101010101" pitchFamily="34" charset="-127"/>
                <a:cs typeface="Arial" panose="020B0604020202020204" pitchFamily="34" charset="0"/>
              </a:rPr>
              <a:t>krænkende handlinger?</a:t>
            </a:r>
          </a:p>
        </p:txBody>
      </p:sp>
      <p:sp>
        <p:nvSpPr>
          <p:cNvPr id="5" name="Tekstfelt 4">
            <a:extLst>
              <a:ext uri="{FF2B5EF4-FFF2-40B4-BE49-F238E27FC236}">
                <a16:creationId xmlns:a16="http://schemas.microsoft.com/office/drawing/2014/main" id="{33AB56C7-1B0C-AA42-99F3-496428B25E7A}"/>
              </a:ext>
            </a:extLst>
          </p:cNvPr>
          <p:cNvSpPr txBox="1"/>
          <p:nvPr/>
        </p:nvSpPr>
        <p:spPr>
          <a:xfrm>
            <a:off x="788426" y="2159512"/>
            <a:ext cx="4904804" cy="2328843"/>
          </a:xfrm>
          <a:prstGeom prst="rect">
            <a:avLst/>
          </a:prstGeom>
          <a:noFill/>
        </p:spPr>
        <p:txBody>
          <a:bodyPr wrap="square" lIns="0" tIns="0" rIns="0" bIns="0" rtlCol="0">
            <a:spAutoFit/>
          </a:bodyPr>
          <a:lstStyle/>
          <a:p>
            <a:pPr>
              <a:spcAft>
                <a:spcPts val="800"/>
              </a:spcAft>
            </a:pPr>
            <a:r>
              <a:rPr lang="da-DK" sz="1600">
                <a:latin typeface="Dotum" panose="020B0600000101010101" pitchFamily="34" charset="-127"/>
                <a:ea typeface="Dotum" panose="020B0600000101010101" pitchFamily="34" charset="-127"/>
              </a:rPr>
              <a:t>”Chikane er en form for diskrimination, som har til formål at krænke en persons værdighed og skabe et truende, fjendtligt nedværdigende, ydmygende eller ubehageligt klima”.</a:t>
            </a:r>
          </a:p>
          <a:p>
            <a:pPr>
              <a:spcAft>
                <a:spcPts val="800"/>
              </a:spcAft>
            </a:pPr>
            <a:endParaRPr lang="da-DK" sz="1600">
              <a:latin typeface="Dotum" panose="020B0600000101010101" pitchFamily="34" charset="-127"/>
              <a:ea typeface="Dotum" panose="020B0600000101010101" pitchFamily="34" charset="-127"/>
            </a:endParaRPr>
          </a:p>
          <a:p>
            <a:pPr>
              <a:spcAft>
                <a:spcPts val="800"/>
              </a:spcAft>
            </a:pPr>
            <a:r>
              <a:rPr lang="da-DK" sz="1400">
                <a:latin typeface="Dotum" panose="020B0600000101010101" pitchFamily="34" charset="-127"/>
                <a:ea typeface="Dotum" panose="020B0600000101010101" pitchFamily="34" charset="-127"/>
              </a:rPr>
              <a:t>Definitionen er fra EU-direktiv om ”generelle rammebestemmelser om ligebehandling med hensyn </a:t>
            </a:r>
            <a:br>
              <a:rPr lang="da-DK" sz="1400">
                <a:latin typeface="Dotum" panose="020B0600000101010101" pitchFamily="34" charset="-127"/>
                <a:ea typeface="Dotum" panose="020B0600000101010101" pitchFamily="34" charset="-127"/>
              </a:rPr>
            </a:br>
            <a:r>
              <a:rPr lang="da-DK" sz="1400">
                <a:latin typeface="Dotum" panose="020B0600000101010101" pitchFamily="34" charset="-127"/>
                <a:ea typeface="Dotum" panose="020B0600000101010101" pitchFamily="34" charset="-127"/>
              </a:rPr>
              <a:t>til beskæftigelse og erhverv”, 2000. </a:t>
            </a:r>
          </a:p>
        </p:txBody>
      </p:sp>
      <p:pic>
        <p:nvPicPr>
          <p:cNvPr id="11" name="Billede 10">
            <a:extLst>
              <a:ext uri="{FF2B5EF4-FFF2-40B4-BE49-F238E27FC236}">
                <a16:creationId xmlns:a16="http://schemas.microsoft.com/office/drawing/2014/main" id="{70939716-8236-0C41-B28E-7ADCCE228966}"/>
              </a:ext>
            </a:extLst>
          </p:cNvPr>
          <p:cNvPicPr>
            <a:picLocks noChangeAspect="1"/>
          </p:cNvPicPr>
          <p:nvPr/>
        </p:nvPicPr>
        <p:blipFill>
          <a:blip r:embed="rId3"/>
          <a:srcRect/>
          <a:stretch/>
        </p:blipFill>
        <p:spPr>
          <a:xfrm>
            <a:off x="3282833" y="5181768"/>
            <a:ext cx="3905148" cy="719369"/>
          </a:xfrm>
          <a:prstGeom prst="rect">
            <a:avLst/>
          </a:prstGeom>
        </p:spPr>
      </p:pic>
      <p:pic>
        <p:nvPicPr>
          <p:cNvPr id="12" name="Billede 11">
            <a:extLst>
              <a:ext uri="{FF2B5EF4-FFF2-40B4-BE49-F238E27FC236}">
                <a16:creationId xmlns:a16="http://schemas.microsoft.com/office/drawing/2014/main" id="{BBD44B98-BADB-204B-AC56-B835891D9EBB}"/>
              </a:ext>
            </a:extLst>
          </p:cNvPr>
          <p:cNvPicPr>
            <a:picLocks noChangeAspect="1"/>
          </p:cNvPicPr>
          <p:nvPr/>
        </p:nvPicPr>
        <p:blipFill>
          <a:blip r:embed="rId4"/>
          <a:srcRect/>
          <a:stretch/>
        </p:blipFill>
        <p:spPr>
          <a:xfrm>
            <a:off x="6922674" y="1476426"/>
            <a:ext cx="3899504" cy="3905147"/>
          </a:xfrm>
          <a:prstGeom prst="rect">
            <a:avLst/>
          </a:prstGeom>
        </p:spPr>
      </p:pic>
      <p:pic>
        <p:nvPicPr>
          <p:cNvPr id="13" name="Billede 12">
            <a:extLst>
              <a:ext uri="{FF2B5EF4-FFF2-40B4-BE49-F238E27FC236}">
                <a16:creationId xmlns:a16="http://schemas.microsoft.com/office/drawing/2014/main" id="{B248AE1F-8333-F14C-B67F-5CD66215BB65}"/>
              </a:ext>
            </a:extLst>
          </p:cNvPr>
          <p:cNvPicPr>
            <a:picLocks noChangeAspect="1"/>
          </p:cNvPicPr>
          <p:nvPr/>
        </p:nvPicPr>
        <p:blipFill>
          <a:blip r:embed="rId3"/>
          <a:srcRect/>
          <a:stretch/>
        </p:blipFill>
        <p:spPr>
          <a:xfrm>
            <a:off x="10168396" y="1196435"/>
            <a:ext cx="4293623" cy="790930"/>
          </a:xfrm>
          <a:prstGeom prst="rect">
            <a:avLst/>
          </a:prstGeom>
        </p:spPr>
      </p:pic>
    </p:spTree>
    <p:extLst>
      <p:ext uri="{BB962C8B-B14F-4D97-AF65-F5344CB8AC3E}">
        <p14:creationId xmlns:p14="http://schemas.microsoft.com/office/powerpoint/2010/main" val="24895159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felt 7">
            <a:extLst>
              <a:ext uri="{FF2B5EF4-FFF2-40B4-BE49-F238E27FC236}">
                <a16:creationId xmlns:a16="http://schemas.microsoft.com/office/drawing/2014/main" id="{61E8224D-2B0E-354F-9445-57312C19ECA5}"/>
              </a:ext>
            </a:extLst>
          </p:cNvPr>
          <p:cNvSpPr txBox="1"/>
          <p:nvPr/>
        </p:nvSpPr>
        <p:spPr>
          <a:xfrm>
            <a:off x="712222" y="863600"/>
            <a:ext cx="5197087" cy="1384995"/>
          </a:xfrm>
          <a:prstGeom prst="rect">
            <a:avLst/>
          </a:prstGeom>
          <a:noFill/>
        </p:spPr>
        <p:txBody>
          <a:bodyPr wrap="square" rtlCol="0">
            <a:spAutoFit/>
          </a:bodyPr>
          <a:lstStyle/>
          <a:p>
            <a:r>
              <a:rPr lang="da-DK" sz="2800">
                <a:solidFill>
                  <a:srgbClr val="43B18E"/>
                </a:solidFill>
                <a:latin typeface="Franklin Gothic Medium" panose="020B0603020102020204" pitchFamily="34" charset="0"/>
                <a:ea typeface="Dotum" panose="020B0600000101010101" pitchFamily="34" charset="-127"/>
                <a:cs typeface="Arial" panose="020B0604020202020204" pitchFamily="34" charset="0"/>
              </a:rPr>
              <a:t>Gode råd til sikkerhedsrepræsentanten</a:t>
            </a:r>
            <a:br>
              <a:rPr lang="da-DK" sz="2800">
                <a:solidFill>
                  <a:srgbClr val="43B18E"/>
                </a:solidFill>
                <a:latin typeface="Franklin Gothic Medium" panose="020B0603020102020204" pitchFamily="34" charset="0"/>
                <a:ea typeface="Dotum" panose="020B0600000101010101" pitchFamily="34" charset="-127"/>
                <a:cs typeface="Arial" panose="020B0604020202020204" pitchFamily="34" charset="0"/>
              </a:rPr>
            </a:br>
            <a:endParaRPr lang="da-DK" sz="2800">
              <a:solidFill>
                <a:srgbClr val="43B18E"/>
              </a:solidFill>
              <a:latin typeface="Franklin Gothic Medium" panose="020B0603020102020204" pitchFamily="34" charset="0"/>
              <a:ea typeface="Dotum" panose="020B0600000101010101" pitchFamily="34" charset="-127"/>
              <a:cs typeface="Arial" panose="020B0604020202020204" pitchFamily="34" charset="0"/>
            </a:endParaRPr>
          </a:p>
        </p:txBody>
      </p:sp>
      <p:sp>
        <p:nvSpPr>
          <p:cNvPr id="9" name="Tekstfelt 8">
            <a:extLst>
              <a:ext uri="{FF2B5EF4-FFF2-40B4-BE49-F238E27FC236}">
                <a16:creationId xmlns:a16="http://schemas.microsoft.com/office/drawing/2014/main" id="{4EAA4277-2150-204D-9F6A-A2CD334B9EDA}"/>
              </a:ext>
            </a:extLst>
          </p:cNvPr>
          <p:cNvSpPr txBox="1"/>
          <p:nvPr/>
        </p:nvSpPr>
        <p:spPr>
          <a:xfrm>
            <a:off x="788425" y="2197733"/>
            <a:ext cx="5197087" cy="2585323"/>
          </a:xfrm>
          <a:prstGeom prst="rect">
            <a:avLst/>
          </a:prstGeom>
          <a:noFill/>
        </p:spPr>
        <p:txBody>
          <a:bodyPr wrap="square" lIns="0" tIns="0" rIns="0" bIns="0" rtlCol="0">
            <a:spAutoFit/>
          </a:bodyPr>
          <a:lstStyle/>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Vær en god rollemodel.</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Løs konflikter, inden de trapper op.</a:t>
            </a:r>
          </a:p>
          <a:p>
            <a:pPr>
              <a:spcAft>
                <a:spcPts val="800"/>
              </a:spcAft>
              <a:buClr>
                <a:srgbClr val="43B18E"/>
              </a:buClr>
            </a:pPr>
            <a:endParaRPr lang="da-DK" sz="1600">
              <a:latin typeface="Dotum" panose="020B0600000101010101" pitchFamily="34" charset="-127"/>
              <a:ea typeface="Dotum" panose="020B0600000101010101" pitchFamily="34" charset="-127"/>
            </a:endParaRPr>
          </a:p>
          <a:p>
            <a:pPr>
              <a:spcAft>
                <a:spcPts val="800"/>
              </a:spcAft>
              <a:buClr>
                <a:srgbClr val="43B18E"/>
              </a:buClr>
            </a:pPr>
            <a:r>
              <a:rPr lang="da-DK" sz="1600" b="1">
                <a:latin typeface="Dotum" panose="020B0600000101010101" pitchFamily="34" charset="-127"/>
                <a:ea typeface="Dotum" panose="020B0600000101010101" pitchFamily="34" charset="-127"/>
              </a:rPr>
              <a:t>Man kan forebygge/løse konflikter, f.eks. ved at:</a:t>
            </a:r>
            <a:endParaRPr lang="da-DK" sz="1600">
              <a:latin typeface="Dotum" panose="020B0600000101010101" pitchFamily="34" charset="-127"/>
              <a:ea typeface="Dotum" panose="020B0600000101010101" pitchFamily="34" charset="-127"/>
            </a:endParaRP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Holde møder med hele personalegruppen.</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Uddanne medarbejderne.</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Sørge for at alle medarbejdere kender til skibets/rederiets regler og politik.</a:t>
            </a:r>
          </a:p>
        </p:txBody>
      </p:sp>
      <p:pic>
        <p:nvPicPr>
          <p:cNvPr id="7" name="Billede 6">
            <a:extLst>
              <a:ext uri="{FF2B5EF4-FFF2-40B4-BE49-F238E27FC236}">
                <a16:creationId xmlns:a16="http://schemas.microsoft.com/office/drawing/2014/main" id="{A6C20161-EFDF-9645-BD2C-F3D424C5F8AE}"/>
              </a:ext>
            </a:extLst>
          </p:cNvPr>
          <p:cNvPicPr>
            <a:picLocks noChangeAspect="1"/>
          </p:cNvPicPr>
          <p:nvPr/>
        </p:nvPicPr>
        <p:blipFill>
          <a:blip r:embed="rId3"/>
          <a:srcRect/>
          <a:stretch/>
        </p:blipFill>
        <p:spPr>
          <a:xfrm>
            <a:off x="6911508" y="1476425"/>
            <a:ext cx="3921836" cy="4705068"/>
          </a:xfrm>
          <a:prstGeom prst="rect">
            <a:avLst/>
          </a:prstGeom>
        </p:spPr>
      </p:pic>
      <p:pic>
        <p:nvPicPr>
          <p:cNvPr id="10" name="Billede 9">
            <a:extLst>
              <a:ext uri="{FF2B5EF4-FFF2-40B4-BE49-F238E27FC236}">
                <a16:creationId xmlns:a16="http://schemas.microsoft.com/office/drawing/2014/main" id="{39F311D9-47C2-EC4E-B95D-B48D2770754C}"/>
              </a:ext>
            </a:extLst>
          </p:cNvPr>
          <p:cNvPicPr>
            <a:picLocks noChangeAspect="1"/>
          </p:cNvPicPr>
          <p:nvPr/>
        </p:nvPicPr>
        <p:blipFill>
          <a:blip r:embed="rId4"/>
          <a:srcRect/>
          <a:stretch/>
        </p:blipFill>
        <p:spPr>
          <a:xfrm>
            <a:off x="5222309" y="5181768"/>
            <a:ext cx="3905148" cy="719369"/>
          </a:xfrm>
          <a:prstGeom prst="rect">
            <a:avLst/>
          </a:prstGeom>
        </p:spPr>
      </p:pic>
      <p:pic>
        <p:nvPicPr>
          <p:cNvPr id="11" name="Billede 10">
            <a:extLst>
              <a:ext uri="{FF2B5EF4-FFF2-40B4-BE49-F238E27FC236}">
                <a16:creationId xmlns:a16="http://schemas.microsoft.com/office/drawing/2014/main" id="{71FBD597-3EC6-E341-8E3E-A0A28275B2C6}"/>
              </a:ext>
            </a:extLst>
          </p:cNvPr>
          <p:cNvPicPr>
            <a:picLocks noChangeAspect="1"/>
          </p:cNvPicPr>
          <p:nvPr/>
        </p:nvPicPr>
        <p:blipFill>
          <a:blip r:embed="rId4"/>
          <a:srcRect/>
          <a:stretch/>
        </p:blipFill>
        <p:spPr>
          <a:xfrm>
            <a:off x="10168396" y="1196435"/>
            <a:ext cx="4293623" cy="790930"/>
          </a:xfrm>
          <a:prstGeom prst="rect">
            <a:avLst/>
          </a:prstGeom>
        </p:spPr>
      </p:pic>
    </p:spTree>
    <p:extLst>
      <p:ext uri="{BB962C8B-B14F-4D97-AF65-F5344CB8AC3E}">
        <p14:creationId xmlns:p14="http://schemas.microsoft.com/office/powerpoint/2010/main" val="39359688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animEffect transition="in" filter="fade">
                                      <p:cBhvr>
                                        <p:cTn id="20" dur="500"/>
                                        <p:tgtEl>
                                          <p:spTgt spid="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Effect transition="in" filter="fade">
                                      <p:cBhvr>
                                        <p:cTn id="25" dur="500"/>
                                        <p:tgtEl>
                                          <p:spTgt spid="9">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6" end="6"/>
                                            </p:txEl>
                                          </p:spTgt>
                                        </p:tgtEl>
                                        <p:attrNameLst>
                                          <p:attrName>style.visibility</p:attrName>
                                        </p:attrNameLst>
                                      </p:cBhvr>
                                      <p:to>
                                        <p:strVal val="visible"/>
                                      </p:to>
                                    </p:set>
                                    <p:animEffect transition="in" filter="fade">
                                      <p:cBhvr>
                                        <p:cTn id="30"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DF85EF4B-CEB7-CD4C-87A5-EA2A0EA75B55}"/>
              </a:ext>
            </a:extLst>
          </p:cNvPr>
          <p:cNvSpPr txBox="1"/>
          <p:nvPr/>
        </p:nvSpPr>
        <p:spPr>
          <a:xfrm>
            <a:off x="712223" y="863600"/>
            <a:ext cx="7791697" cy="523220"/>
          </a:xfrm>
          <a:prstGeom prst="rect">
            <a:avLst/>
          </a:prstGeom>
          <a:noFill/>
        </p:spPr>
        <p:txBody>
          <a:bodyPr wrap="square" rtlCol="0">
            <a:spAutoFit/>
          </a:bodyPr>
          <a:lstStyle/>
          <a:p>
            <a:r>
              <a:rPr lang="da-DK" sz="2800">
                <a:solidFill>
                  <a:srgbClr val="43B18E"/>
                </a:solidFill>
                <a:latin typeface="Franklin Gothic Medium" panose="020B0603020102020204" pitchFamily="34" charset="0"/>
                <a:ea typeface="Dotum" panose="020B0600000101010101" pitchFamily="34" charset="-127"/>
                <a:cs typeface="Arial" panose="020B0604020202020204" pitchFamily="34" charset="0"/>
              </a:rPr>
              <a:t>De 7 trin til forebyggelse er:</a:t>
            </a:r>
          </a:p>
        </p:txBody>
      </p:sp>
      <p:pic>
        <p:nvPicPr>
          <p:cNvPr id="23" name="Billede 22">
            <a:extLst>
              <a:ext uri="{FF2B5EF4-FFF2-40B4-BE49-F238E27FC236}">
                <a16:creationId xmlns:a16="http://schemas.microsoft.com/office/drawing/2014/main" id="{064E8128-FD70-3941-ABCF-6EBDE1530B1E}"/>
              </a:ext>
            </a:extLst>
          </p:cNvPr>
          <p:cNvPicPr>
            <a:picLocks noChangeAspect="1"/>
          </p:cNvPicPr>
          <p:nvPr/>
        </p:nvPicPr>
        <p:blipFill>
          <a:blip r:embed="rId3"/>
          <a:srcRect/>
          <a:stretch/>
        </p:blipFill>
        <p:spPr>
          <a:xfrm>
            <a:off x="10561004" y="991355"/>
            <a:ext cx="4293623" cy="790930"/>
          </a:xfrm>
          <a:prstGeom prst="rect">
            <a:avLst/>
          </a:prstGeom>
        </p:spPr>
      </p:pic>
      <p:sp>
        <p:nvSpPr>
          <p:cNvPr id="10" name="Tekstfelt 9">
            <a:extLst>
              <a:ext uri="{FF2B5EF4-FFF2-40B4-BE49-F238E27FC236}">
                <a16:creationId xmlns:a16="http://schemas.microsoft.com/office/drawing/2014/main" id="{27045CF8-7D59-CD4D-AF26-8A664357D82F}"/>
              </a:ext>
            </a:extLst>
          </p:cNvPr>
          <p:cNvSpPr txBox="1"/>
          <p:nvPr/>
        </p:nvSpPr>
        <p:spPr>
          <a:xfrm>
            <a:off x="6096000" y="5484043"/>
            <a:ext cx="5383776" cy="646331"/>
          </a:xfrm>
          <a:prstGeom prst="rect">
            <a:avLst/>
          </a:prstGeom>
          <a:noFill/>
          <a:ln w="38100">
            <a:noFill/>
          </a:ln>
        </p:spPr>
        <p:txBody>
          <a:bodyPr wrap="square" rtlCol="0">
            <a:spAutoFit/>
          </a:bodyPr>
          <a:lstStyle/>
          <a:p>
            <a:pPr algn="ctr"/>
            <a:r>
              <a:rPr lang="da-DK">
                <a:solidFill>
                  <a:srgbClr val="43B18E"/>
                </a:solidFill>
                <a:latin typeface="Franklin Gothic Medium" panose="020B0603020102020204" pitchFamily="34" charset="0"/>
                <a:ea typeface="Dotum" panose="020B0600000101010101" pitchFamily="34" charset="-127"/>
              </a:rPr>
              <a:t>Husk: Ved håndtering af mobning – skab klarhed over bagvedliggende faktorer</a:t>
            </a:r>
          </a:p>
        </p:txBody>
      </p:sp>
      <p:pic>
        <p:nvPicPr>
          <p:cNvPr id="9" name="Billede 8">
            <a:extLst>
              <a:ext uri="{FF2B5EF4-FFF2-40B4-BE49-F238E27FC236}">
                <a16:creationId xmlns:a16="http://schemas.microsoft.com/office/drawing/2014/main" id="{A79BB105-A9C1-CA42-98CF-591EB56B84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7612" y="848610"/>
            <a:ext cx="4426570" cy="4336884"/>
          </a:xfrm>
          <a:prstGeom prst="rect">
            <a:avLst/>
          </a:prstGeom>
        </p:spPr>
      </p:pic>
      <p:pic>
        <p:nvPicPr>
          <p:cNvPr id="13" name="Billede 12">
            <a:extLst>
              <a:ext uri="{FF2B5EF4-FFF2-40B4-BE49-F238E27FC236}">
                <a16:creationId xmlns:a16="http://schemas.microsoft.com/office/drawing/2014/main" id="{0EE28919-4B35-E24B-8412-51AA76E9AF2B}"/>
              </a:ext>
            </a:extLst>
          </p:cNvPr>
          <p:cNvPicPr>
            <a:picLocks noChangeAspect="1"/>
          </p:cNvPicPr>
          <p:nvPr/>
        </p:nvPicPr>
        <p:blipFill>
          <a:blip r:embed="rId3"/>
          <a:srcRect/>
          <a:stretch/>
        </p:blipFill>
        <p:spPr>
          <a:xfrm>
            <a:off x="712223" y="5339444"/>
            <a:ext cx="4293623" cy="790930"/>
          </a:xfrm>
          <a:prstGeom prst="rect">
            <a:avLst/>
          </a:prstGeom>
        </p:spPr>
      </p:pic>
      <p:sp>
        <p:nvSpPr>
          <p:cNvPr id="15" name="Tekstfelt 14">
            <a:extLst>
              <a:ext uri="{FF2B5EF4-FFF2-40B4-BE49-F238E27FC236}">
                <a16:creationId xmlns:a16="http://schemas.microsoft.com/office/drawing/2014/main" id="{7D7F4C7F-7220-AF4A-9C12-7410C64F5B69}"/>
              </a:ext>
            </a:extLst>
          </p:cNvPr>
          <p:cNvSpPr txBox="1"/>
          <p:nvPr/>
        </p:nvSpPr>
        <p:spPr>
          <a:xfrm>
            <a:off x="767027" y="1759462"/>
            <a:ext cx="5092422" cy="3180358"/>
          </a:xfrm>
          <a:prstGeom prst="rect">
            <a:avLst/>
          </a:prstGeom>
          <a:noFill/>
        </p:spPr>
        <p:txBody>
          <a:bodyPr wrap="square" lIns="0" tIns="0" rIns="0" bIns="0" rtlCol="0">
            <a:spAutoFit/>
          </a:bodyPr>
          <a:lstStyle/>
          <a:p>
            <a:pPr marL="342900" indent="-342900">
              <a:spcAft>
                <a:spcPts val="800"/>
              </a:spcAft>
              <a:buClr>
                <a:srgbClr val="43B18E"/>
              </a:buClr>
              <a:buFont typeface="+mj-lt"/>
              <a:buAutoNum type="arabicPeriod"/>
            </a:pPr>
            <a:r>
              <a:rPr lang="da-DK" sz="1600">
                <a:latin typeface="Dotum" panose="020B0600000101010101" pitchFamily="34" charset="-127"/>
                <a:ea typeface="Dotum" panose="020B0600000101010101" pitchFamily="34" charset="-127"/>
              </a:rPr>
              <a:t>Indfør en mobbepolitik.</a:t>
            </a:r>
          </a:p>
          <a:p>
            <a:pPr marL="342900" indent="-342900">
              <a:spcAft>
                <a:spcPts val="800"/>
              </a:spcAft>
              <a:buClr>
                <a:srgbClr val="43B18E"/>
              </a:buClr>
              <a:buFont typeface="+mj-lt"/>
              <a:buAutoNum type="arabicPeriod"/>
            </a:pPr>
            <a:r>
              <a:rPr lang="da-DK" sz="1600">
                <a:latin typeface="Dotum" panose="020B0600000101010101" pitchFamily="34" charset="-127"/>
                <a:ea typeface="Dotum" panose="020B0600000101010101" pitchFamily="34" charset="-127"/>
              </a:rPr>
              <a:t>Minimér eller fjern risikofaktorer i det psykiske arbejdsmiljø.</a:t>
            </a:r>
          </a:p>
          <a:p>
            <a:pPr marL="342900" indent="-342900">
              <a:spcAft>
                <a:spcPts val="800"/>
              </a:spcAft>
              <a:buClr>
                <a:srgbClr val="43B18E"/>
              </a:buClr>
              <a:buFont typeface="+mj-lt"/>
              <a:buAutoNum type="arabicPeriod"/>
            </a:pPr>
            <a:r>
              <a:rPr lang="da-DK" sz="1600">
                <a:latin typeface="Dotum" panose="020B0600000101010101" pitchFamily="34" charset="-127"/>
                <a:ea typeface="Dotum" panose="020B0600000101010101" pitchFamily="34" charset="-127"/>
              </a:rPr>
              <a:t>Sæt fokus på kommunikation og omgangstone.</a:t>
            </a:r>
          </a:p>
          <a:p>
            <a:pPr marL="342900" indent="-342900">
              <a:spcAft>
                <a:spcPts val="800"/>
              </a:spcAft>
              <a:buClr>
                <a:srgbClr val="43B18E"/>
              </a:buClr>
              <a:buFont typeface="+mj-lt"/>
              <a:buAutoNum type="arabicPeriod"/>
            </a:pPr>
            <a:r>
              <a:rPr lang="da-DK" sz="1600">
                <a:latin typeface="Dotum" panose="020B0600000101010101" pitchFamily="34" charset="-127"/>
                <a:ea typeface="Dotum" panose="020B0600000101010101" pitchFamily="34" charset="-127"/>
              </a:rPr>
              <a:t>Arbejd med at ændre en negativ kultur.</a:t>
            </a:r>
          </a:p>
          <a:p>
            <a:pPr marL="342900" indent="-342900">
              <a:spcAft>
                <a:spcPts val="800"/>
              </a:spcAft>
              <a:buClr>
                <a:srgbClr val="43B18E"/>
              </a:buClr>
              <a:buFont typeface="+mj-lt"/>
              <a:buAutoNum type="arabicPeriod"/>
            </a:pPr>
            <a:r>
              <a:rPr lang="da-DK" sz="1600">
                <a:latin typeface="Dotum" panose="020B0600000101010101" pitchFamily="34" charset="-127"/>
                <a:ea typeface="Dotum" panose="020B0600000101010101" pitchFamily="34" charset="-127"/>
              </a:rPr>
              <a:t>Øg lederes kompetence til at forebygge </a:t>
            </a:r>
            <a:br>
              <a:rPr lang="da-DK" sz="1600">
                <a:latin typeface="Dotum" panose="020B0600000101010101" pitchFamily="34" charset="-127"/>
                <a:ea typeface="Dotum" panose="020B0600000101010101" pitchFamily="34" charset="-127"/>
              </a:rPr>
            </a:br>
            <a:r>
              <a:rPr lang="da-DK" sz="1600">
                <a:latin typeface="Dotum" panose="020B0600000101010101" pitchFamily="34" charset="-127"/>
                <a:ea typeface="Dotum" panose="020B0600000101010101" pitchFamily="34" charset="-127"/>
              </a:rPr>
              <a:t>og håndtere mobning</a:t>
            </a:r>
          </a:p>
          <a:p>
            <a:pPr marL="342900" indent="-342900">
              <a:spcAft>
                <a:spcPts val="800"/>
              </a:spcAft>
              <a:buClr>
                <a:srgbClr val="43B18E"/>
              </a:buClr>
              <a:buFont typeface="+mj-lt"/>
              <a:buAutoNum type="arabicPeriod"/>
            </a:pPr>
            <a:r>
              <a:rPr lang="da-DK" sz="1600">
                <a:latin typeface="Dotum" panose="020B0600000101010101" pitchFamily="34" charset="-127"/>
                <a:ea typeface="Dotum" panose="020B0600000101010101" pitchFamily="34" charset="-127"/>
              </a:rPr>
              <a:t>Rekruttér og forfrem de rigtige folk.</a:t>
            </a:r>
          </a:p>
          <a:p>
            <a:pPr marL="342900" indent="-342900">
              <a:spcAft>
                <a:spcPts val="800"/>
              </a:spcAft>
              <a:buClr>
                <a:srgbClr val="43B18E"/>
              </a:buClr>
              <a:buFont typeface="+mj-lt"/>
              <a:buAutoNum type="arabicPeriod"/>
            </a:pPr>
            <a:r>
              <a:rPr lang="da-DK" sz="1600">
                <a:latin typeface="Dotum" panose="020B0600000101010101" pitchFamily="34" charset="-127"/>
                <a:ea typeface="Dotum" panose="020B0600000101010101" pitchFamily="34" charset="-127"/>
              </a:rPr>
              <a:t>Håndter sager om mobning.</a:t>
            </a:r>
          </a:p>
          <a:p>
            <a:pPr marL="342900" indent="-342900">
              <a:spcAft>
                <a:spcPts val="800"/>
              </a:spcAft>
              <a:buClr>
                <a:srgbClr val="43B18E"/>
              </a:buClr>
              <a:buFont typeface="+mj-lt"/>
              <a:buAutoNum type="arabicPeriod"/>
            </a:pPr>
            <a:endParaRPr lang="da-DK" sz="1600">
              <a:latin typeface="Dotum" panose="020B0600000101010101" pitchFamily="34" charset="-127"/>
              <a:ea typeface="Dotum" panose="020B0600000101010101" pitchFamily="34" charset="-127"/>
            </a:endParaRPr>
          </a:p>
        </p:txBody>
      </p:sp>
    </p:spTree>
    <p:extLst>
      <p:ext uri="{BB962C8B-B14F-4D97-AF65-F5344CB8AC3E}">
        <p14:creationId xmlns:p14="http://schemas.microsoft.com/office/powerpoint/2010/main" val="21958417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500"/>
                                        <p:tgtEl>
                                          <p:spTgt spid="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5" end="5"/>
                                            </p:txEl>
                                          </p:spTgt>
                                        </p:tgtEl>
                                        <p:attrNameLst>
                                          <p:attrName>style.visibility</p:attrName>
                                        </p:attrNameLst>
                                      </p:cBhvr>
                                      <p:to>
                                        <p:strVal val="visible"/>
                                      </p:to>
                                    </p:set>
                                    <p:animEffect transition="in" filter="fade">
                                      <p:cBhvr>
                                        <p:cTn id="32" dur="500"/>
                                        <p:tgtEl>
                                          <p:spTgt spid="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6" end="6"/>
                                            </p:txEl>
                                          </p:spTgt>
                                        </p:tgtEl>
                                        <p:attrNameLst>
                                          <p:attrName>style.visibility</p:attrName>
                                        </p:attrNameLst>
                                      </p:cBhvr>
                                      <p:to>
                                        <p:strVal val="visible"/>
                                      </p:to>
                                    </p:set>
                                    <p:animEffect transition="in" filter="fade">
                                      <p:cBhvr>
                                        <p:cTn id="37"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4A26EA6B-D54A-624B-BABC-BCE34BF5D79E}"/>
              </a:ext>
            </a:extLst>
          </p:cNvPr>
          <p:cNvPicPr>
            <a:picLocks noChangeAspect="1"/>
          </p:cNvPicPr>
          <p:nvPr/>
        </p:nvPicPr>
        <p:blipFill>
          <a:blip r:embed="rId3"/>
          <a:srcRect/>
          <a:stretch/>
        </p:blipFill>
        <p:spPr>
          <a:xfrm rot="10800000">
            <a:off x="7924625" y="3069981"/>
            <a:ext cx="3897921" cy="718038"/>
          </a:xfrm>
          <a:prstGeom prst="rect">
            <a:avLst/>
          </a:prstGeom>
        </p:spPr>
      </p:pic>
      <p:sp>
        <p:nvSpPr>
          <p:cNvPr id="5" name="Tekstfelt 4">
            <a:extLst>
              <a:ext uri="{FF2B5EF4-FFF2-40B4-BE49-F238E27FC236}">
                <a16:creationId xmlns:a16="http://schemas.microsoft.com/office/drawing/2014/main" id="{DF85EF4B-CEB7-CD4C-87A5-EA2A0EA75B55}"/>
              </a:ext>
            </a:extLst>
          </p:cNvPr>
          <p:cNvSpPr txBox="1"/>
          <p:nvPr/>
        </p:nvSpPr>
        <p:spPr>
          <a:xfrm>
            <a:off x="702987" y="863600"/>
            <a:ext cx="5383777" cy="523220"/>
          </a:xfrm>
          <a:prstGeom prst="rect">
            <a:avLst/>
          </a:prstGeom>
          <a:noFill/>
        </p:spPr>
        <p:txBody>
          <a:bodyPr wrap="square" rtlCol="0">
            <a:spAutoFit/>
          </a:bodyPr>
          <a:lstStyle/>
          <a:p>
            <a:r>
              <a:rPr lang="da-DK" sz="2800">
                <a:solidFill>
                  <a:srgbClr val="43B18E"/>
                </a:solidFill>
                <a:latin typeface="Franklin Gothic Medium" panose="020B0603020102020204" pitchFamily="34" charset="0"/>
                <a:ea typeface="Dotum" panose="020B0600000101010101" pitchFamily="34" charset="-127"/>
                <a:cs typeface="Arial" panose="020B0604020202020204" pitchFamily="34" charset="0"/>
              </a:rPr>
              <a:t>Har I brug for rådgivning</a:t>
            </a:r>
          </a:p>
        </p:txBody>
      </p:sp>
      <p:sp>
        <p:nvSpPr>
          <p:cNvPr id="6" name="Tekstfelt 5">
            <a:extLst>
              <a:ext uri="{FF2B5EF4-FFF2-40B4-BE49-F238E27FC236}">
                <a16:creationId xmlns:a16="http://schemas.microsoft.com/office/drawing/2014/main" id="{435420C8-AFD3-D347-91B3-CEC859E57FFF}"/>
              </a:ext>
            </a:extLst>
          </p:cNvPr>
          <p:cNvSpPr txBox="1"/>
          <p:nvPr/>
        </p:nvSpPr>
        <p:spPr>
          <a:xfrm>
            <a:off x="788425" y="1759462"/>
            <a:ext cx="5383777" cy="3570208"/>
          </a:xfrm>
          <a:prstGeom prst="rect">
            <a:avLst/>
          </a:prstGeom>
          <a:noFill/>
        </p:spPr>
        <p:txBody>
          <a:bodyPr wrap="square" lIns="0" tIns="0" rIns="0" bIns="0" rtlCol="0">
            <a:spAutoFit/>
          </a:bodyPr>
          <a:lstStyle/>
          <a:p>
            <a:pPr>
              <a:spcAft>
                <a:spcPts val="800"/>
              </a:spcAft>
              <a:buClr>
                <a:srgbClr val="43B18E"/>
              </a:buClr>
            </a:pPr>
            <a:r>
              <a:rPr lang="da-DK" sz="1600" b="1">
                <a:latin typeface="Dotum" panose="020B0600000101010101" pitchFamily="34" charset="-127"/>
                <a:ea typeface="Dotum" panose="020B0600000101010101" pitchFamily="34" charset="-127"/>
              </a:rPr>
              <a:t>KONTAKT SEA HEALTH &amp; WELFARE </a:t>
            </a:r>
          </a:p>
          <a:p>
            <a:pPr>
              <a:spcAft>
                <a:spcPts val="800"/>
              </a:spcAft>
              <a:buClr>
                <a:srgbClr val="43B18E"/>
              </a:buClr>
            </a:pPr>
            <a:r>
              <a:rPr lang="da-DK" sz="1600">
                <a:latin typeface="Dotum" panose="020B0600000101010101" pitchFamily="34" charset="-127"/>
                <a:ea typeface="Dotum" panose="020B0600000101010101" pitchFamily="34" charset="-127"/>
              </a:rPr>
              <a:t>For yderligere vejledning kontakt vores konsulent på området på +45 7240 2610 eller skriv til </a:t>
            </a:r>
            <a:r>
              <a:rPr lang="da-DK" sz="1600" err="1">
                <a:latin typeface="Dotum" panose="020B0600000101010101" pitchFamily="34" charset="-127"/>
                <a:ea typeface="Dotum" panose="020B0600000101010101" pitchFamily="34" charset="-127"/>
              </a:rPr>
              <a:t>info@shw.dk</a:t>
            </a:r>
            <a:r>
              <a:rPr lang="da-DK" sz="1600">
                <a:latin typeface="Dotum" panose="020B0600000101010101" pitchFamily="34" charset="-127"/>
                <a:ea typeface="Dotum" panose="020B0600000101010101" pitchFamily="34" charset="-127"/>
              </a:rPr>
              <a:t>.</a:t>
            </a:r>
            <a:br>
              <a:rPr lang="da-DK" sz="1600">
                <a:latin typeface="Dotum" panose="020B0600000101010101" pitchFamily="34" charset="-127"/>
                <a:ea typeface="Dotum" panose="020B0600000101010101" pitchFamily="34" charset="-127"/>
              </a:rPr>
            </a:br>
            <a:endParaRPr lang="da-DK" sz="1600">
              <a:latin typeface="Dotum" panose="020B0600000101010101" pitchFamily="34" charset="-127"/>
              <a:ea typeface="Dotum" panose="020B0600000101010101" pitchFamily="34" charset="-127"/>
            </a:endParaRPr>
          </a:p>
          <a:p>
            <a:pPr>
              <a:spcAft>
                <a:spcPts val="800"/>
              </a:spcAft>
              <a:buClr>
                <a:srgbClr val="43B18E"/>
              </a:buClr>
            </a:pPr>
            <a:r>
              <a:rPr lang="da-DK" sz="1600" b="1">
                <a:latin typeface="Dotum" panose="020B0600000101010101" pitchFamily="34" charset="-127"/>
                <a:ea typeface="Dotum" panose="020B0600000101010101" pitchFamily="34" charset="-127"/>
              </a:rPr>
              <a:t>Søfarende kan anonymt kontakte </a:t>
            </a:r>
            <a:r>
              <a:rPr lang="da-DK" sz="1600" b="1" err="1">
                <a:latin typeface="Dotum" panose="020B0600000101010101" pitchFamily="34" charset="-127"/>
                <a:ea typeface="Dotum" panose="020B0600000101010101" pitchFamily="34" charset="-127"/>
              </a:rPr>
              <a:t>Helpline</a:t>
            </a:r>
            <a:r>
              <a:rPr lang="da-DK" sz="1600" b="1">
                <a:latin typeface="Dotum" panose="020B0600000101010101" pitchFamily="34" charset="-127"/>
                <a:ea typeface="Dotum" panose="020B0600000101010101" pitchFamily="34" charset="-127"/>
              </a:rPr>
              <a:t> for søfarende </a:t>
            </a:r>
          </a:p>
          <a:p>
            <a:pPr>
              <a:spcAft>
                <a:spcPts val="800"/>
              </a:spcAft>
              <a:buClr>
                <a:srgbClr val="43B18E"/>
              </a:buClr>
            </a:pPr>
            <a:r>
              <a:rPr lang="da-DK" sz="1600">
                <a:latin typeface="Dotum" panose="020B0600000101010101" pitchFamily="34" charset="-127"/>
                <a:ea typeface="Dotum" panose="020B0600000101010101" pitchFamily="34" charset="-127"/>
              </a:rPr>
              <a:t>på +45 6015 5824 (ring eller send SMS) eller ved at skrive til </a:t>
            </a:r>
            <a:r>
              <a:rPr lang="da-DK" sz="1600">
                <a:latin typeface="Dotum" panose="020B0600000101010101" pitchFamily="34" charset="-127"/>
                <a:ea typeface="Dotum" panose="020B0600000101010101" pitchFamily="34" charset="-127"/>
                <a:hlinkClick r:id="rId4"/>
              </a:rPr>
              <a:t>helpline@shw.dk</a:t>
            </a:r>
            <a:r>
              <a:rPr lang="da-DK" sz="1600">
                <a:latin typeface="Dotum" panose="020B0600000101010101" pitchFamily="34" charset="-127"/>
                <a:ea typeface="Dotum" panose="020B0600000101010101" pitchFamily="34" charset="-127"/>
              </a:rPr>
              <a:t>.</a:t>
            </a:r>
          </a:p>
          <a:p>
            <a:pPr>
              <a:spcAft>
                <a:spcPts val="800"/>
              </a:spcAft>
              <a:buClr>
                <a:srgbClr val="43B18E"/>
              </a:buClr>
            </a:pPr>
            <a:endParaRPr lang="da-DK" sz="1600">
              <a:latin typeface="Dotum" panose="020B0600000101010101" pitchFamily="34" charset="-127"/>
              <a:ea typeface="Dotum" panose="020B0600000101010101" pitchFamily="34" charset="-127"/>
            </a:endParaRPr>
          </a:p>
          <a:p>
            <a:pPr>
              <a:spcAft>
                <a:spcPts val="800"/>
              </a:spcAft>
              <a:buClr>
                <a:srgbClr val="43B18E"/>
              </a:buClr>
            </a:pPr>
            <a:r>
              <a:rPr lang="da-DK" sz="1600" b="1">
                <a:latin typeface="Dotum" panose="020B0600000101010101" pitchFamily="34" charset="-127"/>
                <a:ea typeface="Dotum" panose="020B0600000101010101" pitchFamily="34" charset="-127"/>
              </a:rPr>
              <a:t>SEA HEALTH &amp; </a:t>
            </a:r>
            <a:r>
              <a:rPr lang="da-DK" sz="1600" b="1" err="1">
                <a:latin typeface="Dotum" panose="020B0600000101010101" pitchFamily="34" charset="-127"/>
                <a:ea typeface="Dotum" panose="020B0600000101010101" pitchFamily="34" charset="-127"/>
              </a:rPr>
              <a:t>WELFAREs</a:t>
            </a:r>
            <a:r>
              <a:rPr lang="da-DK" sz="1600" b="1">
                <a:latin typeface="Dotum" panose="020B0600000101010101" pitchFamily="34" charset="-127"/>
                <a:ea typeface="Dotum" panose="020B0600000101010101" pitchFamily="34" charset="-127"/>
              </a:rPr>
              <a:t> Be a </a:t>
            </a:r>
            <a:r>
              <a:rPr lang="da-DK" sz="1600" b="1" err="1">
                <a:latin typeface="Dotum" panose="020B0600000101010101" pitchFamily="34" charset="-127"/>
                <a:ea typeface="Dotum" panose="020B0600000101010101" pitchFamily="34" charset="-127"/>
              </a:rPr>
              <a:t>buddy</a:t>
            </a:r>
            <a:r>
              <a:rPr lang="da-DK" sz="1600" b="1">
                <a:latin typeface="Dotum" panose="020B0600000101010101" pitchFamily="34" charset="-127"/>
                <a:ea typeface="Dotum" panose="020B0600000101010101" pitchFamily="34" charset="-127"/>
              </a:rPr>
              <a:t>-kampagne </a:t>
            </a:r>
            <a:br>
              <a:rPr lang="da-DK" sz="1600" b="1">
                <a:latin typeface="Dotum" panose="020B0600000101010101" pitchFamily="34" charset="-127"/>
                <a:ea typeface="Dotum" panose="020B0600000101010101" pitchFamily="34" charset="-127"/>
              </a:rPr>
            </a:br>
            <a:r>
              <a:rPr lang="da-DK" sz="1600" b="1">
                <a:latin typeface="Dotum" panose="020B0600000101010101" pitchFamily="34" charset="-127"/>
                <a:ea typeface="Dotum" panose="020B0600000101010101" pitchFamily="34" charset="-127"/>
              </a:rPr>
              <a:t>kan findes her:</a:t>
            </a:r>
          </a:p>
          <a:p>
            <a:r>
              <a:rPr lang="da-DK" sz="1600">
                <a:latin typeface="Dotum" panose="020B0600000101010101" pitchFamily="34" charset="-127"/>
                <a:ea typeface="Dotum" panose="020B0600000101010101" pitchFamily="34" charset="-127"/>
                <a:hlinkClick r:id="rId5"/>
              </a:rPr>
              <a:t>https://shw.dk/be-a-buddy</a:t>
            </a:r>
            <a:endParaRPr lang="da-DK" sz="1600">
              <a:latin typeface="Dotum" panose="020B0600000101010101" pitchFamily="34" charset="-127"/>
              <a:ea typeface="Dotum" panose="020B0600000101010101" pitchFamily="34" charset="-127"/>
            </a:endParaRPr>
          </a:p>
          <a:p>
            <a:pPr>
              <a:spcAft>
                <a:spcPts val="800"/>
              </a:spcAft>
              <a:buClr>
                <a:srgbClr val="43B18E"/>
              </a:buClr>
            </a:pPr>
            <a:endParaRPr lang="da-DK" sz="1600">
              <a:latin typeface="Dotum" panose="020B0600000101010101" pitchFamily="34" charset="-127"/>
              <a:ea typeface="Dotum" panose="020B0600000101010101" pitchFamily="34" charset="-127"/>
            </a:endParaRPr>
          </a:p>
        </p:txBody>
      </p:sp>
      <p:pic>
        <p:nvPicPr>
          <p:cNvPr id="9" name="Billede 8">
            <a:extLst>
              <a:ext uri="{FF2B5EF4-FFF2-40B4-BE49-F238E27FC236}">
                <a16:creationId xmlns:a16="http://schemas.microsoft.com/office/drawing/2014/main" id="{EB9D2626-D93B-F941-8072-071003DC3DE6}"/>
              </a:ext>
            </a:extLst>
          </p:cNvPr>
          <p:cNvPicPr>
            <a:picLocks noChangeAspect="1"/>
          </p:cNvPicPr>
          <p:nvPr/>
        </p:nvPicPr>
        <p:blipFill>
          <a:blip r:embed="rId6"/>
          <a:srcRect/>
          <a:stretch/>
        </p:blipFill>
        <p:spPr>
          <a:xfrm>
            <a:off x="7100816" y="1439572"/>
            <a:ext cx="4330644" cy="3978854"/>
          </a:xfrm>
          <a:prstGeom prst="rect">
            <a:avLst/>
          </a:prstGeom>
        </p:spPr>
      </p:pic>
    </p:spTree>
    <p:extLst>
      <p:ext uri="{BB962C8B-B14F-4D97-AF65-F5344CB8AC3E}">
        <p14:creationId xmlns:p14="http://schemas.microsoft.com/office/powerpoint/2010/main" val="41083695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37BB396E-D69C-B34B-BA7E-DC4B97F8528A}"/>
              </a:ext>
            </a:extLst>
          </p:cNvPr>
          <p:cNvSpPr txBox="1"/>
          <p:nvPr/>
        </p:nvSpPr>
        <p:spPr>
          <a:xfrm>
            <a:off x="712224" y="863600"/>
            <a:ext cx="3438436" cy="523220"/>
          </a:xfrm>
          <a:prstGeom prst="rect">
            <a:avLst/>
          </a:prstGeom>
          <a:noFill/>
        </p:spPr>
        <p:txBody>
          <a:bodyPr wrap="square" rtlCol="0">
            <a:spAutoFit/>
          </a:bodyPr>
          <a:lstStyle/>
          <a:p>
            <a:r>
              <a:rPr lang="da-DK" sz="2800">
                <a:solidFill>
                  <a:srgbClr val="43B18E"/>
                </a:solidFill>
                <a:latin typeface="Franklin Gothic Medium" panose="020B0603020102020204" pitchFamily="34" charset="0"/>
                <a:ea typeface="Dotum" panose="020B0600000101010101" pitchFamily="34" charset="-127"/>
                <a:cs typeface="Arial" panose="020B0604020202020204" pitchFamily="34" charset="0"/>
              </a:rPr>
              <a:t>Hvad er chikane?</a:t>
            </a:r>
          </a:p>
        </p:txBody>
      </p:sp>
      <p:pic>
        <p:nvPicPr>
          <p:cNvPr id="39" name="Billede 38">
            <a:extLst>
              <a:ext uri="{FF2B5EF4-FFF2-40B4-BE49-F238E27FC236}">
                <a16:creationId xmlns:a16="http://schemas.microsoft.com/office/drawing/2014/main" id="{60E50006-62F7-1840-8183-CD1E408E5DB2}"/>
              </a:ext>
            </a:extLst>
          </p:cNvPr>
          <p:cNvPicPr>
            <a:picLocks noChangeAspect="1"/>
          </p:cNvPicPr>
          <p:nvPr/>
        </p:nvPicPr>
        <p:blipFill>
          <a:blip r:embed="rId3"/>
          <a:srcRect/>
          <a:stretch/>
        </p:blipFill>
        <p:spPr>
          <a:xfrm rot="10800000">
            <a:off x="794806" y="1871928"/>
            <a:ext cx="3897921" cy="718038"/>
          </a:xfrm>
          <a:prstGeom prst="rect">
            <a:avLst/>
          </a:prstGeom>
        </p:spPr>
      </p:pic>
      <p:grpSp>
        <p:nvGrpSpPr>
          <p:cNvPr id="43" name="Gruppe 42">
            <a:extLst>
              <a:ext uri="{FF2B5EF4-FFF2-40B4-BE49-F238E27FC236}">
                <a16:creationId xmlns:a16="http://schemas.microsoft.com/office/drawing/2014/main" id="{7C57C31A-A094-DC43-90CA-6E8771DBA37E}"/>
              </a:ext>
            </a:extLst>
          </p:cNvPr>
          <p:cNvGrpSpPr/>
          <p:nvPr/>
        </p:nvGrpSpPr>
        <p:grpSpPr>
          <a:xfrm>
            <a:off x="6561535" y="2589967"/>
            <a:ext cx="2520932" cy="2520932"/>
            <a:chOff x="4769222" y="2102222"/>
            <a:chExt cx="2653556" cy="2653556"/>
          </a:xfrm>
        </p:grpSpPr>
        <p:sp>
          <p:nvSpPr>
            <p:cNvPr id="44" name="Ellipse 43">
              <a:extLst>
                <a:ext uri="{FF2B5EF4-FFF2-40B4-BE49-F238E27FC236}">
                  <a16:creationId xmlns:a16="http://schemas.microsoft.com/office/drawing/2014/main" id="{FB2CFE74-1489-6C49-A565-40304E822DF5}"/>
                </a:ext>
              </a:extLst>
            </p:cNvPr>
            <p:cNvSpPr/>
            <p:nvPr/>
          </p:nvSpPr>
          <p:spPr>
            <a:xfrm>
              <a:off x="4769222" y="2102222"/>
              <a:ext cx="2653556" cy="2653556"/>
            </a:xfrm>
            <a:prstGeom prst="ellipse">
              <a:avLst/>
            </a:prstGeom>
            <a:solidFill>
              <a:srgbClr val="43B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Tekstfelt 44">
              <a:extLst>
                <a:ext uri="{FF2B5EF4-FFF2-40B4-BE49-F238E27FC236}">
                  <a16:creationId xmlns:a16="http://schemas.microsoft.com/office/drawing/2014/main" id="{5E52F5D9-F1D5-634B-BB38-C0ED2ADEA74E}"/>
                </a:ext>
              </a:extLst>
            </p:cNvPr>
            <p:cNvSpPr txBox="1"/>
            <p:nvPr/>
          </p:nvSpPr>
          <p:spPr>
            <a:xfrm>
              <a:off x="4769222" y="3026349"/>
              <a:ext cx="2653556" cy="677108"/>
            </a:xfrm>
            <a:prstGeom prst="rect">
              <a:avLst/>
            </a:prstGeom>
            <a:noFill/>
          </p:spPr>
          <p:txBody>
            <a:bodyPr wrap="square" lIns="0" tIns="0" rIns="0" bIns="0" rtlCol="0">
              <a:spAutoFit/>
            </a:bodyPr>
            <a:lstStyle/>
            <a:p>
              <a:pPr algn="ctr">
                <a:spcAft>
                  <a:spcPts val="800"/>
                </a:spcAft>
              </a:pPr>
              <a:r>
                <a:rPr lang="da-DK" sz="2200">
                  <a:solidFill>
                    <a:schemeClr val="bg1"/>
                  </a:solidFill>
                  <a:latin typeface="Dotum" panose="020B0600000101010101" pitchFamily="34" charset="-127"/>
                  <a:ea typeface="Dotum" panose="020B0600000101010101" pitchFamily="34" charset="-127"/>
                </a:rPr>
                <a:t>Eksempler </a:t>
              </a:r>
              <a:br>
                <a:rPr lang="da-DK" sz="2200">
                  <a:solidFill>
                    <a:schemeClr val="bg1"/>
                  </a:solidFill>
                  <a:latin typeface="Dotum" panose="020B0600000101010101" pitchFamily="34" charset="-127"/>
                  <a:ea typeface="Dotum" panose="020B0600000101010101" pitchFamily="34" charset="-127"/>
                </a:rPr>
              </a:br>
              <a:r>
                <a:rPr lang="da-DK" sz="2200">
                  <a:solidFill>
                    <a:schemeClr val="bg1"/>
                  </a:solidFill>
                  <a:latin typeface="Dotum" panose="020B0600000101010101" pitchFamily="34" charset="-127"/>
                  <a:ea typeface="Dotum" panose="020B0600000101010101" pitchFamily="34" charset="-127"/>
                </a:rPr>
                <a:t>på chikane</a:t>
              </a:r>
            </a:p>
          </p:txBody>
        </p:sp>
      </p:grpSp>
      <p:grpSp>
        <p:nvGrpSpPr>
          <p:cNvPr id="46" name="Gruppe 45">
            <a:extLst>
              <a:ext uri="{FF2B5EF4-FFF2-40B4-BE49-F238E27FC236}">
                <a16:creationId xmlns:a16="http://schemas.microsoft.com/office/drawing/2014/main" id="{F0CC498D-3717-A149-B922-20969BB1F2F2}"/>
              </a:ext>
            </a:extLst>
          </p:cNvPr>
          <p:cNvGrpSpPr/>
          <p:nvPr/>
        </p:nvGrpSpPr>
        <p:grpSpPr>
          <a:xfrm>
            <a:off x="6960595" y="616664"/>
            <a:ext cx="1649506" cy="1776310"/>
            <a:chOff x="5271247" y="758429"/>
            <a:chExt cx="1649506" cy="1776310"/>
          </a:xfrm>
        </p:grpSpPr>
        <p:grpSp>
          <p:nvGrpSpPr>
            <p:cNvPr id="47" name="Gruppe 46">
              <a:extLst>
                <a:ext uri="{FF2B5EF4-FFF2-40B4-BE49-F238E27FC236}">
                  <a16:creationId xmlns:a16="http://schemas.microsoft.com/office/drawing/2014/main" id="{3AE4CD51-0C30-7649-B58E-DAA5B8A5D41B}"/>
                </a:ext>
              </a:extLst>
            </p:cNvPr>
            <p:cNvGrpSpPr/>
            <p:nvPr/>
          </p:nvGrpSpPr>
          <p:grpSpPr>
            <a:xfrm>
              <a:off x="5271247" y="758429"/>
              <a:ext cx="1649506" cy="1776310"/>
              <a:chOff x="5271247" y="668782"/>
              <a:chExt cx="1649506" cy="1776310"/>
            </a:xfrm>
          </p:grpSpPr>
          <p:sp>
            <p:nvSpPr>
              <p:cNvPr id="49" name="Ellipse 48">
                <a:extLst>
                  <a:ext uri="{FF2B5EF4-FFF2-40B4-BE49-F238E27FC236}">
                    <a16:creationId xmlns:a16="http://schemas.microsoft.com/office/drawing/2014/main" id="{498BE0BA-FC0C-B44D-B42D-14EE20BFC60D}"/>
                  </a:ext>
                </a:extLst>
              </p:cNvPr>
              <p:cNvSpPr/>
              <p:nvPr/>
            </p:nvSpPr>
            <p:spPr>
              <a:xfrm>
                <a:off x="5271247" y="668782"/>
                <a:ext cx="1649506" cy="164950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Trekant 49">
                <a:extLst>
                  <a:ext uri="{FF2B5EF4-FFF2-40B4-BE49-F238E27FC236}">
                    <a16:creationId xmlns:a16="http://schemas.microsoft.com/office/drawing/2014/main" id="{62015D6F-2FF5-3B40-AB97-443343273DB2}"/>
                  </a:ext>
                </a:extLst>
              </p:cNvPr>
              <p:cNvSpPr/>
              <p:nvPr/>
            </p:nvSpPr>
            <p:spPr>
              <a:xfrm rot="10800000">
                <a:off x="6000587" y="2280587"/>
                <a:ext cx="190826" cy="16450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8" name="Tekstfelt 47">
              <a:extLst>
                <a:ext uri="{FF2B5EF4-FFF2-40B4-BE49-F238E27FC236}">
                  <a16:creationId xmlns:a16="http://schemas.microsoft.com/office/drawing/2014/main" id="{86A1301A-DF8F-134E-BED6-E48AF4B6039C}"/>
                </a:ext>
              </a:extLst>
            </p:cNvPr>
            <p:cNvSpPr txBox="1"/>
            <p:nvPr/>
          </p:nvSpPr>
          <p:spPr>
            <a:xfrm>
              <a:off x="5376216" y="1382187"/>
              <a:ext cx="1439568" cy="430887"/>
            </a:xfrm>
            <a:prstGeom prst="rect">
              <a:avLst/>
            </a:prstGeom>
            <a:noFill/>
          </p:spPr>
          <p:txBody>
            <a:bodyPr wrap="square" lIns="0" tIns="0" rIns="0" bIns="0" rtlCol="0">
              <a:spAutoFit/>
            </a:bodyPr>
            <a:lstStyle/>
            <a:p>
              <a:pPr algn="ctr">
                <a:spcAft>
                  <a:spcPts val="800"/>
                </a:spcAft>
              </a:pPr>
              <a:r>
                <a:rPr lang="da-DK" sz="1400">
                  <a:latin typeface="Dotum" panose="020B0600000101010101" pitchFamily="34" charset="-127"/>
                  <a:ea typeface="Dotum" panose="020B0600000101010101" pitchFamily="34" charset="-127"/>
                </a:rPr>
                <a:t>Homofobiske bemærkninger</a:t>
              </a:r>
            </a:p>
          </p:txBody>
        </p:sp>
      </p:grpSp>
      <p:grpSp>
        <p:nvGrpSpPr>
          <p:cNvPr id="51" name="Gruppe 50">
            <a:extLst>
              <a:ext uri="{FF2B5EF4-FFF2-40B4-BE49-F238E27FC236}">
                <a16:creationId xmlns:a16="http://schemas.microsoft.com/office/drawing/2014/main" id="{0D57C917-DC79-C943-9697-58B4A6662F6F}"/>
              </a:ext>
            </a:extLst>
          </p:cNvPr>
          <p:cNvGrpSpPr/>
          <p:nvPr/>
        </p:nvGrpSpPr>
        <p:grpSpPr>
          <a:xfrm>
            <a:off x="9078727" y="2122520"/>
            <a:ext cx="1776310" cy="1649506"/>
            <a:chOff x="7316669" y="2109413"/>
            <a:chExt cx="1776310" cy="1649506"/>
          </a:xfrm>
        </p:grpSpPr>
        <p:grpSp>
          <p:nvGrpSpPr>
            <p:cNvPr id="52" name="Gruppe 51">
              <a:extLst>
                <a:ext uri="{FF2B5EF4-FFF2-40B4-BE49-F238E27FC236}">
                  <a16:creationId xmlns:a16="http://schemas.microsoft.com/office/drawing/2014/main" id="{EC009FFD-24EA-4D4B-9AF5-D1A7460828A2}"/>
                </a:ext>
              </a:extLst>
            </p:cNvPr>
            <p:cNvGrpSpPr/>
            <p:nvPr/>
          </p:nvGrpSpPr>
          <p:grpSpPr>
            <a:xfrm rot="3600000">
              <a:off x="7380071" y="2046011"/>
              <a:ext cx="1649506" cy="1776310"/>
              <a:chOff x="5271247" y="668782"/>
              <a:chExt cx="1649506" cy="1776310"/>
            </a:xfrm>
          </p:grpSpPr>
          <p:sp>
            <p:nvSpPr>
              <p:cNvPr id="54" name="Ellipse 53">
                <a:extLst>
                  <a:ext uri="{FF2B5EF4-FFF2-40B4-BE49-F238E27FC236}">
                    <a16:creationId xmlns:a16="http://schemas.microsoft.com/office/drawing/2014/main" id="{1E048A1A-0C80-5049-B1D7-790CF9B55404}"/>
                  </a:ext>
                </a:extLst>
              </p:cNvPr>
              <p:cNvSpPr/>
              <p:nvPr/>
            </p:nvSpPr>
            <p:spPr>
              <a:xfrm>
                <a:off x="5271247" y="668782"/>
                <a:ext cx="1649506" cy="164950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5" name="Trekant 54">
                <a:extLst>
                  <a:ext uri="{FF2B5EF4-FFF2-40B4-BE49-F238E27FC236}">
                    <a16:creationId xmlns:a16="http://schemas.microsoft.com/office/drawing/2014/main" id="{B8DAF58A-6784-5C45-B220-4706E1D22D1E}"/>
                  </a:ext>
                </a:extLst>
              </p:cNvPr>
              <p:cNvSpPr/>
              <p:nvPr/>
            </p:nvSpPr>
            <p:spPr>
              <a:xfrm rot="10800000">
                <a:off x="6000587" y="2280587"/>
                <a:ext cx="190826" cy="16450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53" name="Tekstfelt 52">
              <a:extLst>
                <a:ext uri="{FF2B5EF4-FFF2-40B4-BE49-F238E27FC236}">
                  <a16:creationId xmlns:a16="http://schemas.microsoft.com/office/drawing/2014/main" id="{3A3FD4B4-6933-FE42-BCA2-13F3B3AC8E36}"/>
                </a:ext>
              </a:extLst>
            </p:cNvPr>
            <p:cNvSpPr txBox="1"/>
            <p:nvPr/>
          </p:nvSpPr>
          <p:spPr>
            <a:xfrm>
              <a:off x="7536709" y="2587714"/>
              <a:ext cx="1439568" cy="646331"/>
            </a:xfrm>
            <a:prstGeom prst="rect">
              <a:avLst/>
            </a:prstGeom>
            <a:noFill/>
          </p:spPr>
          <p:txBody>
            <a:bodyPr wrap="square" lIns="0" tIns="0" rIns="0" bIns="0" rtlCol="0">
              <a:spAutoFit/>
            </a:bodyPr>
            <a:lstStyle/>
            <a:p>
              <a:pPr algn="ctr">
                <a:spcAft>
                  <a:spcPts val="800"/>
                </a:spcAft>
              </a:pPr>
              <a:r>
                <a:rPr lang="da-DK" sz="1400">
                  <a:latin typeface="Dotum" panose="020B0600000101010101" pitchFamily="34" charset="-127"/>
                  <a:ea typeface="Dotum" panose="020B0600000101010101" pitchFamily="34" charset="-127"/>
                </a:rPr>
                <a:t>Visning af pornografisk materiale</a:t>
              </a:r>
            </a:p>
          </p:txBody>
        </p:sp>
      </p:grpSp>
      <p:grpSp>
        <p:nvGrpSpPr>
          <p:cNvPr id="56" name="Gruppe 55">
            <a:extLst>
              <a:ext uri="{FF2B5EF4-FFF2-40B4-BE49-F238E27FC236}">
                <a16:creationId xmlns:a16="http://schemas.microsoft.com/office/drawing/2014/main" id="{29B9B6AF-8E34-4A40-9DF3-9DB799F9D7C5}"/>
              </a:ext>
            </a:extLst>
          </p:cNvPr>
          <p:cNvGrpSpPr/>
          <p:nvPr/>
        </p:nvGrpSpPr>
        <p:grpSpPr>
          <a:xfrm>
            <a:off x="8798518" y="4522589"/>
            <a:ext cx="1776310" cy="1649506"/>
            <a:chOff x="7109170" y="4664354"/>
            <a:chExt cx="1776310" cy="1649506"/>
          </a:xfrm>
        </p:grpSpPr>
        <p:grpSp>
          <p:nvGrpSpPr>
            <p:cNvPr id="57" name="Gruppe 56">
              <a:extLst>
                <a:ext uri="{FF2B5EF4-FFF2-40B4-BE49-F238E27FC236}">
                  <a16:creationId xmlns:a16="http://schemas.microsoft.com/office/drawing/2014/main" id="{698B70E3-8B4B-D34E-9E03-D935B40F3C46}"/>
                </a:ext>
              </a:extLst>
            </p:cNvPr>
            <p:cNvGrpSpPr/>
            <p:nvPr/>
          </p:nvGrpSpPr>
          <p:grpSpPr>
            <a:xfrm rot="7627397">
              <a:off x="7172572" y="4600952"/>
              <a:ext cx="1649506" cy="1776310"/>
              <a:chOff x="5271247" y="668782"/>
              <a:chExt cx="1649506" cy="1776310"/>
            </a:xfrm>
          </p:grpSpPr>
          <p:sp>
            <p:nvSpPr>
              <p:cNvPr id="62" name="Ellipse 61">
                <a:extLst>
                  <a:ext uri="{FF2B5EF4-FFF2-40B4-BE49-F238E27FC236}">
                    <a16:creationId xmlns:a16="http://schemas.microsoft.com/office/drawing/2014/main" id="{98D756AF-8124-3847-80CB-286AF72B7472}"/>
                  </a:ext>
                </a:extLst>
              </p:cNvPr>
              <p:cNvSpPr/>
              <p:nvPr/>
            </p:nvSpPr>
            <p:spPr>
              <a:xfrm>
                <a:off x="5271247" y="668782"/>
                <a:ext cx="1649506" cy="164950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3" name="Trekant 62">
                <a:extLst>
                  <a:ext uri="{FF2B5EF4-FFF2-40B4-BE49-F238E27FC236}">
                    <a16:creationId xmlns:a16="http://schemas.microsoft.com/office/drawing/2014/main" id="{6544595E-2831-AC4C-AA6C-54E2B6C66A12}"/>
                  </a:ext>
                </a:extLst>
              </p:cNvPr>
              <p:cNvSpPr/>
              <p:nvPr/>
            </p:nvSpPr>
            <p:spPr>
              <a:xfrm rot="10800000">
                <a:off x="6000587" y="2280587"/>
                <a:ext cx="190826" cy="16450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61" name="Tekstfelt 60">
              <a:extLst>
                <a:ext uri="{FF2B5EF4-FFF2-40B4-BE49-F238E27FC236}">
                  <a16:creationId xmlns:a16="http://schemas.microsoft.com/office/drawing/2014/main" id="{420B63CE-21C0-A542-A8A5-898489B5A90A}"/>
                </a:ext>
              </a:extLst>
            </p:cNvPr>
            <p:cNvSpPr txBox="1"/>
            <p:nvPr/>
          </p:nvSpPr>
          <p:spPr>
            <a:xfrm>
              <a:off x="7321558" y="5320265"/>
              <a:ext cx="1439568" cy="430887"/>
            </a:xfrm>
            <a:prstGeom prst="rect">
              <a:avLst/>
            </a:prstGeom>
            <a:noFill/>
          </p:spPr>
          <p:txBody>
            <a:bodyPr wrap="square" lIns="0" tIns="0" rIns="0" bIns="0" rtlCol="0">
              <a:spAutoFit/>
            </a:bodyPr>
            <a:lstStyle/>
            <a:p>
              <a:pPr algn="ctr">
                <a:spcAft>
                  <a:spcPts val="800"/>
                </a:spcAft>
              </a:pPr>
              <a:r>
                <a:rPr lang="da-DK" sz="1400">
                  <a:latin typeface="Dotum" panose="020B0600000101010101" pitchFamily="34" charset="-127"/>
                  <a:ea typeface="Dotum" panose="020B0600000101010101" pitchFamily="34" charset="-127"/>
                </a:rPr>
                <a:t>Unødvendig kropskontakt</a:t>
              </a:r>
            </a:p>
          </p:txBody>
        </p:sp>
      </p:grpSp>
      <p:grpSp>
        <p:nvGrpSpPr>
          <p:cNvPr id="64" name="Gruppe 63">
            <a:extLst>
              <a:ext uri="{FF2B5EF4-FFF2-40B4-BE49-F238E27FC236}">
                <a16:creationId xmlns:a16="http://schemas.microsoft.com/office/drawing/2014/main" id="{2BE364AE-CA99-3044-902A-A4001F906AF5}"/>
              </a:ext>
            </a:extLst>
          </p:cNvPr>
          <p:cNvGrpSpPr/>
          <p:nvPr/>
        </p:nvGrpSpPr>
        <p:grpSpPr>
          <a:xfrm>
            <a:off x="5078043" y="4522588"/>
            <a:ext cx="1776310" cy="1649506"/>
            <a:chOff x="3388695" y="4664353"/>
            <a:chExt cx="1776310" cy="1649506"/>
          </a:xfrm>
        </p:grpSpPr>
        <p:grpSp>
          <p:nvGrpSpPr>
            <p:cNvPr id="65" name="Gruppe 64">
              <a:extLst>
                <a:ext uri="{FF2B5EF4-FFF2-40B4-BE49-F238E27FC236}">
                  <a16:creationId xmlns:a16="http://schemas.microsoft.com/office/drawing/2014/main" id="{36262C7F-BABC-6341-8326-FA664BD9C189}"/>
                </a:ext>
              </a:extLst>
            </p:cNvPr>
            <p:cNvGrpSpPr/>
            <p:nvPr/>
          </p:nvGrpSpPr>
          <p:grpSpPr>
            <a:xfrm rot="-7620000">
              <a:off x="3452097" y="4600951"/>
              <a:ext cx="1649506" cy="1776310"/>
              <a:chOff x="5271247" y="668782"/>
              <a:chExt cx="1649506" cy="1776310"/>
            </a:xfrm>
          </p:grpSpPr>
          <p:sp>
            <p:nvSpPr>
              <p:cNvPr id="67" name="Ellipse 66">
                <a:extLst>
                  <a:ext uri="{FF2B5EF4-FFF2-40B4-BE49-F238E27FC236}">
                    <a16:creationId xmlns:a16="http://schemas.microsoft.com/office/drawing/2014/main" id="{10526ED2-1F5F-4E4B-BDD5-8167BA25D38A}"/>
                  </a:ext>
                </a:extLst>
              </p:cNvPr>
              <p:cNvSpPr/>
              <p:nvPr/>
            </p:nvSpPr>
            <p:spPr>
              <a:xfrm>
                <a:off x="5271247" y="668782"/>
                <a:ext cx="1649506" cy="164950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8" name="Trekant 67">
                <a:extLst>
                  <a:ext uri="{FF2B5EF4-FFF2-40B4-BE49-F238E27FC236}">
                    <a16:creationId xmlns:a16="http://schemas.microsoft.com/office/drawing/2014/main" id="{79FB8125-DE1E-8942-AAF7-D16BACD5E9A7}"/>
                  </a:ext>
                </a:extLst>
              </p:cNvPr>
              <p:cNvSpPr/>
              <p:nvPr/>
            </p:nvSpPr>
            <p:spPr>
              <a:xfrm rot="10800000">
                <a:off x="6000587" y="2280587"/>
                <a:ext cx="190826" cy="16450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66" name="Tekstfelt 65">
              <a:extLst>
                <a:ext uri="{FF2B5EF4-FFF2-40B4-BE49-F238E27FC236}">
                  <a16:creationId xmlns:a16="http://schemas.microsoft.com/office/drawing/2014/main" id="{9C724055-BCF9-D840-B3C2-653A4781014E}"/>
                </a:ext>
              </a:extLst>
            </p:cNvPr>
            <p:cNvSpPr txBox="1"/>
            <p:nvPr/>
          </p:nvSpPr>
          <p:spPr>
            <a:xfrm>
              <a:off x="3493628" y="5320265"/>
              <a:ext cx="1439568" cy="430887"/>
            </a:xfrm>
            <a:prstGeom prst="rect">
              <a:avLst/>
            </a:prstGeom>
            <a:noFill/>
          </p:spPr>
          <p:txBody>
            <a:bodyPr wrap="square" lIns="0" tIns="0" rIns="0" bIns="0" rtlCol="0">
              <a:spAutoFit/>
            </a:bodyPr>
            <a:lstStyle/>
            <a:p>
              <a:pPr algn="ctr">
                <a:spcAft>
                  <a:spcPts val="800"/>
                </a:spcAft>
              </a:pPr>
              <a:r>
                <a:rPr lang="da-DK" sz="1400">
                  <a:latin typeface="Dotum" panose="020B0600000101010101" pitchFamily="34" charset="-127"/>
                  <a:ea typeface="Dotum" panose="020B0600000101010101" pitchFamily="34" charset="-127"/>
                </a:rPr>
                <a:t>Påtrængende spørgsmål</a:t>
              </a:r>
            </a:p>
          </p:txBody>
        </p:sp>
      </p:grpSp>
      <p:grpSp>
        <p:nvGrpSpPr>
          <p:cNvPr id="69" name="Gruppe 68">
            <a:extLst>
              <a:ext uri="{FF2B5EF4-FFF2-40B4-BE49-F238E27FC236}">
                <a16:creationId xmlns:a16="http://schemas.microsoft.com/office/drawing/2014/main" id="{AAB56413-6CFF-444C-B862-4A68326D5547}"/>
              </a:ext>
            </a:extLst>
          </p:cNvPr>
          <p:cNvGrpSpPr/>
          <p:nvPr/>
        </p:nvGrpSpPr>
        <p:grpSpPr>
          <a:xfrm>
            <a:off x="4769991" y="2122521"/>
            <a:ext cx="1776310" cy="1649506"/>
            <a:chOff x="3161829" y="2109414"/>
            <a:chExt cx="1776310" cy="1649506"/>
          </a:xfrm>
        </p:grpSpPr>
        <p:grpSp>
          <p:nvGrpSpPr>
            <p:cNvPr id="70" name="Gruppe 69">
              <a:extLst>
                <a:ext uri="{FF2B5EF4-FFF2-40B4-BE49-F238E27FC236}">
                  <a16:creationId xmlns:a16="http://schemas.microsoft.com/office/drawing/2014/main" id="{33F241C4-F606-1143-8AB6-BB66ADFEA8FF}"/>
                </a:ext>
              </a:extLst>
            </p:cNvPr>
            <p:cNvGrpSpPr/>
            <p:nvPr/>
          </p:nvGrpSpPr>
          <p:grpSpPr>
            <a:xfrm rot="-3600000">
              <a:off x="3225231" y="2046012"/>
              <a:ext cx="1649506" cy="1776310"/>
              <a:chOff x="5271247" y="668782"/>
              <a:chExt cx="1649506" cy="1776310"/>
            </a:xfrm>
          </p:grpSpPr>
          <p:sp>
            <p:nvSpPr>
              <p:cNvPr id="72" name="Ellipse 71">
                <a:extLst>
                  <a:ext uri="{FF2B5EF4-FFF2-40B4-BE49-F238E27FC236}">
                    <a16:creationId xmlns:a16="http://schemas.microsoft.com/office/drawing/2014/main" id="{125E3F06-F654-E344-B0C6-3ACEF7ECE051}"/>
                  </a:ext>
                </a:extLst>
              </p:cNvPr>
              <p:cNvSpPr/>
              <p:nvPr/>
            </p:nvSpPr>
            <p:spPr>
              <a:xfrm>
                <a:off x="5271247" y="668782"/>
                <a:ext cx="1649506" cy="164950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3" name="Trekant 72">
                <a:extLst>
                  <a:ext uri="{FF2B5EF4-FFF2-40B4-BE49-F238E27FC236}">
                    <a16:creationId xmlns:a16="http://schemas.microsoft.com/office/drawing/2014/main" id="{758F71BE-0286-9F41-BA83-1FA8460F2D92}"/>
                  </a:ext>
                </a:extLst>
              </p:cNvPr>
              <p:cNvSpPr/>
              <p:nvPr/>
            </p:nvSpPr>
            <p:spPr>
              <a:xfrm rot="10800000">
                <a:off x="6000587" y="2280587"/>
                <a:ext cx="190826" cy="16450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71" name="Tekstfelt 70">
              <a:extLst>
                <a:ext uri="{FF2B5EF4-FFF2-40B4-BE49-F238E27FC236}">
                  <a16:creationId xmlns:a16="http://schemas.microsoft.com/office/drawing/2014/main" id="{D33C5CE9-6100-8F44-8383-9956D98E3A82}"/>
                </a:ext>
              </a:extLst>
            </p:cNvPr>
            <p:cNvSpPr txBox="1"/>
            <p:nvPr/>
          </p:nvSpPr>
          <p:spPr>
            <a:xfrm>
              <a:off x="3275233" y="2668540"/>
              <a:ext cx="1439568" cy="430887"/>
            </a:xfrm>
            <a:prstGeom prst="rect">
              <a:avLst/>
            </a:prstGeom>
            <a:noFill/>
          </p:spPr>
          <p:txBody>
            <a:bodyPr wrap="square" lIns="0" tIns="0" rIns="0" bIns="0" rtlCol="0">
              <a:spAutoFit/>
            </a:bodyPr>
            <a:lstStyle/>
            <a:p>
              <a:pPr algn="ctr">
                <a:spcAft>
                  <a:spcPts val="800"/>
                </a:spcAft>
              </a:pPr>
              <a:r>
                <a:rPr lang="da-DK" sz="1400">
                  <a:latin typeface="Dotum" panose="020B0600000101010101" pitchFamily="34" charset="-127"/>
                  <a:ea typeface="Dotum" panose="020B0600000101010101" pitchFamily="34" charset="-127"/>
                </a:rPr>
                <a:t>Sjofle </a:t>
              </a:r>
              <a:br>
                <a:rPr lang="da-DK" sz="1400">
                  <a:latin typeface="Dotum" panose="020B0600000101010101" pitchFamily="34" charset="-127"/>
                  <a:ea typeface="Dotum" panose="020B0600000101010101" pitchFamily="34" charset="-127"/>
                </a:rPr>
              </a:br>
              <a:r>
                <a:rPr lang="da-DK" sz="1400">
                  <a:latin typeface="Dotum" panose="020B0600000101010101" pitchFamily="34" charset="-127"/>
                  <a:ea typeface="Dotum" panose="020B0600000101010101" pitchFamily="34" charset="-127"/>
                </a:rPr>
                <a:t>vittigheder</a:t>
              </a:r>
            </a:p>
          </p:txBody>
        </p:sp>
      </p:grpSp>
      <p:pic>
        <p:nvPicPr>
          <p:cNvPr id="74" name="Billede 73">
            <a:extLst>
              <a:ext uri="{FF2B5EF4-FFF2-40B4-BE49-F238E27FC236}">
                <a16:creationId xmlns:a16="http://schemas.microsoft.com/office/drawing/2014/main" id="{DF417D29-84CD-4445-93C2-C6B3B70AEBF5}"/>
              </a:ext>
            </a:extLst>
          </p:cNvPr>
          <p:cNvPicPr>
            <a:picLocks noChangeAspect="1"/>
          </p:cNvPicPr>
          <p:nvPr/>
        </p:nvPicPr>
        <p:blipFill>
          <a:blip r:embed="rId3"/>
          <a:srcRect/>
          <a:stretch/>
        </p:blipFill>
        <p:spPr>
          <a:xfrm>
            <a:off x="10448384" y="3984998"/>
            <a:ext cx="3905148" cy="719369"/>
          </a:xfrm>
          <a:prstGeom prst="rect">
            <a:avLst/>
          </a:prstGeom>
        </p:spPr>
      </p:pic>
      <p:pic>
        <p:nvPicPr>
          <p:cNvPr id="8" name="Billede 7">
            <a:extLst>
              <a:ext uri="{FF2B5EF4-FFF2-40B4-BE49-F238E27FC236}">
                <a16:creationId xmlns:a16="http://schemas.microsoft.com/office/drawing/2014/main" id="{2C499A0D-FA38-0B47-A69C-C3A0C92DAE10}"/>
              </a:ext>
            </a:extLst>
          </p:cNvPr>
          <p:cNvPicPr>
            <a:picLocks noChangeAspect="1"/>
          </p:cNvPicPr>
          <p:nvPr/>
        </p:nvPicPr>
        <p:blipFill>
          <a:blip r:embed="rId4">
            <a:alphaModFix amt="40000"/>
          </a:blip>
          <a:srcRect/>
          <a:stretch/>
        </p:blipFill>
        <p:spPr>
          <a:xfrm>
            <a:off x="712224" y="3112534"/>
            <a:ext cx="3360045" cy="3002127"/>
          </a:xfrm>
          <a:prstGeom prst="rect">
            <a:avLst/>
          </a:prstGeom>
        </p:spPr>
      </p:pic>
    </p:spTree>
    <p:extLst>
      <p:ext uri="{BB962C8B-B14F-4D97-AF65-F5344CB8AC3E}">
        <p14:creationId xmlns:p14="http://schemas.microsoft.com/office/powerpoint/2010/main" val="5677315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a:extLst>
              <a:ext uri="{FF2B5EF4-FFF2-40B4-BE49-F238E27FC236}">
                <a16:creationId xmlns:a16="http://schemas.microsoft.com/office/drawing/2014/main" id="{0F95411E-21F7-EB4A-9FA1-1790F798FA79}"/>
              </a:ext>
            </a:extLst>
          </p:cNvPr>
          <p:cNvSpPr txBox="1"/>
          <p:nvPr/>
        </p:nvSpPr>
        <p:spPr>
          <a:xfrm>
            <a:off x="788425" y="1759462"/>
            <a:ext cx="5176539" cy="2985433"/>
          </a:xfrm>
          <a:prstGeom prst="rect">
            <a:avLst/>
          </a:prstGeom>
          <a:noFill/>
        </p:spPr>
        <p:txBody>
          <a:bodyPr wrap="square" lIns="0" tIns="0" rIns="0" bIns="0" rtlCol="0">
            <a:spAutoFit/>
          </a:bodyPr>
          <a:lstStyle/>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”Det er mobning, når en eller flere personer regelmæssigt og over længere tid – eller gentagne gange på grov vis – udsætter en eller flere personer for krænkende handlinger, som opfattes som sårende eller nedværdigende”.</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”De krænkende handlinger bliver dog først til mobning, når de personer, som de rettes mod, ikke er i stand til at forsvare sig effektivt imod dem”.</a:t>
            </a:r>
          </a:p>
          <a:p>
            <a:pPr>
              <a:spcAft>
                <a:spcPts val="800"/>
              </a:spcAft>
              <a:buClr>
                <a:srgbClr val="43B18E"/>
              </a:buClr>
            </a:pPr>
            <a:endParaRPr lang="da-DK" sz="1600">
              <a:latin typeface="Dotum" panose="020B0600000101010101" pitchFamily="34" charset="-127"/>
              <a:ea typeface="Dotum" panose="020B0600000101010101" pitchFamily="34" charset="-127"/>
            </a:endParaRPr>
          </a:p>
          <a:p>
            <a:pPr>
              <a:spcAft>
                <a:spcPts val="800"/>
              </a:spcAft>
              <a:buClr>
                <a:srgbClr val="43B18E"/>
              </a:buClr>
            </a:pPr>
            <a:r>
              <a:rPr lang="da-DK" sz="1400">
                <a:latin typeface="Dotum" panose="020B0600000101010101" pitchFamily="34" charset="-127"/>
                <a:ea typeface="Dotum" panose="020B0600000101010101" pitchFamily="34" charset="-127"/>
              </a:rPr>
              <a:t>Definition: Arbejdstilsynet</a:t>
            </a:r>
          </a:p>
        </p:txBody>
      </p:sp>
      <p:sp>
        <p:nvSpPr>
          <p:cNvPr id="5" name="Tekstfelt 4">
            <a:extLst>
              <a:ext uri="{FF2B5EF4-FFF2-40B4-BE49-F238E27FC236}">
                <a16:creationId xmlns:a16="http://schemas.microsoft.com/office/drawing/2014/main" id="{DF85EF4B-CEB7-CD4C-87A5-EA2A0EA75B55}"/>
              </a:ext>
            </a:extLst>
          </p:cNvPr>
          <p:cNvSpPr txBox="1"/>
          <p:nvPr/>
        </p:nvSpPr>
        <p:spPr>
          <a:xfrm>
            <a:off x="712223" y="863600"/>
            <a:ext cx="7791697" cy="523220"/>
          </a:xfrm>
          <a:prstGeom prst="rect">
            <a:avLst/>
          </a:prstGeom>
          <a:noFill/>
        </p:spPr>
        <p:txBody>
          <a:bodyPr wrap="square" rtlCol="0">
            <a:spAutoFit/>
          </a:bodyPr>
          <a:lstStyle/>
          <a:p>
            <a:r>
              <a:rPr lang="da-DK" sz="2800">
                <a:solidFill>
                  <a:srgbClr val="43B18E"/>
                </a:solidFill>
                <a:latin typeface="Franklin Gothic Medium" panose="020B0603020102020204" pitchFamily="34" charset="0"/>
                <a:ea typeface="Dotum" panose="020B0600000101010101" pitchFamily="34" charset="-127"/>
                <a:cs typeface="Arial" panose="020B0604020202020204" pitchFamily="34" charset="0"/>
              </a:rPr>
              <a:t>Hvad er mobning?</a:t>
            </a:r>
          </a:p>
        </p:txBody>
      </p:sp>
      <p:pic>
        <p:nvPicPr>
          <p:cNvPr id="9" name="Billede 8">
            <a:extLst>
              <a:ext uri="{FF2B5EF4-FFF2-40B4-BE49-F238E27FC236}">
                <a16:creationId xmlns:a16="http://schemas.microsoft.com/office/drawing/2014/main" id="{D1746684-DB5C-C44D-BB7D-249BA0F34651}"/>
              </a:ext>
            </a:extLst>
          </p:cNvPr>
          <p:cNvPicPr>
            <a:picLocks noChangeAspect="1"/>
          </p:cNvPicPr>
          <p:nvPr/>
        </p:nvPicPr>
        <p:blipFill>
          <a:blip r:embed="rId3"/>
          <a:srcRect/>
          <a:stretch/>
        </p:blipFill>
        <p:spPr>
          <a:xfrm>
            <a:off x="5222309" y="5181768"/>
            <a:ext cx="3905148" cy="719369"/>
          </a:xfrm>
          <a:prstGeom prst="rect">
            <a:avLst/>
          </a:prstGeom>
        </p:spPr>
      </p:pic>
      <p:pic>
        <p:nvPicPr>
          <p:cNvPr id="10" name="Billede 9">
            <a:extLst>
              <a:ext uri="{FF2B5EF4-FFF2-40B4-BE49-F238E27FC236}">
                <a16:creationId xmlns:a16="http://schemas.microsoft.com/office/drawing/2014/main" id="{634A728D-4CBD-DA46-9027-70C87C726422}"/>
              </a:ext>
            </a:extLst>
          </p:cNvPr>
          <p:cNvPicPr>
            <a:picLocks noChangeAspect="1"/>
          </p:cNvPicPr>
          <p:nvPr/>
        </p:nvPicPr>
        <p:blipFill>
          <a:blip r:embed="rId4"/>
          <a:srcRect/>
          <a:stretch/>
        </p:blipFill>
        <p:spPr>
          <a:xfrm>
            <a:off x="6922674" y="1476426"/>
            <a:ext cx="3899504" cy="3905147"/>
          </a:xfrm>
          <a:prstGeom prst="rect">
            <a:avLst/>
          </a:prstGeom>
        </p:spPr>
      </p:pic>
      <p:pic>
        <p:nvPicPr>
          <p:cNvPr id="11" name="Billede 10">
            <a:extLst>
              <a:ext uri="{FF2B5EF4-FFF2-40B4-BE49-F238E27FC236}">
                <a16:creationId xmlns:a16="http://schemas.microsoft.com/office/drawing/2014/main" id="{519D6B95-D77D-DF45-812C-5D9CBF93D631}"/>
              </a:ext>
            </a:extLst>
          </p:cNvPr>
          <p:cNvPicPr>
            <a:picLocks noChangeAspect="1"/>
          </p:cNvPicPr>
          <p:nvPr/>
        </p:nvPicPr>
        <p:blipFill>
          <a:blip r:embed="rId3"/>
          <a:srcRect/>
          <a:stretch/>
        </p:blipFill>
        <p:spPr>
          <a:xfrm>
            <a:off x="10168396" y="1196435"/>
            <a:ext cx="4293623" cy="790930"/>
          </a:xfrm>
          <a:prstGeom prst="rect">
            <a:avLst/>
          </a:prstGeom>
        </p:spPr>
      </p:pic>
    </p:spTree>
    <p:extLst>
      <p:ext uri="{BB962C8B-B14F-4D97-AF65-F5344CB8AC3E}">
        <p14:creationId xmlns:p14="http://schemas.microsoft.com/office/powerpoint/2010/main" val="30735554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37BB396E-D69C-B34B-BA7E-DC4B97F8528A}"/>
              </a:ext>
            </a:extLst>
          </p:cNvPr>
          <p:cNvSpPr txBox="1"/>
          <p:nvPr/>
        </p:nvSpPr>
        <p:spPr>
          <a:xfrm>
            <a:off x="712224" y="863600"/>
            <a:ext cx="3438436" cy="523220"/>
          </a:xfrm>
          <a:prstGeom prst="rect">
            <a:avLst/>
          </a:prstGeom>
          <a:noFill/>
        </p:spPr>
        <p:txBody>
          <a:bodyPr wrap="square" rtlCol="0">
            <a:spAutoFit/>
          </a:bodyPr>
          <a:lstStyle/>
          <a:p>
            <a:r>
              <a:rPr lang="da-DK" sz="2800">
                <a:solidFill>
                  <a:srgbClr val="43B18E"/>
                </a:solidFill>
                <a:latin typeface="Franklin Gothic Medium" panose="020B0603020102020204" pitchFamily="34" charset="0"/>
                <a:ea typeface="Dotum" panose="020B0600000101010101" pitchFamily="34" charset="-127"/>
                <a:cs typeface="Arial" panose="020B0604020202020204" pitchFamily="34" charset="0"/>
              </a:rPr>
              <a:t>Hvad er mobning?</a:t>
            </a:r>
          </a:p>
        </p:txBody>
      </p:sp>
      <p:grpSp>
        <p:nvGrpSpPr>
          <p:cNvPr id="4" name="Gruppe 3">
            <a:extLst>
              <a:ext uri="{FF2B5EF4-FFF2-40B4-BE49-F238E27FC236}">
                <a16:creationId xmlns:a16="http://schemas.microsoft.com/office/drawing/2014/main" id="{666D2DE5-94D5-3A49-9A00-B8765C38C41C}"/>
              </a:ext>
            </a:extLst>
          </p:cNvPr>
          <p:cNvGrpSpPr/>
          <p:nvPr/>
        </p:nvGrpSpPr>
        <p:grpSpPr>
          <a:xfrm>
            <a:off x="6780876" y="2168534"/>
            <a:ext cx="2520932" cy="2520932"/>
            <a:chOff x="4769222" y="2102222"/>
            <a:chExt cx="2653556" cy="2653556"/>
          </a:xfrm>
        </p:grpSpPr>
        <p:sp>
          <p:nvSpPr>
            <p:cNvPr id="2" name="Ellipse 1">
              <a:extLst>
                <a:ext uri="{FF2B5EF4-FFF2-40B4-BE49-F238E27FC236}">
                  <a16:creationId xmlns:a16="http://schemas.microsoft.com/office/drawing/2014/main" id="{2866347D-BE61-DB43-B9D0-CA7279C6F120}"/>
                </a:ext>
              </a:extLst>
            </p:cNvPr>
            <p:cNvSpPr/>
            <p:nvPr/>
          </p:nvSpPr>
          <p:spPr>
            <a:xfrm>
              <a:off x="4769222" y="2102222"/>
              <a:ext cx="2653556" cy="2653556"/>
            </a:xfrm>
            <a:prstGeom prst="ellipse">
              <a:avLst/>
            </a:prstGeom>
            <a:solidFill>
              <a:srgbClr val="43B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felt 7">
              <a:extLst>
                <a:ext uri="{FF2B5EF4-FFF2-40B4-BE49-F238E27FC236}">
                  <a16:creationId xmlns:a16="http://schemas.microsoft.com/office/drawing/2014/main" id="{F8017B3D-4549-4041-821D-E4E52D64ECB2}"/>
                </a:ext>
              </a:extLst>
            </p:cNvPr>
            <p:cNvSpPr txBox="1"/>
            <p:nvPr/>
          </p:nvSpPr>
          <p:spPr>
            <a:xfrm>
              <a:off x="4769222" y="3026349"/>
              <a:ext cx="2653556" cy="712730"/>
            </a:xfrm>
            <a:prstGeom prst="rect">
              <a:avLst/>
            </a:prstGeom>
            <a:noFill/>
          </p:spPr>
          <p:txBody>
            <a:bodyPr wrap="square" lIns="0" tIns="0" rIns="0" bIns="0" rtlCol="0">
              <a:spAutoFit/>
            </a:bodyPr>
            <a:lstStyle/>
            <a:p>
              <a:pPr algn="ctr">
                <a:spcAft>
                  <a:spcPts val="800"/>
                </a:spcAft>
              </a:pPr>
              <a:r>
                <a:rPr lang="da-DK" sz="2200">
                  <a:solidFill>
                    <a:schemeClr val="bg1"/>
                  </a:solidFill>
                  <a:latin typeface="Dotum" panose="020B0600000101010101" pitchFamily="34" charset="-127"/>
                  <a:ea typeface="Dotum" panose="020B0600000101010101" pitchFamily="34" charset="-127"/>
                </a:rPr>
                <a:t>Eksempler </a:t>
              </a:r>
              <a:br>
                <a:rPr lang="da-DK" sz="2200">
                  <a:solidFill>
                    <a:schemeClr val="bg1"/>
                  </a:solidFill>
                  <a:latin typeface="Dotum" panose="020B0600000101010101" pitchFamily="34" charset="-127"/>
                  <a:ea typeface="Dotum" panose="020B0600000101010101" pitchFamily="34" charset="-127"/>
                </a:rPr>
              </a:br>
              <a:r>
                <a:rPr lang="da-DK" sz="2200">
                  <a:solidFill>
                    <a:schemeClr val="bg1"/>
                  </a:solidFill>
                  <a:latin typeface="Dotum" panose="020B0600000101010101" pitchFamily="34" charset="-127"/>
                  <a:ea typeface="Dotum" panose="020B0600000101010101" pitchFamily="34" charset="-127"/>
                </a:rPr>
                <a:t>på mobning </a:t>
              </a:r>
            </a:p>
          </p:txBody>
        </p:sp>
      </p:grpSp>
      <p:grpSp>
        <p:nvGrpSpPr>
          <p:cNvPr id="90" name="Gruppe 89">
            <a:extLst>
              <a:ext uri="{FF2B5EF4-FFF2-40B4-BE49-F238E27FC236}">
                <a16:creationId xmlns:a16="http://schemas.microsoft.com/office/drawing/2014/main" id="{97D46D76-C659-8449-83D3-B5448733F23C}"/>
              </a:ext>
            </a:extLst>
          </p:cNvPr>
          <p:cNvGrpSpPr/>
          <p:nvPr/>
        </p:nvGrpSpPr>
        <p:grpSpPr>
          <a:xfrm>
            <a:off x="7179936" y="304278"/>
            <a:ext cx="1649506" cy="1776310"/>
            <a:chOff x="5271247" y="758429"/>
            <a:chExt cx="1649506" cy="1776310"/>
          </a:xfrm>
        </p:grpSpPr>
        <p:grpSp>
          <p:nvGrpSpPr>
            <p:cNvPr id="33" name="Gruppe 32">
              <a:extLst>
                <a:ext uri="{FF2B5EF4-FFF2-40B4-BE49-F238E27FC236}">
                  <a16:creationId xmlns:a16="http://schemas.microsoft.com/office/drawing/2014/main" id="{81C6296C-0F0A-9C48-BDD2-C5BC3C8DD1F7}"/>
                </a:ext>
              </a:extLst>
            </p:cNvPr>
            <p:cNvGrpSpPr/>
            <p:nvPr/>
          </p:nvGrpSpPr>
          <p:grpSpPr>
            <a:xfrm>
              <a:off x="5271247" y="758429"/>
              <a:ext cx="1649506" cy="1776310"/>
              <a:chOff x="5271247" y="668782"/>
              <a:chExt cx="1649506" cy="1776310"/>
            </a:xfrm>
          </p:grpSpPr>
          <p:sp>
            <p:nvSpPr>
              <p:cNvPr id="11" name="Ellipse 10">
                <a:extLst>
                  <a:ext uri="{FF2B5EF4-FFF2-40B4-BE49-F238E27FC236}">
                    <a16:creationId xmlns:a16="http://schemas.microsoft.com/office/drawing/2014/main" id="{2B49D414-E52B-1E4D-9834-ED334E566F50}"/>
                  </a:ext>
                </a:extLst>
              </p:cNvPr>
              <p:cNvSpPr/>
              <p:nvPr/>
            </p:nvSpPr>
            <p:spPr>
              <a:xfrm>
                <a:off x="5271247" y="668782"/>
                <a:ext cx="1649506" cy="164950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Trekant 28">
                <a:extLst>
                  <a:ext uri="{FF2B5EF4-FFF2-40B4-BE49-F238E27FC236}">
                    <a16:creationId xmlns:a16="http://schemas.microsoft.com/office/drawing/2014/main" id="{3A7F607E-4396-1747-8A55-CA2A6548E8CC}"/>
                  </a:ext>
                </a:extLst>
              </p:cNvPr>
              <p:cNvSpPr/>
              <p:nvPr/>
            </p:nvSpPr>
            <p:spPr>
              <a:xfrm rot="10800000">
                <a:off x="6000587" y="2280587"/>
                <a:ext cx="190826" cy="16450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2" name="Tekstfelt 11">
              <a:extLst>
                <a:ext uri="{FF2B5EF4-FFF2-40B4-BE49-F238E27FC236}">
                  <a16:creationId xmlns:a16="http://schemas.microsoft.com/office/drawing/2014/main" id="{3935E5CC-E41F-2F44-B8F5-E51652B22D34}"/>
                </a:ext>
              </a:extLst>
            </p:cNvPr>
            <p:cNvSpPr txBox="1"/>
            <p:nvPr/>
          </p:nvSpPr>
          <p:spPr>
            <a:xfrm>
              <a:off x="5376216" y="1475460"/>
              <a:ext cx="1439568" cy="215444"/>
            </a:xfrm>
            <a:prstGeom prst="rect">
              <a:avLst/>
            </a:prstGeom>
            <a:noFill/>
          </p:spPr>
          <p:txBody>
            <a:bodyPr wrap="square" lIns="0" tIns="0" rIns="0" bIns="0" rtlCol="0">
              <a:spAutoFit/>
            </a:bodyPr>
            <a:lstStyle/>
            <a:p>
              <a:pPr algn="ctr">
                <a:spcAft>
                  <a:spcPts val="800"/>
                </a:spcAft>
              </a:pPr>
              <a:r>
                <a:rPr lang="da-DK" sz="1400">
                  <a:latin typeface="Dotum" panose="020B0600000101010101" pitchFamily="34" charset="-127"/>
                  <a:ea typeface="Dotum" panose="020B0600000101010101" pitchFamily="34" charset="-127"/>
                </a:rPr>
                <a:t>Eksklusion</a:t>
              </a:r>
            </a:p>
          </p:txBody>
        </p:sp>
      </p:grpSp>
      <p:grpSp>
        <p:nvGrpSpPr>
          <p:cNvPr id="94" name="Gruppe 93">
            <a:extLst>
              <a:ext uri="{FF2B5EF4-FFF2-40B4-BE49-F238E27FC236}">
                <a16:creationId xmlns:a16="http://schemas.microsoft.com/office/drawing/2014/main" id="{03044AE3-1D04-414A-9FC1-8709375A1EC2}"/>
              </a:ext>
            </a:extLst>
          </p:cNvPr>
          <p:cNvGrpSpPr/>
          <p:nvPr/>
        </p:nvGrpSpPr>
        <p:grpSpPr>
          <a:xfrm>
            <a:off x="9092495" y="1486019"/>
            <a:ext cx="1776310" cy="1649506"/>
            <a:chOff x="7316669" y="2109413"/>
            <a:chExt cx="1776310" cy="1649506"/>
          </a:xfrm>
        </p:grpSpPr>
        <p:grpSp>
          <p:nvGrpSpPr>
            <p:cNvPr id="34" name="Gruppe 33">
              <a:extLst>
                <a:ext uri="{FF2B5EF4-FFF2-40B4-BE49-F238E27FC236}">
                  <a16:creationId xmlns:a16="http://schemas.microsoft.com/office/drawing/2014/main" id="{6937C833-7811-5044-88BC-F07C3269CD49}"/>
                </a:ext>
              </a:extLst>
            </p:cNvPr>
            <p:cNvGrpSpPr/>
            <p:nvPr/>
          </p:nvGrpSpPr>
          <p:grpSpPr>
            <a:xfrm rot="3600000">
              <a:off x="7380071" y="2046011"/>
              <a:ext cx="1649506" cy="1776310"/>
              <a:chOff x="5271248" y="668782"/>
              <a:chExt cx="1649506" cy="1776310"/>
            </a:xfrm>
          </p:grpSpPr>
          <p:sp>
            <p:nvSpPr>
              <p:cNvPr id="35" name="Ellipse 34">
                <a:extLst>
                  <a:ext uri="{FF2B5EF4-FFF2-40B4-BE49-F238E27FC236}">
                    <a16:creationId xmlns:a16="http://schemas.microsoft.com/office/drawing/2014/main" id="{753E0D45-D202-FD42-8893-17DFDD9B2CAE}"/>
                  </a:ext>
                </a:extLst>
              </p:cNvPr>
              <p:cNvSpPr/>
              <p:nvPr/>
            </p:nvSpPr>
            <p:spPr>
              <a:xfrm>
                <a:off x="5271248" y="668782"/>
                <a:ext cx="1649506" cy="164950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Trekant 35">
                <a:extLst>
                  <a:ext uri="{FF2B5EF4-FFF2-40B4-BE49-F238E27FC236}">
                    <a16:creationId xmlns:a16="http://schemas.microsoft.com/office/drawing/2014/main" id="{D2B28D97-3DF2-574E-B3D1-9EEEBC283DF9}"/>
                  </a:ext>
                </a:extLst>
              </p:cNvPr>
              <p:cNvSpPr/>
              <p:nvPr/>
            </p:nvSpPr>
            <p:spPr>
              <a:xfrm rot="10800000">
                <a:off x="6000587" y="2280587"/>
                <a:ext cx="190826" cy="16450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89" name="Tekstfelt 88">
              <a:extLst>
                <a:ext uri="{FF2B5EF4-FFF2-40B4-BE49-F238E27FC236}">
                  <a16:creationId xmlns:a16="http://schemas.microsoft.com/office/drawing/2014/main" id="{EEF46350-A0F3-4F4E-ABD3-F5C43BCC5163}"/>
                </a:ext>
              </a:extLst>
            </p:cNvPr>
            <p:cNvSpPr txBox="1"/>
            <p:nvPr/>
          </p:nvSpPr>
          <p:spPr>
            <a:xfrm>
              <a:off x="7536709" y="2776261"/>
              <a:ext cx="1439568" cy="215444"/>
            </a:xfrm>
            <a:prstGeom prst="rect">
              <a:avLst/>
            </a:prstGeom>
            <a:noFill/>
          </p:spPr>
          <p:txBody>
            <a:bodyPr wrap="square" lIns="0" tIns="0" rIns="0" bIns="0" rtlCol="0">
              <a:spAutoFit/>
            </a:bodyPr>
            <a:lstStyle/>
            <a:p>
              <a:pPr algn="ctr">
                <a:spcAft>
                  <a:spcPts val="800"/>
                </a:spcAft>
              </a:pPr>
              <a:r>
                <a:rPr lang="da-DK" sz="1400">
                  <a:latin typeface="Dotum" panose="020B0600000101010101" pitchFamily="34" charset="-127"/>
                  <a:ea typeface="Dotum" panose="020B0600000101010101" pitchFamily="34" charset="-127"/>
                </a:rPr>
                <a:t>Trusler</a:t>
              </a:r>
            </a:p>
          </p:txBody>
        </p:sp>
      </p:grpSp>
      <p:grpSp>
        <p:nvGrpSpPr>
          <p:cNvPr id="99" name="Gruppe 98">
            <a:extLst>
              <a:ext uri="{FF2B5EF4-FFF2-40B4-BE49-F238E27FC236}">
                <a16:creationId xmlns:a16="http://schemas.microsoft.com/office/drawing/2014/main" id="{48DBD156-06A0-6645-A40C-48E46A589558}"/>
              </a:ext>
            </a:extLst>
          </p:cNvPr>
          <p:cNvGrpSpPr/>
          <p:nvPr/>
        </p:nvGrpSpPr>
        <p:grpSpPr>
          <a:xfrm>
            <a:off x="9041942" y="3792993"/>
            <a:ext cx="1776310" cy="1649506"/>
            <a:chOff x="7109170" y="4664354"/>
            <a:chExt cx="1776310" cy="1649506"/>
          </a:xfrm>
        </p:grpSpPr>
        <p:grpSp>
          <p:nvGrpSpPr>
            <p:cNvPr id="80" name="Gruppe 79">
              <a:extLst>
                <a:ext uri="{FF2B5EF4-FFF2-40B4-BE49-F238E27FC236}">
                  <a16:creationId xmlns:a16="http://schemas.microsoft.com/office/drawing/2014/main" id="{CA29AD05-53F1-A34A-BCAB-AC097CCEF4B4}"/>
                </a:ext>
              </a:extLst>
            </p:cNvPr>
            <p:cNvGrpSpPr/>
            <p:nvPr/>
          </p:nvGrpSpPr>
          <p:grpSpPr>
            <a:xfrm rot="7627397">
              <a:off x="7172572" y="4600952"/>
              <a:ext cx="1649506" cy="1776310"/>
              <a:chOff x="5271247" y="668782"/>
              <a:chExt cx="1649506" cy="1776310"/>
            </a:xfrm>
          </p:grpSpPr>
          <p:sp>
            <p:nvSpPr>
              <p:cNvPr id="81" name="Ellipse 80">
                <a:extLst>
                  <a:ext uri="{FF2B5EF4-FFF2-40B4-BE49-F238E27FC236}">
                    <a16:creationId xmlns:a16="http://schemas.microsoft.com/office/drawing/2014/main" id="{A78DA4EB-E28D-4040-84CC-BE1C66A1A507}"/>
                  </a:ext>
                </a:extLst>
              </p:cNvPr>
              <p:cNvSpPr/>
              <p:nvPr/>
            </p:nvSpPr>
            <p:spPr>
              <a:xfrm>
                <a:off x="5271247" y="668782"/>
                <a:ext cx="1649506" cy="164950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2" name="Trekant 81">
                <a:extLst>
                  <a:ext uri="{FF2B5EF4-FFF2-40B4-BE49-F238E27FC236}">
                    <a16:creationId xmlns:a16="http://schemas.microsoft.com/office/drawing/2014/main" id="{BE750FBD-E2DB-BA42-BDC2-992C6109A555}"/>
                  </a:ext>
                </a:extLst>
              </p:cNvPr>
              <p:cNvSpPr/>
              <p:nvPr/>
            </p:nvSpPr>
            <p:spPr>
              <a:xfrm rot="10800000">
                <a:off x="6000587" y="2280587"/>
                <a:ext cx="190826" cy="16450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91" name="Tekstfelt 90">
              <a:extLst>
                <a:ext uri="{FF2B5EF4-FFF2-40B4-BE49-F238E27FC236}">
                  <a16:creationId xmlns:a16="http://schemas.microsoft.com/office/drawing/2014/main" id="{0C3928A3-E9AC-BD45-BAB9-0A6064D41657}"/>
                </a:ext>
              </a:extLst>
            </p:cNvPr>
            <p:cNvSpPr txBox="1"/>
            <p:nvPr/>
          </p:nvSpPr>
          <p:spPr>
            <a:xfrm>
              <a:off x="7321558" y="5320265"/>
              <a:ext cx="1439568" cy="430887"/>
            </a:xfrm>
            <a:prstGeom prst="rect">
              <a:avLst/>
            </a:prstGeom>
            <a:noFill/>
          </p:spPr>
          <p:txBody>
            <a:bodyPr wrap="square" lIns="0" tIns="0" rIns="0" bIns="0" rtlCol="0">
              <a:spAutoFit/>
            </a:bodyPr>
            <a:lstStyle/>
            <a:p>
              <a:pPr algn="ctr">
                <a:spcAft>
                  <a:spcPts val="800"/>
                </a:spcAft>
              </a:pPr>
              <a:r>
                <a:rPr lang="da-DK" sz="1400">
                  <a:latin typeface="Dotum" panose="020B0600000101010101" pitchFamily="34" charset="-127"/>
                  <a:ea typeface="Dotum" panose="020B0600000101010101" pitchFamily="34" charset="-127"/>
                </a:rPr>
                <a:t>Tilbageholdelse  af information</a:t>
              </a:r>
            </a:p>
          </p:txBody>
        </p:sp>
      </p:grpSp>
      <p:grpSp>
        <p:nvGrpSpPr>
          <p:cNvPr id="100" name="Gruppe 99">
            <a:extLst>
              <a:ext uri="{FF2B5EF4-FFF2-40B4-BE49-F238E27FC236}">
                <a16:creationId xmlns:a16="http://schemas.microsoft.com/office/drawing/2014/main" id="{636A444A-D551-4B41-B667-384199A40D4E}"/>
              </a:ext>
            </a:extLst>
          </p:cNvPr>
          <p:cNvGrpSpPr/>
          <p:nvPr/>
        </p:nvGrpSpPr>
        <p:grpSpPr>
          <a:xfrm>
            <a:off x="5257959" y="3792992"/>
            <a:ext cx="1776310" cy="1649506"/>
            <a:chOff x="3388695" y="4664353"/>
            <a:chExt cx="1776310" cy="1649506"/>
          </a:xfrm>
        </p:grpSpPr>
        <p:grpSp>
          <p:nvGrpSpPr>
            <p:cNvPr id="86" name="Gruppe 85">
              <a:extLst>
                <a:ext uri="{FF2B5EF4-FFF2-40B4-BE49-F238E27FC236}">
                  <a16:creationId xmlns:a16="http://schemas.microsoft.com/office/drawing/2014/main" id="{E8B99EC0-BED7-DA4C-BC58-3A7C9CB5BD1C}"/>
                </a:ext>
              </a:extLst>
            </p:cNvPr>
            <p:cNvGrpSpPr/>
            <p:nvPr/>
          </p:nvGrpSpPr>
          <p:grpSpPr>
            <a:xfrm rot="-7620000">
              <a:off x="3452097" y="4600951"/>
              <a:ext cx="1649506" cy="1776310"/>
              <a:chOff x="5271247" y="668782"/>
              <a:chExt cx="1649506" cy="1776310"/>
            </a:xfrm>
          </p:grpSpPr>
          <p:sp>
            <p:nvSpPr>
              <p:cNvPr id="87" name="Ellipse 86">
                <a:extLst>
                  <a:ext uri="{FF2B5EF4-FFF2-40B4-BE49-F238E27FC236}">
                    <a16:creationId xmlns:a16="http://schemas.microsoft.com/office/drawing/2014/main" id="{A39D57A0-F99F-704D-B8B5-902E966C1D65}"/>
                  </a:ext>
                </a:extLst>
              </p:cNvPr>
              <p:cNvSpPr/>
              <p:nvPr/>
            </p:nvSpPr>
            <p:spPr>
              <a:xfrm>
                <a:off x="5271247" y="668782"/>
                <a:ext cx="1649506" cy="164950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8" name="Trekant 87">
                <a:extLst>
                  <a:ext uri="{FF2B5EF4-FFF2-40B4-BE49-F238E27FC236}">
                    <a16:creationId xmlns:a16="http://schemas.microsoft.com/office/drawing/2014/main" id="{B642A91E-A8EA-CB4D-9BD3-8DB2CAC99C93}"/>
                  </a:ext>
                </a:extLst>
              </p:cNvPr>
              <p:cNvSpPr/>
              <p:nvPr/>
            </p:nvSpPr>
            <p:spPr>
              <a:xfrm rot="10800000">
                <a:off x="6000587" y="2280587"/>
                <a:ext cx="190826" cy="16450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92" name="Tekstfelt 91">
              <a:extLst>
                <a:ext uri="{FF2B5EF4-FFF2-40B4-BE49-F238E27FC236}">
                  <a16:creationId xmlns:a16="http://schemas.microsoft.com/office/drawing/2014/main" id="{604A590E-60B0-FA43-848E-CFA256F6AD42}"/>
                </a:ext>
              </a:extLst>
            </p:cNvPr>
            <p:cNvSpPr txBox="1"/>
            <p:nvPr/>
          </p:nvSpPr>
          <p:spPr>
            <a:xfrm>
              <a:off x="3493628" y="5320265"/>
              <a:ext cx="1439568" cy="430887"/>
            </a:xfrm>
            <a:prstGeom prst="rect">
              <a:avLst/>
            </a:prstGeom>
            <a:noFill/>
          </p:spPr>
          <p:txBody>
            <a:bodyPr wrap="square" lIns="0" tIns="0" rIns="0" bIns="0" rtlCol="0">
              <a:spAutoFit/>
            </a:bodyPr>
            <a:lstStyle/>
            <a:p>
              <a:pPr algn="ctr">
                <a:spcAft>
                  <a:spcPts val="800"/>
                </a:spcAft>
              </a:pPr>
              <a:r>
                <a:rPr lang="da-DK" sz="1400">
                  <a:latin typeface="Dotum" panose="020B0600000101010101" pitchFamily="34" charset="-127"/>
                  <a:ea typeface="Dotum" panose="020B0600000101010101" pitchFamily="34" charset="-127"/>
                </a:rPr>
                <a:t>Urimelige arbejdskrav</a:t>
              </a:r>
            </a:p>
          </p:txBody>
        </p:sp>
      </p:grpSp>
      <p:grpSp>
        <p:nvGrpSpPr>
          <p:cNvPr id="101" name="Gruppe 100">
            <a:extLst>
              <a:ext uri="{FF2B5EF4-FFF2-40B4-BE49-F238E27FC236}">
                <a16:creationId xmlns:a16="http://schemas.microsoft.com/office/drawing/2014/main" id="{19AA4DFA-910E-9740-8F4B-3019F9C3A064}"/>
              </a:ext>
            </a:extLst>
          </p:cNvPr>
          <p:cNvGrpSpPr/>
          <p:nvPr/>
        </p:nvGrpSpPr>
        <p:grpSpPr>
          <a:xfrm>
            <a:off x="5212755" y="1486020"/>
            <a:ext cx="1776310" cy="1649506"/>
            <a:chOff x="3161829" y="2109414"/>
            <a:chExt cx="1776310" cy="1649506"/>
          </a:xfrm>
        </p:grpSpPr>
        <p:grpSp>
          <p:nvGrpSpPr>
            <p:cNvPr id="58" name="Gruppe 57">
              <a:extLst>
                <a:ext uri="{FF2B5EF4-FFF2-40B4-BE49-F238E27FC236}">
                  <a16:creationId xmlns:a16="http://schemas.microsoft.com/office/drawing/2014/main" id="{F350E141-84AB-D445-91AF-D2C48B503E2F}"/>
                </a:ext>
              </a:extLst>
            </p:cNvPr>
            <p:cNvGrpSpPr/>
            <p:nvPr/>
          </p:nvGrpSpPr>
          <p:grpSpPr>
            <a:xfrm rot="-3600000">
              <a:off x="3225231" y="2046012"/>
              <a:ext cx="1649506" cy="1776310"/>
              <a:chOff x="5271247" y="668782"/>
              <a:chExt cx="1649506" cy="1776310"/>
            </a:xfrm>
          </p:grpSpPr>
          <p:sp>
            <p:nvSpPr>
              <p:cNvPr id="59" name="Ellipse 58">
                <a:extLst>
                  <a:ext uri="{FF2B5EF4-FFF2-40B4-BE49-F238E27FC236}">
                    <a16:creationId xmlns:a16="http://schemas.microsoft.com/office/drawing/2014/main" id="{BFCD28FA-D354-C242-9652-09E6DB17DAD2}"/>
                  </a:ext>
                </a:extLst>
              </p:cNvPr>
              <p:cNvSpPr/>
              <p:nvPr/>
            </p:nvSpPr>
            <p:spPr>
              <a:xfrm>
                <a:off x="5271247" y="668782"/>
                <a:ext cx="1649506" cy="164950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0" name="Trekant 59">
                <a:extLst>
                  <a:ext uri="{FF2B5EF4-FFF2-40B4-BE49-F238E27FC236}">
                    <a16:creationId xmlns:a16="http://schemas.microsoft.com/office/drawing/2014/main" id="{9F8B9475-474A-244D-AE89-C94B454A5E0C}"/>
                  </a:ext>
                </a:extLst>
              </p:cNvPr>
              <p:cNvSpPr/>
              <p:nvPr/>
            </p:nvSpPr>
            <p:spPr>
              <a:xfrm rot="10800000">
                <a:off x="6000587" y="2280587"/>
                <a:ext cx="190826" cy="16450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93" name="Tekstfelt 92">
              <a:extLst>
                <a:ext uri="{FF2B5EF4-FFF2-40B4-BE49-F238E27FC236}">
                  <a16:creationId xmlns:a16="http://schemas.microsoft.com/office/drawing/2014/main" id="{1A1D7724-2A84-6B44-BFBD-8AEBC34A945D}"/>
                </a:ext>
              </a:extLst>
            </p:cNvPr>
            <p:cNvSpPr txBox="1"/>
            <p:nvPr/>
          </p:nvSpPr>
          <p:spPr>
            <a:xfrm>
              <a:off x="3275233" y="2713365"/>
              <a:ext cx="1439568" cy="430887"/>
            </a:xfrm>
            <a:prstGeom prst="rect">
              <a:avLst/>
            </a:prstGeom>
            <a:noFill/>
          </p:spPr>
          <p:txBody>
            <a:bodyPr wrap="square" lIns="0" tIns="0" rIns="0" bIns="0" rtlCol="0">
              <a:spAutoFit/>
            </a:bodyPr>
            <a:lstStyle/>
            <a:p>
              <a:pPr algn="ctr">
                <a:spcAft>
                  <a:spcPts val="800"/>
                </a:spcAft>
              </a:pPr>
              <a:r>
                <a:rPr lang="da-DK" sz="1400">
                  <a:latin typeface="Dotum" panose="020B0600000101010101" pitchFamily="34" charset="-127"/>
                  <a:ea typeface="Dotum" panose="020B0600000101010101" pitchFamily="34" charset="-127"/>
                </a:rPr>
                <a:t>Ubehagelige drillerier</a:t>
              </a:r>
            </a:p>
          </p:txBody>
        </p:sp>
      </p:grpSp>
      <p:grpSp>
        <p:nvGrpSpPr>
          <p:cNvPr id="6" name="Gruppe 5">
            <a:extLst>
              <a:ext uri="{FF2B5EF4-FFF2-40B4-BE49-F238E27FC236}">
                <a16:creationId xmlns:a16="http://schemas.microsoft.com/office/drawing/2014/main" id="{AE413F19-F377-5341-B554-FC163BB415D6}"/>
              </a:ext>
            </a:extLst>
          </p:cNvPr>
          <p:cNvGrpSpPr/>
          <p:nvPr/>
        </p:nvGrpSpPr>
        <p:grpSpPr>
          <a:xfrm>
            <a:off x="7179936" y="4790290"/>
            <a:ext cx="1649506" cy="1776310"/>
            <a:chOff x="5271247" y="4790290"/>
            <a:chExt cx="1649506" cy="1776310"/>
          </a:xfrm>
        </p:grpSpPr>
        <p:grpSp>
          <p:nvGrpSpPr>
            <p:cNvPr id="43" name="Gruppe 42">
              <a:extLst>
                <a:ext uri="{FF2B5EF4-FFF2-40B4-BE49-F238E27FC236}">
                  <a16:creationId xmlns:a16="http://schemas.microsoft.com/office/drawing/2014/main" id="{3F153ECA-6B07-7A46-8EB9-F8139116E179}"/>
                </a:ext>
              </a:extLst>
            </p:cNvPr>
            <p:cNvGrpSpPr/>
            <p:nvPr/>
          </p:nvGrpSpPr>
          <p:grpSpPr>
            <a:xfrm rot="10800000">
              <a:off x="5271247" y="4790290"/>
              <a:ext cx="1649506" cy="1776310"/>
              <a:chOff x="5271247" y="668782"/>
              <a:chExt cx="1649506" cy="1776310"/>
            </a:xfrm>
          </p:grpSpPr>
          <p:sp>
            <p:nvSpPr>
              <p:cNvPr id="45" name="Ellipse 44">
                <a:extLst>
                  <a:ext uri="{FF2B5EF4-FFF2-40B4-BE49-F238E27FC236}">
                    <a16:creationId xmlns:a16="http://schemas.microsoft.com/office/drawing/2014/main" id="{D2D71586-C710-6D46-9CD3-75E8179E4162}"/>
                  </a:ext>
                </a:extLst>
              </p:cNvPr>
              <p:cNvSpPr/>
              <p:nvPr/>
            </p:nvSpPr>
            <p:spPr>
              <a:xfrm>
                <a:off x="5271247" y="668782"/>
                <a:ext cx="1649506" cy="164950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Trekant 45">
                <a:extLst>
                  <a:ext uri="{FF2B5EF4-FFF2-40B4-BE49-F238E27FC236}">
                    <a16:creationId xmlns:a16="http://schemas.microsoft.com/office/drawing/2014/main" id="{B3F7A036-0BB2-D649-9763-BE1A8E9097F7}"/>
                  </a:ext>
                </a:extLst>
              </p:cNvPr>
              <p:cNvSpPr/>
              <p:nvPr/>
            </p:nvSpPr>
            <p:spPr>
              <a:xfrm rot="10800000">
                <a:off x="6000587" y="2280587"/>
                <a:ext cx="190826" cy="16450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4" name="Tekstfelt 43">
              <a:extLst>
                <a:ext uri="{FF2B5EF4-FFF2-40B4-BE49-F238E27FC236}">
                  <a16:creationId xmlns:a16="http://schemas.microsoft.com/office/drawing/2014/main" id="{84192EDC-C71B-2D46-AC51-11ACD04C9D73}"/>
                </a:ext>
              </a:extLst>
            </p:cNvPr>
            <p:cNvSpPr txBox="1"/>
            <p:nvPr/>
          </p:nvSpPr>
          <p:spPr>
            <a:xfrm>
              <a:off x="5376216" y="5545254"/>
              <a:ext cx="1439568" cy="430887"/>
            </a:xfrm>
            <a:prstGeom prst="rect">
              <a:avLst/>
            </a:prstGeom>
            <a:noFill/>
          </p:spPr>
          <p:txBody>
            <a:bodyPr wrap="square" lIns="0" tIns="0" rIns="0" bIns="0" rtlCol="0">
              <a:spAutoFit/>
            </a:bodyPr>
            <a:lstStyle/>
            <a:p>
              <a:pPr algn="ctr">
                <a:spcAft>
                  <a:spcPts val="800"/>
                </a:spcAft>
              </a:pPr>
              <a:r>
                <a:rPr lang="da-DK" sz="1400">
                  <a:latin typeface="Dotum" panose="020B0600000101010101" pitchFamily="34" charset="-127"/>
                  <a:ea typeface="Dotum" panose="020B0600000101010101" pitchFamily="34" charset="-127"/>
                </a:rPr>
                <a:t>Reducering af ansvar</a:t>
              </a:r>
            </a:p>
          </p:txBody>
        </p:sp>
      </p:grpSp>
      <p:pic>
        <p:nvPicPr>
          <p:cNvPr id="39" name="Billede 38">
            <a:extLst>
              <a:ext uri="{FF2B5EF4-FFF2-40B4-BE49-F238E27FC236}">
                <a16:creationId xmlns:a16="http://schemas.microsoft.com/office/drawing/2014/main" id="{B72A4C2C-A04E-F044-AE51-340A28820AD5}"/>
              </a:ext>
            </a:extLst>
          </p:cNvPr>
          <p:cNvPicPr>
            <a:picLocks noChangeAspect="1"/>
          </p:cNvPicPr>
          <p:nvPr/>
        </p:nvPicPr>
        <p:blipFill>
          <a:blip r:embed="rId3"/>
          <a:srcRect/>
          <a:stretch/>
        </p:blipFill>
        <p:spPr>
          <a:xfrm rot="10800000">
            <a:off x="794806" y="1871928"/>
            <a:ext cx="3897921" cy="718038"/>
          </a:xfrm>
          <a:prstGeom prst="rect">
            <a:avLst/>
          </a:prstGeom>
        </p:spPr>
      </p:pic>
      <p:pic>
        <p:nvPicPr>
          <p:cNvPr id="41" name="Billede 40">
            <a:extLst>
              <a:ext uri="{FF2B5EF4-FFF2-40B4-BE49-F238E27FC236}">
                <a16:creationId xmlns:a16="http://schemas.microsoft.com/office/drawing/2014/main" id="{0C3DA0AD-00FE-BC42-9C9A-E06762A05372}"/>
              </a:ext>
            </a:extLst>
          </p:cNvPr>
          <p:cNvPicPr>
            <a:picLocks noChangeAspect="1"/>
          </p:cNvPicPr>
          <p:nvPr/>
        </p:nvPicPr>
        <p:blipFill>
          <a:blip r:embed="rId3"/>
          <a:srcRect/>
          <a:stretch/>
        </p:blipFill>
        <p:spPr>
          <a:xfrm>
            <a:off x="10597673" y="3156848"/>
            <a:ext cx="3905148" cy="719369"/>
          </a:xfrm>
          <a:prstGeom prst="rect">
            <a:avLst/>
          </a:prstGeom>
        </p:spPr>
      </p:pic>
      <p:pic>
        <p:nvPicPr>
          <p:cNvPr id="38" name="Billede 37">
            <a:extLst>
              <a:ext uri="{FF2B5EF4-FFF2-40B4-BE49-F238E27FC236}">
                <a16:creationId xmlns:a16="http://schemas.microsoft.com/office/drawing/2014/main" id="{183E3D65-EF9E-2045-AA56-E32401C4B6E4}"/>
              </a:ext>
            </a:extLst>
          </p:cNvPr>
          <p:cNvPicPr>
            <a:picLocks noChangeAspect="1"/>
          </p:cNvPicPr>
          <p:nvPr/>
        </p:nvPicPr>
        <p:blipFill>
          <a:blip r:embed="rId4">
            <a:alphaModFix amt="40000"/>
          </a:blip>
          <a:stretch>
            <a:fillRect/>
          </a:stretch>
        </p:blipFill>
        <p:spPr>
          <a:xfrm>
            <a:off x="565770" y="3195393"/>
            <a:ext cx="3284164" cy="2949745"/>
          </a:xfrm>
          <a:prstGeom prst="rect">
            <a:avLst/>
          </a:prstGeom>
        </p:spPr>
      </p:pic>
    </p:spTree>
    <p:extLst>
      <p:ext uri="{BB962C8B-B14F-4D97-AF65-F5344CB8AC3E}">
        <p14:creationId xmlns:p14="http://schemas.microsoft.com/office/powerpoint/2010/main" val="37685409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500"/>
                                        <p:tgtEl>
                                          <p:spTgt spid="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fade">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fade">
                                      <p:cBhvr>
                                        <p:cTn id="27" dur="500"/>
                                        <p:tgtEl>
                                          <p:spTgt spid="10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DF85EF4B-CEB7-CD4C-87A5-EA2A0EA75B55}"/>
              </a:ext>
            </a:extLst>
          </p:cNvPr>
          <p:cNvSpPr txBox="1"/>
          <p:nvPr/>
        </p:nvSpPr>
        <p:spPr>
          <a:xfrm>
            <a:off x="712223" y="863600"/>
            <a:ext cx="7791697" cy="523220"/>
          </a:xfrm>
          <a:prstGeom prst="rect">
            <a:avLst/>
          </a:prstGeom>
          <a:noFill/>
        </p:spPr>
        <p:txBody>
          <a:bodyPr wrap="square" rtlCol="0">
            <a:spAutoFit/>
          </a:bodyPr>
          <a:lstStyle/>
          <a:p>
            <a:r>
              <a:rPr lang="da-DK" sz="2800">
                <a:solidFill>
                  <a:srgbClr val="43B18E"/>
                </a:solidFill>
                <a:latin typeface="Franklin Gothic Medium" panose="020B0603020102020204" pitchFamily="34" charset="0"/>
                <a:ea typeface="Dotum" panose="020B0600000101010101" pitchFamily="34" charset="-127"/>
                <a:cs typeface="Arial" panose="020B0604020202020204" pitchFamily="34" charset="0"/>
              </a:rPr>
              <a:t>Forskellige former for mobning</a:t>
            </a:r>
          </a:p>
        </p:txBody>
      </p:sp>
      <p:pic>
        <p:nvPicPr>
          <p:cNvPr id="22" name="Billede 21">
            <a:extLst>
              <a:ext uri="{FF2B5EF4-FFF2-40B4-BE49-F238E27FC236}">
                <a16:creationId xmlns:a16="http://schemas.microsoft.com/office/drawing/2014/main" id="{A2780C64-0891-AF47-8176-BC98A5EC99E7}"/>
              </a:ext>
            </a:extLst>
          </p:cNvPr>
          <p:cNvPicPr>
            <a:picLocks noChangeAspect="1"/>
          </p:cNvPicPr>
          <p:nvPr/>
        </p:nvPicPr>
        <p:blipFill>
          <a:blip r:embed="rId3"/>
          <a:srcRect/>
          <a:stretch/>
        </p:blipFill>
        <p:spPr>
          <a:xfrm>
            <a:off x="1501441" y="5381025"/>
            <a:ext cx="3905148" cy="719369"/>
          </a:xfrm>
          <a:prstGeom prst="rect">
            <a:avLst/>
          </a:prstGeom>
        </p:spPr>
      </p:pic>
      <p:pic>
        <p:nvPicPr>
          <p:cNvPr id="23" name="Billede 22">
            <a:extLst>
              <a:ext uri="{FF2B5EF4-FFF2-40B4-BE49-F238E27FC236}">
                <a16:creationId xmlns:a16="http://schemas.microsoft.com/office/drawing/2014/main" id="{064E8128-FD70-3941-ABCF-6EBDE1530B1E}"/>
              </a:ext>
            </a:extLst>
          </p:cNvPr>
          <p:cNvPicPr>
            <a:picLocks noChangeAspect="1"/>
          </p:cNvPicPr>
          <p:nvPr/>
        </p:nvPicPr>
        <p:blipFill>
          <a:blip r:embed="rId3"/>
          <a:srcRect/>
          <a:stretch/>
        </p:blipFill>
        <p:spPr>
          <a:xfrm>
            <a:off x="10861834" y="2467760"/>
            <a:ext cx="4293623" cy="790930"/>
          </a:xfrm>
          <a:prstGeom prst="rect">
            <a:avLst/>
          </a:prstGeom>
        </p:spPr>
      </p:pic>
      <p:sp>
        <p:nvSpPr>
          <p:cNvPr id="2" name="Tekstfelt 1">
            <a:extLst>
              <a:ext uri="{FF2B5EF4-FFF2-40B4-BE49-F238E27FC236}">
                <a16:creationId xmlns:a16="http://schemas.microsoft.com/office/drawing/2014/main" id="{E683BA91-7510-4640-BF7D-9C514A76C7E2}"/>
              </a:ext>
            </a:extLst>
          </p:cNvPr>
          <p:cNvSpPr txBox="1"/>
          <p:nvPr/>
        </p:nvSpPr>
        <p:spPr>
          <a:xfrm>
            <a:off x="5631441" y="5469053"/>
            <a:ext cx="5383776" cy="646331"/>
          </a:xfrm>
          <a:prstGeom prst="rect">
            <a:avLst/>
          </a:prstGeom>
          <a:noFill/>
          <a:ln w="38100">
            <a:noFill/>
          </a:ln>
        </p:spPr>
        <p:txBody>
          <a:bodyPr wrap="square" rtlCol="0">
            <a:spAutoFit/>
          </a:bodyPr>
          <a:lstStyle/>
          <a:p>
            <a:pPr algn="ctr"/>
            <a:r>
              <a:rPr lang="da-DK">
                <a:solidFill>
                  <a:srgbClr val="43B18E"/>
                </a:solidFill>
                <a:latin typeface="Franklin Gothic Medium" panose="020B0603020102020204" pitchFamily="34" charset="0"/>
                <a:ea typeface="Dotum" panose="020B0600000101010101" pitchFamily="34" charset="-127"/>
              </a:rPr>
              <a:t>Mobningens form betyder noget for </a:t>
            </a:r>
            <a:br>
              <a:rPr lang="da-DK">
                <a:solidFill>
                  <a:srgbClr val="43B18E"/>
                </a:solidFill>
                <a:latin typeface="Franklin Gothic Medium" panose="020B0603020102020204" pitchFamily="34" charset="0"/>
                <a:ea typeface="Dotum" panose="020B0600000101010101" pitchFamily="34" charset="-127"/>
              </a:rPr>
            </a:br>
            <a:r>
              <a:rPr lang="da-DK">
                <a:solidFill>
                  <a:srgbClr val="43B18E"/>
                </a:solidFill>
                <a:latin typeface="Franklin Gothic Medium" panose="020B0603020102020204" pitchFamily="34" charset="0"/>
                <a:ea typeface="Dotum" panose="020B0600000101010101" pitchFamily="34" charset="-127"/>
              </a:rPr>
              <a:t>hvordan problemet skal løses og forebygges</a:t>
            </a:r>
          </a:p>
        </p:txBody>
      </p:sp>
      <p:pic>
        <p:nvPicPr>
          <p:cNvPr id="6" name="Billede 5">
            <a:extLst>
              <a:ext uri="{FF2B5EF4-FFF2-40B4-BE49-F238E27FC236}">
                <a16:creationId xmlns:a16="http://schemas.microsoft.com/office/drawing/2014/main" id="{C84DCE5D-C471-EF45-B4A1-BB5C3D4C64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109" y="1125210"/>
            <a:ext cx="5312439" cy="4061387"/>
          </a:xfrm>
          <a:prstGeom prst="rect">
            <a:avLst/>
          </a:prstGeom>
        </p:spPr>
      </p:pic>
      <p:sp>
        <p:nvSpPr>
          <p:cNvPr id="12" name="Tekstfelt 11">
            <a:extLst>
              <a:ext uri="{FF2B5EF4-FFF2-40B4-BE49-F238E27FC236}">
                <a16:creationId xmlns:a16="http://schemas.microsoft.com/office/drawing/2014/main" id="{69A715BF-5003-0C49-8BFA-08804F13C742}"/>
              </a:ext>
            </a:extLst>
          </p:cNvPr>
          <p:cNvSpPr txBox="1"/>
          <p:nvPr/>
        </p:nvSpPr>
        <p:spPr>
          <a:xfrm>
            <a:off x="788425" y="1740327"/>
            <a:ext cx="2966642" cy="3036729"/>
          </a:xfrm>
          <a:prstGeom prst="rect">
            <a:avLst/>
          </a:prstGeom>
          <a:noFill/>
        </p:spPr>
        <p:txBody>
          <a:bodyPr wrap="square" lIns="0" tIns="0" rIns="0" bIns="0" rtlCol="0">
            <a:spAutoFit/>
          </a:bodyPr>
          <a:lstStyle/>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Konfliktmobning</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Magtmobning</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Kontrolmobning</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Strafmobning</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Humormobning</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Seksuel chikane</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Systemmobning</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Rovmobning</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Indvielsesmobning</a:t>
            </a:r>
          </a:p>
        </p:txBody>
      </p:sp>
    </p:spTree>
    <p:extLst>
      <p:ext uri="{BB962C8B-B14F-4D97-AF65-F5344CB8AC3E}">
        <p14:creationId xmlns:p14="http://schemas.microsoft.com/office/powerpoint/2010/main" val="40792749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fade">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fade">
                                      <p:cBhvr>
                                        <p:cTn id="37" dur="500"/>
                                        <p:tgtEl>
                                          <p:spTgt spid="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7" end="7"/>
                                            </p:txEl>
                                          </p:spTgt>
                                        </p:tgtEl>
                                        <p:attrNameLst>
                                          <p:attrName>style.visibility</p:attrName>
                                        </p:attrNameLst>
                                      </p:cBhvr>
                                      <p:to>
                                        <p:strVal val="visible"/>
                                      </p:to>
                                    </p:set>
                                    <p:animEffect transition="in" filter="fade">
                                      <p:cBhvr>
                                        <p:cTn id="42" dur="500"/>
                                        <p:tgtEl>
                                          <p:spTgt spid="1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xEl>
                                              <p:pRg st="8" end="8"/>
                                            </p:txEl>
                                          </p:spTgt>
                                        </p:tgtEl>
                                        <p:attrNameLst>
                                          <p:attrName>style.visibility</p:attrName>
                                        </p:attrNameLst>
                                      </p:cBhvr>
                                      <p:to>
                                        <p:strVal val="visible"/>
                                      </p:to>
                                    </p:set>
                                    <p:animEffect transition="in" filter="fade">
                                      <p:cBhvr>
                                        <p:cTn id="47"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a:extLst>
              <a:ext uri="{FF2B5EF4-FFF2-40B4-BE49-F238E27FC236}">
                <a16:creationId xmlns:a16="http://schemas.microsoft.com/office/drawing/2014/main" id="{0F95411E-21F7-EB4A-9FA1-1790F798FA79}"/>
              </a:ext>
            </a:extLst>
          </p:cNvPr>
          <p:cNvSpPr txBox="1"/>
          <p:nvPr/>
        </p:nvSpPr>
        <p:spPr>
          <a:xfrm>
            <a:off x="788425" y="2197733"/>
            <a:ext cx="5176539" cy="1292662"/>
          </a:xfrm>
          <a:prstGeom prst="rect">
            <a:avLst/>
          </a:prstGeom>
          <a:noFill/>
        </p:spPr>
        <p:txBody>
          <a:bodyPr wrap="square" lIns="0" tIns="0" rIns="0" bIns="0" rtlCol="0">
            <a:spAutoFit/>
          </a:bodyPr>
          <a:lstStyle/>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Kropslige reaktioner </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Psykiske reaktioner</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Adfærdsmæssige reaktioner</a:t>
            </a:r>
          </a:p>
          <a:p>
            <a:pPr marL="270000" indent="-270000">
              <a:spcAft>
                <a:spcPts val="800"/>
              </a:spcAft>
              <a:buClr>
                <a:srgbClr val="43B18E"/>
              </a:buClr>
              <a:buFont typeface="Arial" panose="020B0604020202020204" pitchFamily="34" charset="0"/>
              <a:buChar char="•"/>
            </a:pPr>
            <a:endParaRPr lang="da-DK" sz="1600">
              <a:latin typeface="Dotum" panose="020B0600000101010101" pitchFamily="34" charset="-127"/>
              <a:ea typeface="Dotum" panose="020B0600000101010101" pitchFamily="34" charset="-127"/>
            </a:endParaRPr>
          </a:p>
        </p:txBody>
      </p:sp>
      <p:sp>
        <p:nvSpPr>
          <p:cNvPr id="5" name="Tekstfelt 4">
            <a:extLst>
              <a:ext uri="{FF2B5EF4-FFF2-40B4-BE49-F238E27FC236}">
                <a16:creationId xmlns:a16="http://schemas.microsoft.com/office/drawing/2014/main" id="{E1C89D84-CEE7-604D-8713-042F6BF109A0}"/>
              </a:ext>
            </a:extLst>
          </p:cNvPr>
          <p:cNvSpPr txBox="1"/>
          <p:nvPr/>
        </p:nvSpPr>
        <p:spPr>
          <a:xfrm>
            <a:off x="712224" y="863600"/>
            <a:ext cx="5849942" cy="954107"/>
          </a:xfrm>
          <a:prstGeom prst="rect">
            <a:avLst/>
          </a:prstGeom>
          <a:noFill/>
        </p:spPr>
        <p:txBody>
          <a:bodyPr wrap="square" rtlCol="0">
            <a:spAutoFit/>
          </a:bodyPr>
          <a:lstStyle/>
          <a:p>
            <a:r>
              <a:rPr lang="da-DK" sz="2800">
                <a:solidFill>
                  <a:srgbClr val="43B18E"/>
                </a:solidFill>
                <a:latin typeface="Franklin Gothic Medium" panose="020B0603020102020204" pitchFamily="34" charset="0"/>
                <a:ea typeface="Dotum" panose="020B0600000101010101" pitchFamily="34" charset="-127"/>
                <a:cs typeface="Arial" panose="020B0604020202020204" pitchFamily="34" charset="0"/>
              </a:rPr>
              <a:t>Mulige helbredsmæssige reaktioner på mobning og chikane</a:t>
            </a:r>
          </a:p>
        </p:txBody>
      </p:sp>
      <p:pic>
        <p:nvPicPr>
          <p:cNvPr id="6" name="Billede 5">
            <a:extLst>
              <a:ext uri="{FF2B5EF4-FFF2-40B4-BE49-F238E27FC236}">
                <a16:creationId xmlns:a16="http://schemas.microsoft.com/office/drawing/2014/main" id="{6AE9400D-ABA2-AD4A-896B-546DF1727A89}"/>
              </a:ext>
            </a:extLst>
          </p:cNvPr>
          <p:cNvPicPr>
            <a:picLocks noChangeAspect="1"/>
          </p:cNvPicPr>
          <p:nvPr/>
        </p:nvPicPr>
        <p:blipFill>
          <a:blip r:embed="rId3"/>
          <a:srcRect/>
          <a:stretch/>
        </p:blipFill>
        <p:spPr>
          <a:xfrm rot="10800000">
            <a:off x="788425" y="3973067"/>
            <a:ext cx="3897921" cy="718038"/>
          </a:xfrm>
          <a:prstGeom prst="rect">
            <a:avLst/>
          </a:prstGeom>
        </p:spPr>
      </p:pic>
      <p:grpSp>
        <p:nvGrpSpPr>
          <p:cNvPr id="2" name="Gruppe 1">
            <a:extLst>
              <a:ext uri="{FF2B5EF4-FFF2-40B4-BE49-F238E27FC236}">
                <a16:creationId xmlns:a16="http://schemas.microsoft.com/office/drawing/2014/main" id="{54B7D70D-7692-0748-9B34-9E49AF01AF71}"/>
              </a:ext>
            </a:extLst>
          </p:cNvPr>
          <p:cNvGrpSpPr/>
          <p:nvPr/>
        </p:nvGrpSpPr>
        <p:grpSpPr>
          <a:xfrm>
            <a:off x="779093" y="5040294"/>
            <a:ext cx="5447537" cy="975062"/>
            <a:chOff x="779093" y="5040294"/>
            <a:chExt cx="5447537" cy="975062"/>
          </a:xfrm>
        </p:grpSpPr>
        <p:sp>
          <p:nvSpPr>
            <p:cNvPr id="8" name="Tekstfelt 7">
              <a:extLst>
                <a:ext uri="{FF2B5EF4-FFF2-40B4-BE49-F238E27FC236}">
                  <a16:creationId xmlns:a16="http://schemas.microsoft.com/office/drawing/2014/main" id="{1331D455-20CD-684F-80AE-D169372B4862}"/>
                </a:ext>
              </a:extLst>
            </p:cNvPr>
            <p:cNvSpPr txBox="1"/>
            <p:nvPr/>
          </p:nvSpPr>
          <p:spPr>
            <a:xfrm>
              <a:off x="1985855" y="5173777"/>
              <a:ext cx="4240775" cy="738664"/>
            </a:xfrm>
            <a:prstGeom prst="rect">
              <a:avLst/>
            </a:prstGeom>
            <a:noFill/>
          </p:spPr>
          <p:txBody>
            <a:bodyPr wrap="square" lIns="0" tIns="0" rIns="0" bIns="0" rtlCol="0">
              <a:spAutoFit/>
            </a:bodyPr>
            <a:lstStyle/>
            <a:p>
              <a:pPr>
                <a:spcAft>
                  <a:spcPts val="800"/>
                </a:spcAft>
                <a:buClr>
                  <a:srgbClr val="43B18E"/>
                </a:buClr>
              </a:pPr>
              <a:r>
                <a:rPr lang="da-DK" sz="1600">
                  <a:latin typeface="Dotum" panose="020B0600000101010101" pitchFamily="34" charset="-127"/>
                  <a:ea typeface="Dotum" panose="020B0600000101010101" pitchFamily="34" charset="-127"/>
                </a:rPr>
                <a:t>Vidner til krænkende handlinger kan opleve stresssymptomer som fx søvnproblemer </a:t>
              </a:r>
              <a:br>
                <a:rPr lang="da-DK" sz="1600">
                  <a:latin typeface="Dotum" panose="020B0600000101010101" pitchFamily="34" charset="-127"/>
                  <a:ea typeface="Dotum" panose="020B0600000101010101" pitchFamily="34" charset="-127"/>
                </a:rPr>
              </a:br>
              <a:r>
                <a:rPr lang="da-DK" sz="1600">
                  <a:latin typeface="Dotum" panose="020B0600000101010101" pitchFamily="34" charset="-127"/>
                  <a:ea typeface="Dotum" panose="020B0600000101010101" pitchFamily="34" charset="-127"/>
                </a:rPr>
                <a:t>og udbrændthed</a:t>
              </a:r>
            </a:p>
          </p:txBody>
        </p:sp>
        <p:pic>
          <p:nvPicPr>
            <p:cNvPr id="14" name="Billede 13">
              <a:extLst>
                <a:ext uri="{FF2B5EF4-FFF2-40B4-BE49-F238E27FC236}">
                  <a16:creationId xmlns:a16="http://schemas.microsoft.com/office/drawing/2014/main" id="{D995FCC7-C7AD-E645-8615-DB683784FC6B}"/>
                </a:ext>
              </a:extLst>
            </p:cNvPr>
            <p:cNvPicPr>
              <a:picLocks noChangeAspect="1"/>
            </p:cNvPicPr>
            <p:nvPr/>
          </p:nvPicPr>
          <p:blipFill>
            <a:blip r:embed="rId4"/>
            <a:stretch>
              <a:fillRect/>
            </a:stretch>
          </p:blipFill>
          <p:spPr>
            <a:xfrm>
              <a:off x="779093" y="5040294"/>
              <a:ext cx="975062" cy="975062"/>
            </a:xfrm>
            <a:prstGeom prst="rect">
              <a:avLst/>
            </a:prstGeom>
          </p:spPr>
        </p:pic>
      </p:grpSp>
      <p:pic>
        <p:nvPicPr>
          <p:cNvPr id="10" name="Billede 9">
            <a:extLst>
              <a:ext uri="{FF2B5EF4-FFF2-40B4-BE49-F238E27FC236}">
                <a16:creationId xmlns:a16="http://schemas.microsoft.com/office/drawing/2014/main" id="{337BC75B-62F7-8344-A5C4-B91F994D53AF}"/>
              </a:ext>
            </a:extLst>
          </p:cNvPr>
          <p:cNvPicPr>
            <a:picLocks noChangeAspect="1"/>
          </p:cNvPicPr>
          <p:nvPr/>
        </p:nvPicPr>
        <p:blipFill>
          <a:blip r:embed="rId3"/>
          <a:srcRect/>
          <a:stretch/>
        </p:blipFill>
        <p:spPr>
          <a:xfrm>
            <a:off x="10168396" y="945188"/>
            <a:ext cx="4293623" cy="790930"/>
          </a:xfrm>
          <a:prstGeom prst="rect">
            <a:avLst/>
          </a:prstGeom>
        </p:spPr>
      </p:pic>
      <p:pic>
        <p:nvPicPr>
          <p:cNvPr id="12" name="Billede 11">
            <a:extLst>
              <a:ext uri="{FF2B5EF4-FFF2-40B4-BE49-F238E27FC236}">
                <a16:creationId xmlns:a16="http://schemas.microsoft.com/office/drawing/2014/main" id="{F7ED185F-C756-BD43-BC27-A4C6F6251F68}"/>
              </a:ext>
            </a:extLst>
          </p:cNvPr>
          <p:cNvPicPr>
            <a:picLocks noChangeAspect="1"/>
          </p:cNvPicPr>
          <p:nvPr/>
        </p:nvPicPr>
        <p:blipFill>
          <a:blip r:embed="rId5"/>
          <a:srcRect/>
          <a:stretch/>
        </p:blipFill>
        <p:spPr>
          <a:xfrm>
            <a:off x="6922675" y="1476425"/>
            <a:ext cx="4249386" cy="3905147"/>
          </a:xfrm>
          <a:prstGeom prst="rect">
            <a:avLst/>
          </a:prstGeom>
        </p:spPr>
      </p:pic>
    </p:spTree>
    <p:extLst>
      <p:ext uri="{BB962C8B-B14F-4D97-AF65-F5344CB8AC3E}">
        <p14:creationId xmlns:p14="http://schemas.microsoft.com/office/powerpoint/2010/main" val="8598693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a:extLst>
              <a:ext uri="{FF2B5EF4-FFF2-40B4-BE49-F238E27FC236}">
                <a16:creationId xmlns:a16="http://schemas.microsoft.com/office/drawing/2014/main" id="{0F95411E-21F7-EB4A-9FA1-1790F798FA79}"/>
              </a:ext>
            </a:extLst>
          </p:cNvPr>
          <p:cNvSpPr txBox="1"/>
          <p:nvPr/>
        </p:nvSpPr>
        <p:spPr>
          <a:xfrm>
            <a:off x="788425" y="1759462"/>
            <a:ext cx="5176539" cy="1333698"/>
          </a:xfrm>
          <a:prstGeom prst="rect">
            <a:avLst/>
          </a:prstGeom>
          <a:noFill/>
        </p:spPr>
        <p:txBody>
          <a:bodyPr wrap="square" lIns="0" tIns="0" rIns="0" bIns="0" rtlCol="0">
            <a:spAutoFit/>
          </a:bodyPr>
          <a:lstStyle/>
          <a:p>
            <a:pPr>
              <a:spcAft>
                <a:spcPts val="800"/>
              </a:spcAft>
              <a:buClr>
                <a:srgbClr val="43B18E"/>
              </a:buClr>
            </a:pPr>
            <a:r>
              <a:rPr lang="da-DK" sz="1600">
                <a:latin typeface="Dotum" panose="020B0600000101010101" pitchFamily="34" charset="-127"/>
                <a:ea typeface="Dotum" panose="020B0600000101010101" pitchFamily="34" charset="-127"/>
              </a:rPr>
              <a:t>Mobning er et komplekst fænomen. Undersøgelser fra nordiske lande viser, at det, der kendetegner arbejdspladser med mobning, bl.a. er et psykisk arbejdsmiljø der på organisationsniveau er præget af:</a:t>
            </a:r>
          </a:p>
          <a:p>
            <a:pPr>
              <a:spcAft>
                <a:spcPts val="800"/>
              </a:spcAft>
              <a:buClr>
                <a:srgbClr val="43B18E"/>
              </a:buClr>
            </a:pPr>
            <a:endParaRPr lang="da-DK" sz="1600">
              <a:latin typeface="Dotum" panose="020B0600000101010101" pitchFamily="34" charset="-127"/>
              <a:ea typeface="Dotum" panose="020B0600000101010101" pitchFamily="34" charset="-127"/>
            </a:endParaRPr>
          </a:p>
        </p:txBody>
      </p:sp>
      <p:sp>
        <p:nvSpPr>
          <p:cNvPr id="5" name="Tekstfelt 4">
            <a:extLst>
              <a:ext uri="{FF2B5EF4-FFF2-40B4-BE49-F238E27FC236}">
                <a16:creationId xmlns:a16="http://schemas.microsoft.com/office/drawing/2014/main" id="{DF85EF4B-CEB7-CD4C-87A5-EA2A0EA75B55}"/>
              </a:ext>
            </a:extLst>
          </p:cNvPr>
          <p:cNvSpPr txBox="1"/>
          <p:nvPr/>
        </p:nvSpPr>
        <p:spPr>
          <a:xfrm>
            <a:off x="712223" y="863600"/>
            <a:ext cx="7791697" cy="523220"/>
          </a:xfrm>
          <a:prstGeom prst="rect">
            <a:avLst/>
          </a:prstGeom>
          <a:noFill/>
        </p:spPr>
        <p:txBody>
          <a:bodyPr wrap="square" rtlCol="0">
            <a:spAutoFit/>
          </a:bodyPr>
          <a:lstStyle/>
          <a:p>
            <a:r>
              <a:rPr lang="da-DK" sz="2800">
                <a:solidFill>
                  <a:srgbClr val="43B18E"/>
                </a:solidFill>
                <a:latin typeface="Franklin Gothic Medium" panose="020B0603020102020204" pitchFamily="34" charset="0"/>
                <a:ea typeface="Dotum" panose="020B0600000101010101" pitchFamily="34" charset="-127"/>
                <a:cs typeface="Arial" panose="020B0604020202020204" pitchFamily="34" charset="0"/>
              </a:rPr>
              <a:t>Hvorfor opstår mobning og chikane?</a:t>
            </a:r>
          </a:p>
        </p:txBody>
      </p:sp>
      <p:sp>
        <p:nvSpPr>
          <p:cNvPr id="4" name="Tekstfelt 3">
            <a:extLst>
              <a:ext uri="{FF2B5EF4-FFF2-40B4-BE49-F238E27FC236}">
                <a16:creationId xmlns:a16="http://schemas.microsoft.com/office/drawing/2014/main" id="{7373F5A7-66DA-1943-8596-7EC22CE7F9CF}"/>
              </a:ext>
            </a:extLst>
          </p:cNvPr>
          <p:cNvSpPr txBox="1"/>
          <p:nvPr/>
        </p:nvSpPr>
        <p:spPr>
          <a:xfrm>
            <a:off x="788425" y="3093160"/>
            <a:ext cx="5176539" cy="1887696"/>
          </a:xfrm>
          <a:prstGeom prst="rect">
            <a:avLst/>
          </a:prstGeom>
          <a:noFill/>
        </p:spPr>
        <p:txBody>
          <a:bodyPr wrap="square" lIns="0" tIns="0" rIns="0" bIns="0" rtlCol="0">
            <a:spAutoFit/>
          </a:bodyPr>
          <a:lstStyle/>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Uklar organisering af arbejdet</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Uklare roller og rollekonflikter</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En for stor/øget arbejdsbyrde</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Mangelfuld ledelse/utilfredshed med ledelsen </a:t>
            </a:r>
            <a:br>
              <a:rPr lang="da-DK" sz="1600">
                <a:latin typeface="Dotum" panose="020B0600000101010101" pitchFamily="34" charset="-127"/>
                <a:ea typeface="Dotum" panose="020B0600000101010101" pitchFamily="34" charset="-127"/>
              </a:rPr>
            </a:br>
            <a:r>
              <a:rPr lang="da-DK" sz="1600">
                <a:latin typeface="Dotum" panose="020B0600000101010101" pitchFamily="34" charset="-127"/>
                <a:ea typeface="Dotum" panose="020B0600000101010101" pitchFamily="34" charset="-127"/>
              </a:rPr>
              <a:t>(lade stå til/tyrannisk ledelse)</a:t>
            </a:r>
          </a:p>
          <a:p>
            <a:pPr marL="270000" indent="-270000">
              <a:spcAft>
                <a:spcPts val="800"/>
              </a:spcAft>
              <a:buClr>
                <a:srgbClr val="43B18E"/>
              </a:buClr>
              <a:buFont typeface="Arial" panose="020B0604020202020204" pitchFamily="34" charset="0"/>
              <a:buChar char="•"/>
            </a:pPr>
            <a:endParaRPr lang="da-DK" sz="1600">
              <a:latin typeface="Dotum" panose="020B0600000101010101" pitchFamily="34" charset="-127"/>
              <a:ea typeface="Dotum" panose="020B0600000101010101" pitchFamily="34" charset="-127"/>
            </a:endParaRPr>
          </a:p>
        </p:txBody>
      </p:sp>
      <p:pic>
        <p:nvPicPr>
          <p:cNvPr id="12" name="Billede 11">
            <a:extLst>
              <a:ext uri="{FF2B5EF4-FFF2-40B4-BE49-F238E27FC236}">
                <a16:creationId xmlns:a16="http://schemas.microsoft.com/office/drawing/2014/main" id="{23B06B56-0C46-794B-BFDC-E78CED67FBD9}"/>
              </a:ext>
            </a:extLst>
          </p:cNvPr>
          <p:cNvPicPr>
            <a:picLocks noChangeAspect="1"/>
          </p:cNvPicPr>
          <p:nvPr/>
        </p:nvPicPr>
        <p:blipFill>
          <a:blip r:embed="rId3"/>
          <a:srcRect/>
          <a:stretch/>
        </p:blipFill>
        <p:spPr>
          <a:xfrm>
            <a:off x="7572750" y="5275031"/>
            <a:ext cx="3905148" cy="719369"/>
          </a:xfrm>
          <a:prstGeom prst="rect">
            <a:avLst/>
          </a:prstGeom>
        </p:spPr>
      </p:pic>
      <p:pic>
        <p:nvPicPr>
          <p:cNvPr id="13" name="Billede 12">
            <a:extLst>
              <a:ext uri="{FF2B5EF4-FFF2-40B4-BE49-F238E27FC236}">
                <a16:creationId xmlns:a16="http://schemas.microsoft.com/office/drawing/2014/main" id="{40534C46-6964-0449-9EC0-5AD013F0AAC0}"/>
              </a:ext>
            </a:extLst>
          </p:cNvPr>
          <p:cNvPicPr>
            <a:picLocks noChangeAspect="1"/>
          </p:cNvPicPr>
          <p:nvPr/>
        </p:nvPicPr>
        <p:blipFill>
          <a:blip r:embed="rId3"/>
          <a:srcRect/>
          <a:stretch/>
        </p:blipFill>
        <p:spPr>
          <a:xfrm>
            <a:off x="10377402" y="3098464"/>
            <a:ext cx="4293623" cy="790930"/>
          </a:xfrm>
          <a:prstGeom prst="rect">
            <a:avLst/>
          </a:prstGeom>
        </p:spPr>
      </p:pic>
      <p:pic>
        <p:nvPicPr>
          <p:cNvPr id="14" name="Billede 13">
            <a:extLst>
              <a:ext uri="{FF2B5EF4-FFF2-40B4-BE49-F238E27FC236}">
                <a16:creationId xmlns:a16="http://schemas.microsoft.com/office/drawing/2014/main" id="{AD76A8D9-A130-714D-BA26-D4194DF5B0A7}"/>
              </a:ext>
            </a:extLst>
          </p:cNvPr>
          <p:cNvPicPr>
            <a:picLocks noChangeAspect="1"/>
          </p:cNvPicPr>
          <p:nvPr/>
        </p:nvPicPr>
        <p:blipFill>
          <a:blip r:embed="rId4"/>
          <a:stretch>
            <a:fillRect/>
          </a:stretch>
        </p:blipFill>
        <p:spPr>
          <a:xfrm>
            <a:off x="6703796" y="1740327"/>
            <a:ext cx="3600248" cy="3246126"/>
          </a:xfrm>
          <a:prstGeom prst="rect">
            <a:avLst/>
          </a:prstGeom>
        </p:spPr>
      </p:pic>
    </p:spTree>
    <p:extLst>
      <p:ext uri="{BB962C8B-B14F-4D97-AF65-F5344CB8AC3E}">
        <p14:creationId xmlns:p14="http://schemas.microsoft.com/office/powerpoint/2010/main" val="5248631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a:extLst>
              <a:ext uri="{FF2B5EF4-FFF2-40B4-BE49-F238E27FC236}">
                <a16:creationId xmlns:a16="http://schemas.microsoft.com/office/drawing/2014/main" id="{0F95411E-21F7-EB4A-9FA1-1790F798FA79}"/>
              </a:ext>
            </a:extLst>
          </p:cNvPr>
          <p:cNvSpPr txBox="1"/>
          <p:nvPr/>
        </p:nvSpPr>
        <p:spPr>
          <a:xfrm>
            <a:off x="788425" y="1759462"/>
            <a:ext cx="5176539" cy="1292662"/>
          </a:xfrm>
          <a:prstGeom prst="rect">
            <a:avLst/>
          </a:prstGeom>
          <a:noFill/>
        </p:spPr>
        <p:txBody>
          <a:bodyPr wrap="square" lIns="0" tIns="0" rIns="0" bIns="0" rtlCol="0">
            <a:spAutoFit/>
          </a:bodyPr>
          <a:lstStyle/>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Der er uløste personkonflikter på arbejdspladsen</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Mobning bruges som straf</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En person afviger fra normen</a:t>
            </a:r>
          </a:p>
          <a:p>
            <a:pPr marL="270000" indent="-270000">
              <a:spcAft>
                <a:spcPts val="800"/>
              </a:spcAft>
              <a:buClr>
                <a:srgbClr val="43B18E"/>
              </a:buClr>
              <a:buFont typeface="Arial" panose="020B0604020202020204" pitchFamily="34" charset="0"/>
              <a:buChar char="•"/>
            </a:pPr>
            <a:r>
              <a:rPr lang="da-DK" sz="1600">
                <a:latin typeface="Dotum" panose="020B0600000101010101" pitchFamily="34" charset="-127"/>
                <a:ea typeface="Dotum" panose="020B0600000101010101" pitchFamily="34" charset="-127"/>
              </a:rPr>
              <a:t>Arbejdspladsen præges af en rå tone/sladder</a:t>
            </a:r>
          </a:p>
        </p:txBody>
      </p:sp>
      <p:sp>
        <p:nvSpPr>
          <p:cNvPr id="5" name="Tekstfelt 4">
            <a:extLst>
              <a:ext uri="{FF2B5EF4-FFF2-40B4-BE49-F238E27FC236}">
                <a16:creationId xmlns:a16="http://schemas.microsoft.com/office/drawing/2014/main" id="{DF85EF4B-CEB7-CD4C-87A5-EA2A0EA75B55}"/>
              </a:ext>
            </a:extLst>
          </p:cNvPr>
          <p:cNvSpPr txBox="1"/>
          <p:nvPr/>
        </p:nvSpPr>
        <p:spPr>
          <a:xfrm>
            <a:off x="712223" y="863600"/>
            <a:ext cx="7791697" cy="523220"/>
          </a:xfrm>
          <a:prstGeom prst="rect">
            <a:avLst/>
          </a:prstGeom>
          <a:noFill/>
        </p:spPr>
        <p:txBody>
          <a:bodyPr wrap="square" rtlCol="0">
            <a:spAutoFit/>
          </a:bodyPr>
          <a:lstStyle/>
          <a:p>
            <a:r>
              <a:rPr lang="da-DK" sz="2800">
                <a:solidFill>
                  <a:srgbClr val="43B18E"/>
                </a:solidFill>
                <a:latin typeface="Franklin Gothic Medium" panose="020B0603020102020204" pitchFamily="34" charset="0"/>
                <a:ea typeface="Dotum" panose="020B0600000101010101" pitchFamily="34" charset="-127"/>
                <a:cs typeface="Arial" panose="020B0604020202020204" pitchFamily="34" charset="0"/>
              </a:rPr>
              <a:t>Hvorfor opstår mobning og chikane?</a:t>
            </a:r>
          </a:p>
        </p:txBody>
      </p:sp>
      <p:pic>
        <p:nvPicPr>
          <p:cNvPr id="22" name="Billede 21">
            <a:extLst>
              <a:ext uri="{FF2B5EF4-FFF2-40B4-BE49-F238E27FC236}">
                <a16:creationId xmlns:a16="http://schemas.microsoft.com/office/drawing/2014/main" id="{A2780C64-0891-AF47-8176-BC98A5EC99E7}"/>
              </a:ext>
            </a:extLst>
          </p:cNvPr>
          <p:cNvPicPr>
            <a:picLocks noChangeAspect="1"/>
          </p:cNvPicPr>
          <p:nvPr/>
        </p:nvPicPr>
        <p:blipFill>
          <a:blip r:embed="rId3"/>
          <a:srcRect/>
          <a:stretch/>
        </p:blipFill>
        <p:spPr>
          <a:xfrm>
            <a:off x="7572750" y="5275031"/>
            <a:ext cx="3905148" cy="719369"/>
          </a:xfrm>
          <a:prstGeom prst="rect">
            <a:avLst/>
          </a:prstGeom>
        </p:spPr>
      </p:pic>
      <p:pic>
        <p:nvPicPr>
          <p:cNvPr id="23" name="Billede 22">
            <a:extLst>
              <a:ext uri="{FF2B5EF4-FFF2-40B4-BE49-F238E27FC236}">
                <a16:creationId xmlns:a16="http://schemas.microsoft.com/office/drawing/2014/main" id="{064E8128-FD70-3941-ABCF-6EBDE1530B1E}"/>
              </a:ext>
            </a:extLst>
          </p:cNvPr>
          <p:cNvPicPr>
            <a:picLocks noChangeAspect="1"/>
          </p:cNvPicPr>
          <p:nvPr/>
        </p:nvPicPr>
        <p:blipFill>
          <a:blip r:embed="rId3"/>
          <a:srcRect/>
          <a:stretch/>
        </p:blipFill>
        <p:spPr>
          <a:xfrm>
            <a:off x="10377402" y="3098464"/>
            <a:ext cx="4293623" cy="790930"/>
          </a:xfrm>
          <a:prstGeom prst="rect">
            <a:avLst/>
          </a:prstGeom>
        </p:spPr>
      </p:pic>
      <p:pic>
        <p:nvPicPr>
          <p:cNvPr id="24" name="Billede 23">
            <a:extLst>
              <a:ext uri="{FF2B5EF4-FFF2-40B4-BE49-F238E27FC236}">
                <a16:creationId xmlns:a16="http://schemas.microsoft.com/office/drawing/2014/main" id="{48C3AF77-AC71-034D-AF5A-816709B53D35}"/>
              </a:ext>
            </a:extLst>
          </p:cNvPr>
          <p:cNvPicPr>
            <a:picLocks noChangeAspect="1"/>
          </p:cNvPicPr>
          <p:nvPr/>
        </p:nvPicPr>
        <p:blipFill>
          <a:blip r:embed="rId4"/>
          <a:stretch>
            <a:fillRect/>
          </a:stretch>
        </p:blipFill>
        <p:spPr>
          <a:xfrm>
            <a:off x="6703796" y="1740327"/>
            <a:ext cx="3600248" cy="3246126"/>
          </a:xfrm>
          <a:prstGeom prst="rect">
            <a:avLst/>
          </a:prstGeom>
        </p:spPr>
      </p:pic>
    </p:spTree>
    <p:extLst>
      <p:ext uri="{BB962C8B-B14F-4D97-AF65-F5344CB8AC3E}">
        <p14:creationId xmlns:p14="http://schemas.microsoft.com/office/powerpoint/2010/main" val="11374832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A98760B80294948A11446FC22A4D467" ma:contentTypeVersion="12" ma:contentTypeDescription="Opret et nyt dokument." ma:contentTypeScope="" ma:versionID="76ccb95cfc424146fe3c01b4542320b6">
  <xsd:schema xmlns:xsd="http://www.w3.org/2001/XMLSchema" xmlns:xs="http://www.w3.org/2001/XMLSchema" xmlns:p="http://schemas.microsoft.com/office/2006/metadata/properties" xmlns:ns2="0e63312d-17ef-42c5-bb2c-41b21c71ba53" xmlns:ns3="60ccda80-eea4-43a2-b2a2-40e270817a36" targetNamespace="http://schemas.microsoft.com/office/2006/metadata/properties" ma:root="true" ma:fieldsID="a0f29e6c97808815ba1c74fa717b68ff" ns2:_="" ns3:_="">
    <xsd:import namespace="0e63312d-17ef-42c5-bb2c-41b21c71ba53"/>
    <xsd:import namespace="60ccda80-eea4-43a2-b2a2-40e270817a3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63312d-17ef-42c5-bb2c-41b21c71ba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ccda80-eea4-43a2-b2a2-40e270817a36"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31496D-3452-4B82-A196-CE02866AB7E8}">
  <ds:schemaRefs>
    <ds:schemaRef ds:uri="0e63312d-17ef-42c5-bb2c-41b21c71ba53"/>
    <ds:schemaRef ds:uri="60ccda80-eea4-43a2-b2a2-40e270817a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BE590A0-F441-4745-8614-3BC689B52BE1}">
  <ds:schemaRefs>
    <ds:schemaRef ds:uri="0e63312d-17ef-42c5-bb2c-41b21c71ba53"/>
    <ds:schemaRef ds:uri="60ccda80-eea4-43a2-b2a2-40e270817a3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CFEC292-20D5-4AA9-BA01-F60C84D32A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22</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Anna Bergmark</dc:creator>
  <cp:revision>1</cp:revision>
  <dcterms:created xsi:type="dcterms:W3CDTF">2021-06-10T09:32:33Z</dcterms:created>
  <dcterms:modified xsi:type="dcterms:W3CDTF">2021-07-07T10:17:23Z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0x0101002A98760B80294948A11446FC22A4D467</vt:lpwstr>
  </property>
</Properties>
</file>