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6" r:id="rId5"/>
    <p:sldId id="257" r:id="rId6"/>
    <p:sldId id="258" r:id="rId7"/>
    <p:sldId id="259" r:id="rId8"/>
    <p:sldId id="260" r:id="rId9"/>
    <p:sldId id="261" r:id="rId10"/>
    <p:sldId id="262" r:id="rId11"/>
    <p:sldId id="263" r:id="rId12"/>
    <p:sldId id="264" r:id="rId13"/>
    <p:sldId id="265" r:id="rId14"/>
    <p:sldId id="267" r:id="rId15"/>
    <p:sldId id="304" r:id="rId16"/>
    <p:sldId id="266" r:id="rId17"/>
    <p:sldId id="268" r:id="rId18"/>
    <p:sldId id="269" r:id="rId19"/>
    <p:sldId id="270" r:id="rId20"/>
    <p:sldId id="271" r:id="rId21"/>
    <p:sldId id="272" r:id="rId22"/>
    <p:sldId id="274" r:id="rId23"/>
    <p:sldId id="275" r:id="rId24"/>
    <p:sldId id="277" r:id="rId25"/>
    <p:sldId id="278" r:id="rId26"/>
    <p:sldId id="280" r:id="rId27"/>
    <p:sldId id="282" r:id="rId28"/>
    <p:sldId id="283" r:id="rId29"/>
    <p:sldId id="286" r:id="rId30"/>
    <p:sldId id="291" r:id="rId31"/>
    <p:sldId id="292" r:id="rId32"/>
    <p:sldId id="285" r:id="rId33"/>
    <p:sldId id="303" r:id="rId34"/>
    <p:sldId id="305" r:id="rId35"/>
    <p:sldId id="306" r:id="rId36"/>
    <p:sldId id="308" r:id="rId37"/>
    <p:sldId id="307" r:id="rId38"/>
    <p:sldId id="309" r:id="rId39"/>
    <p:sldId id="310" r:id="rId40"/>
    <p:sldId id="287" r:id="rId41"/>
    <p:sldId id="294" r:id="rId42"/>
    <p:sldId id="295" r:id="rId43"/>
    <p:sldId id="288" r:id="rId44"/>
    <p:sldId id="289" r:id="rId45"/>
    <p:sldId id="290" r:id="rId46"/>
    <p:sldId id="293" r:id="rId47"/>
    <p:sldId id="296" r:id="rId4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Olsen" initials="IO" lastIdx="25" clrIdx="0">
    <p:extLst>
      <p:ext uri="{19B8F6BF-5375-455C-9EA6-DF929625EA0E}">
        <p15:presenceInfo xmlns:p15="http://schemas.microsoft.com/office/powerpoint/2012/main" userId="S::iol@shw.dk::93285443-91e8-4a31-a55a-7a37bf3acf85" providerId="AD"/>
      </p:ext>
    </p:extLst>
  </p:cmAuthor>
  <p:cmAuthor id="2" name="Anna Birkemose" initials="AB" lastIdx="10" clrIdx="1">
    <p:extLst>
      <p:ext uri="{19B8F6BF-5375-455C-9EA6-DF929625EA0E}">
        <p15:presenceInfo xmlns:p15="http://schemas.microsoft.com/office/powerpoint/2012/main" userId="S::abi@shw.dk::9f4f4a5c-d8f1-45a6-bfaf-622c9d2b4355" providerId="AD"/>
      </p:ext>
    </p:extLst>
  </p:cmAuthor>
  <p:cmAuthor id="3" name="Anna Bergmark" initials="AB" lastIdx="2" clrIdx="2">
    <p:extLst>
      <p:ext uri="{19B8F6BF-5375-455C-9EA6-DF929625EA0E}">
        <p15:presenceInfo xmlns:p15="http://schemas.microsoft.com/office/powerpoint/2012/main" userId="S::anb@shw.dk::eb232c16-7862-41a1-832c-8126a2ea6b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18E"/>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24734-9E5A-41A0-B8D4-A25CCC23258E}" v="56" dt="2021-07-08T08:05:50.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24"/>
    <p:restoredTop sz="66844" autoAdjust="0"/>
  </p:normalViewPr>
  <p:slideViewPr>
    <p:cSldViewPr snapToGrid="0" snapToObjects="1">
      <p:cViewPr varScale="1">
        <p:scale>
          <a:sx n="70" d="100"/>
          <a:sy n="70" d="100"/>
        </p:scale>
        <p:origin x="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Olsen" userId="S::iol@shw.dk::93285443-91e8-4a31-a55a-7a37bf3acf85" providerId="AD" clId="Web-{C5AE258C-EE58-4718-8AC9-2ACEECFDC538}"/>
    <pc:docChg chg="modSld">
      <pc:chgData name="Irene Olsen" userId="S::iol@shw.dk::93285443-91e8-4a31-a55a-7a37bf3acf85" providerId="AD" clId="Web-{C5AE258C-EE58-4718-8AC9-2ACEECFDC538}" dt="2021-06-17T07:24:39.830" v="11"/>
      <pc:docMkLst>
        <pc:docMk/>
      </pc:docMkLst>
      <pc:sldChg chg="delCm modNotes">
        <pc:chgData name="Irene Olsen" userId="S::iol@shw.dk::93285443-91e8-4a31-a55a-7a37bf3acf85" providerId="AD" clId="Web-{C5AE258C-EE58-4718-8AC9-2ACEECFDC538}" dt="2021-06-17T07:24:25.674" v="9"/>
        <pc:sldMkLst>
          <pc:docMk/>
          <pc:sldMk cId="617552576" sldId="286"/>
        </pc:sldMkLst>
      </pc:sldChg>
      <pc:sldChg chg="modSp delCm">
        <pc:chgData name="Irene Olsen" userId="S::iol@shw.dk::93285443-91e8-4a31-a55a-7a37bf3acf85" providerId="AD" clId="Web-{C5AE258C-EE58-4718-8AC9-2ACEECFDC538}" dt="2021-06-17T07:24:39.830" v="11"/>
        <pc:sldMkLst>
          <pc:docMk/>
          <pc:sldMk cId="1157700809" sldId="291"/>
        </pc:sldMkLst>
        <pc:spChg chg="mod">
          <ac:chgData name="Irene Olsen" userId="S::iol@shw.dk::93285443-91e8-4a31-a55a-7a37bf3acf85" providerId="AD" clId="Web-{C5AE258C-EE58-4718-8AC9-2ACEECFDC538}" dt="2021-06-17T07:24:35.064" v="10" actId="20577"/>
          <ac:spMkLst>
            <pc:docMk/>
            <pc:sldMk cId="1157700809" sldId="291"/>
            <ac:spMk id="6" creationId="{435420C8-AFD3-D347-91B3-CEC859E57FFF}"/>
          </ac:spMkLst>
        </pc:spChg>
      </pc:sldChg>
    </pc:docChg>
  </pc:docChgLst>
  <pc:docChgLst>
    <pc:chgData name="Irene Olsen" userId="93285443-91e8-4a31-a55a-7a37bf3acf85" providerId="ADAL" clId="{DD924734-9E5A-41A0-B8D4-A25CCC23258E}"/>
    <pc:docChg chg="addSld modSld">
      <pc:chgData name="Irene Olsen" userId="93285443-91e8-4a31-a55a-7a37bf3acf85" providerId="ADAL" clId="{DD924734-9E5A-41A0-B8D4-A25CCC23258E}" dt="2021-07-08T08:18:36.425" v="506" actId="20577"/>
      <pc:docMkLst>
        <pc:docMk/>
      </pc:docMkLst>
      <pc:sldChg chg="modSp mod">
        <pc:chgData name="Irene Olsen" userId="93285443-91e8-4a31-a55a-7a37bf3acf85" providerId="ADAL" clId="{DD924734-9E5A-41A0-B8D4-A25CCC23258E}" dt="2021-07-08T08:05:50.514" v="461" actId="6549"/>
        <pc:sldMkLst>
          <pc:docMk/>
          <pc:sldMk cId="2489515993" sldId="263"/>
        </pc:sldMkLst>
        <pc:spChg chg="mod">
          <ac:chgData name="Irene Olsen" userId="93285443-91e8-4a31-a55a-7a37bf3acf85" providerId="ADAL" clId="{DD924734-9E5A-41A0-B8D4-A25CCC23258E}" dt="2021-07-08T08:05:50.514" v="461" actId="6549"/>
          <ac:spMkLst>
            <pc:docMk/>
            <pc:sldMk cId="2489515993" sldId="263"/>
            <ac:spMk id="4" creationId="{2390151D-AAF6-7E4D-909D-F53E56F604A6}"/>
          </ac:spMkLst>
        </pc:spChg>
      </pc:sldChg>
      <pc:sldChg chg="modSp mod">
        <pc:chgData name="Irene Olsen" userId="93285443-91e8-4a31-a55a-7a37bf3acf85" providerId="ADAL" clId="{DD924734-9E5A-41A0-B8D4-A25CCC23258E}" dt="2021-07-08T08:18:36.425" v="506" actId="20577"/>
        <pc:sldMkLst>
          <pc:docMk/>
          <pc:sldMk cId="3903310503" sldId="272"/>
        </pc:sldMkLst>
        <pc:spChg chg="mod">
          <ac:chgData name="Irene Olsen" userId="93285443-91e8-4a31-a55a-7a37bf3acf85" providerId="ADAL" clId="{DD924734-9E5A-41A0-B8D4-A25CCC23258E}" dt="2021-07-08T08:18:36.425" v="506" actId="20577"/>
          <ac:spMkLst>
            <pc:docMk/>
            <pc:sldMk cId="3903310503" sldId="272"/>
            <ac:spMk id="7" creationId="{0F95411E-21F7-EB4A-9FA1-1790F798FA79}"/>
          </ac:spMkLst>
        </pc:spChg>
      </pc:sldChg>
      <pc:sldChg chg="modNotesTx">
        <pc:chgData name="Irene Olsen" userId="93285443-91e8-4a31-a55a-7a37bf3acf85" providerId="ADAL" clId="{DD924734-9E5A-41A0-B8D4-A25CCC23258E}" dt="2021-07-07T10:28:45.594" v="458" actId="20577"/>
        <pc:sldMkLst>
          <pc:docMk/>
          <pc:sldMk cId="1738418505" sldId="287"/>
        </pc:sldMkLst>
      </pc:sldChg>
      <pc:sldChg chg="add">
        <pc:chgData name="Irene Olsen" userId="93285443-91e8-4a31-a55a-7a37bf3acf85" providerId="ADAL" clId="{DD924734-9E5A-41A0-B8D4-A25CCC23258E}" dt="2021-07-07T10:18:14.491" v="1"/>
        <pc:sldMkLst>
          <pc:docMk/>
          <pc:sldMk cId="3534485932" sldId="303"/>
        </pc:sldMkLst>
      </pc:sldChg>
      <pc:sldChg chg="add">
        <pc:chgData name="Irene Olsen" userId="93285443-91e8-4a31-a55a-7a37bf3acf85" providerId="ADAL" clId="{DD924734-9E5A-41A0-B8D4-A25CCC23258E}" dt="2021-07-07T10:17:19.067" v="0"/>
        <pc:sldMkLst>
          <pc:docMk/>
          <pc:sldMk cId="4079274901" sldId="304"/>
        </pc:sldMkLst>
      </pc:sldChg>
      <pc:sldChg chg="add">
        <pc:chgData name="Irene Olsen" userId="93285443-91e8-4a31-a55a-7a37bf3acf85" providerId="ADAL" clId="{DD924734-9E5A-41A0-B8D4-A25CCC23258E}" dt="2021-07-07T10:18:37.509" v="2"/>
        <pc:sldMkLst>
          <pc:docMk/>
          <pc:sldMk cId="440104582" sldId="305"/>
        </pc:sldMkLst>
      </pc:sldChg>
      <pc:sldChg chg="modSp add">
        <pc:chgData name="Irene Olsen" userId="93285443-91e8-4a31-a55a-7a37bf3acf85" providerId="ADAL" clId="{DD924734-9E5A-41A0-B8D4-A25CCC23258E}" dt="2021-07-07T10:21:23.610" v="8" actId="20577"/>
        <pc:sldMkLst>
          <pc:docMk/>
          <pc:sldMk cId="2195841778" sldId="306"/>
        </pc:sldMkLst>
        <pc:spChg chg="mod">
          <ac:chgData name="Irene Olsen" userId="93285443-91e8-4a31-a55a-7a37bf3acf85" providerId="ADAL" clId="{DD924734-9E5A-41A0-B8D4-A25CCC23258E}" dt="2021-07-07T10:21:23.610" v="8" actId="20577"/>
          <ac:spMkLst>
            <pc:docMk/>
            <pc:sldMk cId="2195841778" sldId="306"/>
            <ac:spMk id="15" creationId="{7D7F4C7F-7220-AF4A-9C12-7410C64F5B69}"/>
          </ac:spMkLst>
        </pc:spChg>
      </pc:sldChg>
      <pc:sldChg chg="add modNotesTx">
        <pc:chgData name="Irene Olsen" userId="93285443-91e8-4a31-a55a-7a37bf3acf85" providerId="ADAL" clId="{DD924734-9E5A-41A0-B8D4-A25CCC23258E}" dt="2021-07-07T10:22:37.824" v="50" actId="20577"/>
        <pc:sldMkLst>
          <pc:docMk/>
          <pc:sldMk cId="2511847002" sldId="307"/>
        </pc:sldMkLst>
      </pc:sldChg>
      <pc:sldChg chg="add">
        <pc:chgData name="Irene Olsen" userId="93285443-91e8-4a31-a55a-7a37bf3acf85" providerId="ADAL" clId="{DD924734-9E5A-41A0-B8D4-A25CCC23258E}" dt="2021-07-07T10:19:01.496" v="4"/>
        <pc:sldMkLst>
          <pc:docMk/>
          <pc:sldMk cId="1460137459" sldId="308"/>
        </pc:sldMkLst>
      </pc:sldChg>
      <pc:sldChg chg="add">
        <pc:chgData name="Irene Olsen" userId="93285443-91e8-4a31-a55a-7a37bf3acf85" providerId="ADAL" clId="{DD924734-9E5A-41A0-B8D4-A25CCC23258E}" dt="2021-07-07T10:19:25.675" v="6"/>
        <pc:sldMkLst>
          <pc:docMk/>
          <pc:sldMk cId="557106696" sldId="309"/>
        </pc:sldMkLst>
      </pc:sldChg>
      <pc:sldChg chg="add">
        <pc:chgData name="Irene Olsen" userId="93285443-91e8-4a31-a55a-7a37bf3acf85" providerId="ADAL" clId="{DD924734-9E5A-41A0-B8D4-A25CCC23258E}" dt="2021-07-07T10:19:34.960" v="7"/>
        <pc:sldMkLst>
          <pc:docMk/>
          <pc:sldMk cId="3467602275" sldId="310"/>
        </pc:sldMkLst>
      </pc:sldChg>
    </pc:docChg>
  </pc:docChgLst>
  <pc:docChgLst>
    <pc:chgData name="Anna Bergmark" userId="eb232c16-7862-41a1-832c-8126a2ea6b09" providerId="ADAL" clId="{FFA37862-DEAD-4225-BF03-8F0EAAFC0E9A}"/>
    <pc:docChg chg="undo custSel modSld">
      <pc:chgData name="Anna Bergmark" userId="eb232c16-7862-41a1-832c-8126a2ea6b09" providerId="ADAL" clId="{FFA37862-DEAD-4225-BF03-8F0EAAFC0E9A}" dt="2021-06-11T09:00:54.300" v="40"/>
      <pc:docMkLst>
        <pc:docMk/>
      </pc:docMkLst>
      <pc:sldChg chg="modNotesTx">
        <pc:chgData name="Anna Bergmark" userId="eb232c16-7862-41a1-832c-8126a2ea6b09" providerId="ADAL" clId="{FFA37862-DEAD-4225-BF03-8F0EAAFC0E9A}" dt="2021-06-11T06:42:27.526" v="36" actId="5793"/>
        <pc:sldMkLst>
          <pc:docMk/>
          <pc:sldMk cId="3073555442" sldId="265"/>
        </pc:sldMkLst>
      </pc:sldChg>
      <pc:sldChg chg="addCm modCm">
        <pc:chgData name="Anna Bergmark" userId="eb232c16-7862-41a1-832c-8126a2ea6b09" providerId="ADAL" clId="{FFA37862-DEAD-4225-BF03-8F0EAAFC0E9A}" dt="2021-06-11T08:57:16.027" v="38"/>
        <pc:sldMkLst>
          <pc:docMk/>
          <pc:sldMk cId="617552576" sldId="286"/>
        </pc:sldMkLst>
      </pc:sldChg>
      <pc:sldChg chg="addCm modCm">
        <pc:chgData name="Anna Bergmark" userId="eb232c16-7862-41a1-832c-8126a2ea6b09" providerId="ADAL" clId="{FFA37862-DEAD-4225-BF03-8F0EAAFC0E9A}" dt="2021-06-11T09:00:54.300" v="40"/>
        <pc:sldMkLst>
          <pc:docMk/>
          <pc:sldMk cId="1157700809" sldId="291"/>
        </pc:sldMkLst>
      </pc:sldChg>
    </pc:docChg>
  </pc:docChgLst>
  <pc:docChgLst>
    <pc:chgData name="Anna Bergmark" userId="S::anb@shw.dk::eb232c16-7862-41a1-832c-8126a2ea6b09" providerId="AD" clId="Web-{8990E584-5316-4557-B2DA-F824101BE1EB}"/>
    <pc:docChg chg="modSld">
      <pc:chgData name="Anna Bergmark" userId="S::anb@shw.dk::eb232c16-7862-41a1-832c-8126a2ea6b09" providerId="AD" clId="Web-{8990E584-5316-4557-B2DA-F824101BE1EB}" dt="2021-06-03T12:22:51.551" v="1" actId="20577"/>
      <pc:docMkLst>
        <pc:docMk/>
      </pc:docMkLst>
      <pc:sldChg chg="modSp">
        <pc:chgData name="Anna Bergmark" userId="S::anb@shw.dk::eb232c16-7862-41a1-832c-8126a2ea6b09" providerId="AD" clId="Web-{8990E584-5316-4557-B2DA-F824101BE1EB}" dt="2021-06-03T12:22:51.551" v="1" actId="20577"/>
        <pc:sldMkLst>
          <pc:docMk/>
          <pc:sldMk cId="1738418505" sldId="287"/>
        </pc:sldMkLst>
        <pc:spChg chg="mod">
          <ac:chgData name="Anna Bergmark" userId="S::anb@shw.dk::eb232c16-7862-41a1-832c-8126a2ea6b09" providerId="AD" clId="Web-{8990E584-5316-4557-B2DA-F824101BE1EB}" dt="2021-06-03T12:22:51.551" v="1" actId="20577"/>
          <ac:spMkLst>
            <pc:docMk/>
            <pc:sldMk cId="1738418505" sldId="287"/>
            <ac:spMk id="22" creationId="{33649068-04C3-5C48-AC70-8AB71970AEFF}"/>
          </ac:spMkLst>
        </pc:spChg>
      </pc:sldChg>
    </pc:docChg>
  </pc:docChgLst>
  <pc:docChgLst>
    <pc:chgData name="Irene Olsen" userId="93285443-91e8-4a31-a55a-7a37bf3acf85" providerId="ADAL" clId="{F884A93D-16BC-43E1-A6CC-E15C94937316}"/>
    <pc:docChg chg="modSld">
      <pc:chgData name="Irene Olsen" userId="93285443-91e8-4a31-a55a-7a37bf3acf85" providerId="ADAL" clId="{F884A93D-16BC-43E1-A6CC-E15C94937316}" dt="2021-06-24T07:38:53.007" v="0" actId="2711"/>
      <pc:docMkLst>
        <pc:docMk/>
      </pc:docMkLst>
      <pc:sldChg chg="modSp">
        <pc:chgData name="Irene Olsen" userId="93285443-91e8-4a31-a55a-7a37bf3acf85" providerId="ADAL" clId="{F884A93D-16BC-43E1-A6CC-E15C94937316}" dt="2021-06-24T07:38:53.007" v="0" actId="2711"/>
        <pc:sldMkLst>
          <pc:docMk/>
          <pc:sldMk cId="1157700809" sldId="291"/>
        </pc:sldMkLst>
        <pc:spChg chg="mod">
          <ac:chgData name="Irene Olsen" userId="93285443-91e8-4a31-a55a-7a37bf3acf85" providerId="ADAL" clId="{F884A93D-16BC-43E1-A6CC-E15C94937316}" dt="2021-06-24T07:38:53.007" v="0" actId="2711"/>
          <ac:spMkLst>
            <pc:docMk/>
            <pc:sldMk cId="1157700809" sldId="291"/>
            <ac:spMk id="6" creationId="{435420C8-AFD3-D347-91B3-CEC859E57FFF}"/>
          </ac:spMkLst>
        </pc:spChg>
      </pc:sldChg>
    </pc:docChg>
  </pc:docChgLst>
  <pc:docChgLst>
    <pc:chgData name="Irene Olsen" userId="S::iol@shw.dk::93285443-91e8-4a31-a55a-7a37bf3acf85" providerId="AD" clId="Web-{1AEB0F82-EB22-4F0C-A309-D86626D235F2}"/>
    <pc:docChg chg="modSld">
      <pc:chgData name="Irene Olsen" userId="S::iol@shw.dk::93285443-91e8-4a31-a55a-7a37bf3acf85" providerId="AD" clId="Web-{1AEB0F82-EB22-4F0C-A309-D86626D235F2}" dt="2021-06-30T07:29:52.900" v="0" actId="20577"/>
      <pc:docMkLst>
        <pc:docMk/>
      </pc:docMkLst>
      <pc:sldChg chg="modSp">
        <pc:chgData name="Irene Olsen" userId="S::iol@shw.dk::93285443-91e8-4a31-a55a-7a37bf3acf85" providerId="AD" clId="Web-{1AEB0F82-EB22-4F0C-A309-D86626D235F2}" dt="2021-06-30T07:29:52.900" v="0" actId="20577"/>
        <pc:sldMkLst>
          <pc:docMk/>
          <pc:sldMk cId="859869379" sldId="266"/>
        </pc:sldMkLst>
        <pc:spChg chg="mod">
          <ac:chgData name="Irene Olsen" userId="S::iol@shw.dk::93285443-91e8-4a31-a55a-7a37bf3acf85" providerId="AD" clId="Web-{1AEB0F82-EB22-4F0C-A309-D86626D235F2}" dt="2021-06-30T07:29:52.900" v="0" actId="20577"/>
          <ac:spMkLst>
            <pc:docMk/>
            <pc:sldMk cId="859869379" sldId="266"/>
            <ac:spMk id="8" creationId="{1331D455-20CD-684F-80AE-D169372B48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7A57F-2235-1543-B8A8-1B81FDB408CA}" type="datetimeFigureOut">
              <a:rPr lang="da-DK" smtClean="0"/>
              <a:t>08-07-2021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9EE46-B35B-1746-89C4-F069E6A2C135}" type="slidenum">
              <a:rPr lang="da-DK" smtClean="0"/>
              <a:t>‹nr.›</a:t>
            </a:fld>
            <a:endParaRPr lang="da-DK"/>
          </a:p>
        </p:txBody>
      </p:sp>
    </p:spTree>
    <p:extLst>
      <p:ext uri="{BB962C8B-B14F-4D97-AF65-F5344CB8AC3E}">
        <p14:creationId xmlns:p14="http://schemas.microsoft.com/office/powerpoint/2010/main" val="67769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t.d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rbejdsmiljoweb.dk/trivse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fa.dk/da/Arbejdsmiljoedata/Arbejdsmiljo-i-Danmark/Arbejdsmiljo-og-helbred-i-Danma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t.dk/regler/at-vejledninger/kraenkende-handlinger-4-3-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t.dk/regler/bekendtgoerelser/psykisk-arbejdsmiljoe-1406/"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u.dk/da/dokumenter/direktiver/alle-direktiver/direktiver-2000/2000l007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du er velkommen til at lave din egen præsentation og kun at udvælge de sider, der er relevante for dig. Bagerst i </a:t>
            </a:r>
            <a:r>
              <a:rPr lang="da-DK" dirty="0" err="1"/>
              <a:t>PowerPointen</a:t>
            </a:r>
            <a:r>
              <a:rPr lang="da-DK" dirty="0"/>
              <a:t> findes en tom side, som du kan bruge, hvis du har andre pointer, du vil have med.</a:t>
            </a:r>
          </a:p>
          <a:p>
            <a:endParaRPr lang="da-DK" dirty="0"/>
          </a:p>
          <a:p>
            <a:r>
              <a:rPr lang="da-DK" dirty="0"/>
              <a:t>Du kan med fordel læse Be a </a:t>
            </a:r>
            <a:r>
              <a:rPr lang="da-DK" dirty="0" err="1"/>
              <a:t>buddy</a:t>
            </a:r>
            <a:r>
              <a:rPr lang="da-DK" dirty="0"/>
              <a:t>-vejledningen inden du går i gang med præsentationen.</a:t>
            </a:r>
          </a:p>
        </p:txBody>
      </p:sp>
      <p:sp>
        <p:nvSpPr>
          <p:cNvPr id="4" name="Pladsholder til slidenummer 3"/>
          <p:cNvSpPr>
            <a:spLocks noGrp="1"/>
          </p:cNvSpPr>
          <p:nvPr>
            <p:ph type="sldNum" sz="quarter" idx="5"/>
          </p:nvPr>
        </p:nvSpPr>
        <p:spPr/>
        <p:txBody>
          <a:bodyPr/>
          <a:lstStyle/>
          <a:p>
            <a:fld id="{9509EE46-B35B-1746-89C4-F069E6A2C135}" type="slidenum">
              <a:rPr lang="da-DK" smtClean="0"/>
              <a:t>1</a:t>
            </a:fld>
            <a:endParaRPr lang="da-DK"/>
          </a:p>
        </p:txBody>
      </p:sp>
    </p:spTree>
    <p:extLst>
      <p:ext uri="{BB962C8B-B14F-4D97-AF65-F5344CB8AC3E}">
        <p14:creationId xmlns:p14="http://schemas.microsoft.com/office/powerpoint/2010/main" val="349816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Hvad er mobning (fortsat)?</a:t>
            </a:r>
          </a:p>
          <a:p>
            <a:r>
              <a:rPr lang="da-DK" dirty="0"/>
              <a:t>Mobning </a:t>
            </a:r>
            <a:r>
              <a:rPr lang="da-DK" sz="1200" b="0" i="0" kern="1200" dirty="0">
                <a:solidFill>
                  <a:schemeClr val="tx1"/>
                </a:solidFill>
                <a:effectLst/>
                <a:latin typeface="+mn-lt"/>
                <a:ea typeface="+mn-ea"/>
                <a:cs typeface="+mn-cs"/>
              </a:rPr>
              <a:t>kan både være aktive handlinger og det at undlade at handle. </a:t>
            </a:r>
          </a:p>
          <a:p>
            <a:r>
              <a:rPr lang="da-DK" dirty="0"/>
              <a:t>Her kommer en række eksempler på mobning:</a:t>
            </a:r>
            <a:br>
              <a:rPr lang="da-DK" dirty="0"/>
            </a:br>
            <a:br>
              <a:rPr lang="da-DK" dirty="0"/>
            </a:br>
            <a:r>
              <a:rPr lang="da-DK" u="sng" dirty="0" err="1"/>
              <a:t>Bullets</a:t>
            </a:r>
            <a:r>
              <a:rPr lang="da-DK" u="sng" dirty="0"/>
              <a:t> popper ind:</a:t>
            </a:r>
          </a:p>
          <a:p>
            <a:r>
              <a:rPr lang="da-DK" b="1" dirty="0"/>
              <a:t>• Eksklusion. </a:t>
            </a:r>
            <a:r>
              <a:rPr lang="da-DK" dirty="0"/>
              <a:t>Bagvaskelse eller udelukkelse fra det sociale og faglige fællesskab. Herunder også fjendtlighed eller tavshed som svar på spørgsmål. </a:t>
            </a:r>
            <a:br>
              <a:rPr lang="da-DK" dirty="0"/>
            </a:br>
            <a:r>
              <a:rPr lang="da-DK" dirty="0"/>
              <a:t>• </a:t>
            </a:r>
            <a:r>
              <a:rPr lang="da-DK" b="1" dirty="0"/>
              <a:t>Trusler </a:t>
            </a:r>
            <a:r>
              <a:rPr lang="da-DK" b="0" dirty="0"/>
              <a:t>eller ligefrem fysiske overgreb</a:t>
            </a:r>
            <a:r>
              <a:rPr lang="da-DK" dirty="0"/>
              <a:t>.</a:t>
            </a:r>
            <a:br>
              <a:rPr lang="da-DK" dirty="0"/>
            </a:br>
            <a:r>
              <a:rPr lang="da-DK" dirty="0"/>
              <a:t>• </a:t>
            </a:r>
            <a:r>
              <a:rPr lang="da-DK" b="1" dirty="0"/>
              <a:t>Tilbageholdelse af information.</a:t>
            </a:r>
            <a:r>
              <a:rPr lang="da-DK" dirty="0"/>
              <a:t> Kan være både fra leder og fra kolleger, og fører til en nedvurdering af personens måde at varetage sit job på, fordi mobbeofferet fremstår som værende uvidende.</a:t>
            </a:r>
          </a:p>
          <a:p>
            <a:r>
              <a:rPr lang="da-DK" sz="1200" b="1" kern="1200" dirty="0">
                <a:solidFill>
                  <a:schemeClr val="tx1"/>
                </a:solidFill>
                <a:latin typeface="+mn-lt"/>
                <a:ea typeface="+mn-ea"/>
                <a:cs typeface="+mn-cs"/>
              </a:rPr>
              <a:t>• Reducering af mængden af ansvar. </a:t>
            </a:r>
            <a:r>
              <a:rPr lang="da-DK" sz="1200" b="0" kern="1200" dirty="0">
                <a:solidFill>
                  <a:schemeClr val="tx1"/>
                </a:solidFill>
                <a:latin typeface="+mn-lt"/>
                <a:ea typeface="+mn-ea"/>
                <a:cs typeface="+mn-cs"/>
              </a:rPr>
              <a:t>Mobbeofferet bliver ikke tildelt så mange interessante opgaver. </a:t>
            </a:r>
            <a:endParaRPr lang="da-DK" dirty="0"/>
          </a:p>
          <a:p>
            <a:r>
              <a:rPr lang="da-DK" b="1" dirty="0"/>
              <a:t>• Urimelige arbejdskrav</a:t>
            </a:r>
            <a:r>
              <a:rPr lang="da-DK" b="0" dirty="0"/>
              <a:t>. Mobbeofferet får lagt alt for mange arbejdsopgaver over på sig. </a:t>
            </a:r>
            <a:br>
              <a:rPr lang="da-DK" b="0" dirty="0"/>
            </a:br>
            <a:r>
              <a:rPr lang="da-DK" b="0" dirty="0"/>
              <a:t>• </a:t>
            </a:r>
            <a:r>
              <a:rPr lang="da-DK" b="1" dirty="0"/>
              <a:t>Ubehagelige drillerier. </a:t>
            </a:r>
            <a:r>
              <a:rPr lang="da-DK" b="0" dirty="0"/>
              <a:t>Det, der opfattes som uskyldig humor/dril for nogle grupper af mennesker, kan af andre grupper opfattes som krænkende. Drillerierne kan kamme over i ubehageligheder.</a:t>
            </a:r>
          </a:p>
          <a:p>
            <a:endParaRPr lang="da-DK" b="0" dirty="0"/>
          </a:p>
          <a:p>
            <a:r>
              <a:rPr lang="da-DK" dirty="0"/>
              <a:t>Flere eksempler er: </a:t>
            </a:r>
            <a:br>
              <a:rPr lang="da-DK" dirty="0"/>
            </a:br>
            <a:r>
              <a:rPr lang="da-DK" dirty="0"/>
              <a:t>• Sårende bemærkninger.</a:t>
            </a:r>
            <a:br>
              <a:rPr lang="da-DK" dirty="0"/>
            </a:br>
            <a:r>
              <a:rPr lang="da-DK" dirty="0"/>
              <a:t>• Angreb mod eller kritik af ansattes privatliv.</a:t>
            </a:r>
            <a:br>
              <a:rPr lang="da-DK" dirty="0"/>
            </a:br>
            <a:r>
              <a:rPr lang="da-DK" dirty="0"/>
              <a:t>• At blive råbt ad eller latterliggjort.</a:t>
            </a:r>
            <a:br>
              <a:rPr lang="da-DK" dirty="0"/>
            </a:br>
            <a:r>
              <a:rPr lang="da-DK" dirty="0"/>
              <a:t>• Udnyttelse i jobbet, fx til private ærinder for andre.</a:t>
            </a:r>
          </a:p>
          <a:p>
            <a:endParaRPr lang="da-DK" dirty="0"/>
          </a:p>
          <a:p>
            <a:r>
              <a:rPr lang="da-DK" sz="1200" dirty="0"/>
              <a:t>Arbejdstilsynet, </a:t>
            </a:r>
            <a:r>
              <a:rPr lang="en-US" sz="1200" u="sng" kern="1200" dirty="0">
                <a:solidFill>
                  <a:schemeClr val="tx1"/>
                </a:solidFill>
                <a:effectLst/>
                <a:latin typeface="+mn-lt"/>
                <a:ea typeface="+mn-ea"/>
                <a:cs typeface="+mn-cs"/>
                <a:hlinkClick r:id="rId3"/>
              </a:rPr>
              <a:t>www.at.dk</a:t>
            </a:r>
            <a:endParaRPr lang="da-DK" sz="1200" kern="1200" dirty="0">
              <a:solidFill>
                <a:schemeClr val="tx1"/>
              </a:solidFill>
              <a:effectLst/>
              <a:latin typeface="+mn-lt"/>
              <a:ea typeface="+mn-ea"/>
              <a:cs typeface="+mn-cs"/>
            </a:endParaRP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11</a:t>
            </a:fld>
            <a:endParaRPr lang="da-DK"/>
          </a:p>
        </p:txBody>
      </p:sp>
    </p:spTree>
    <p:extLst>
      <p:ext uri="{BB962C8B-B14F-4D97-AF65-F5344CB8AC3E}">
        <p14:creationId xmlns:p14="http://schemas.microsoft.com/office/powerpoint/2010/main" val="2211180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Forskellige former for mobning</a:t>
            </a:r>
            <a:endParaRPr lang="da-DK"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u="sng" dirty="0"/>
              <a:t>Bullets popper ind:</a:t>
            </a: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Konfliktmobning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Dotum" panose="020B0600000101010101" pitchFamily="34" charset="-127"/>
                <a:ea typeface="Dotum" panose="020B0600000101010101" pitchFamily="34" charset="-127"/>
              </a:rPr>
              <a:t>Rigtig mange sager om mobning skyldes en konflikt mellem to personer eller flere parter, som ikke bliver løst. Ofte er der en uenighed om, hvordan man skal udføre opgaver og hvilke ressourcer, der skal placeres hvor.</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Magtmobning</a:t>
            </a:r>
            <a:r>
              <a:rPr lang="da-DK" sz="1200" dirty="0">
                <a:latin typeface="Dotum" panose="020B0600000101010101" pitchFamily="34" charset="-127"/>
                <a:ea typeface="Dotum" panose="020B0600000101010101" pitchFamily="34" charset="-127"/>
              </a:rPr>
              <a:t> - </a:t>
            </a:r>
            <a:r>
              <a:rPr lang="da-DK" sz="1200" b="0" i="0" dirty="0">
                <a:solidFill>
                  <a:srgbClr val="000000"/>
                </a:solidFill>
                <a:effectLst/>
                <a:latin typeface="Raleway"/>
                <a:ea typeface="Dotum" panose="020B0600000101010101" pitchFamily="34" charset="-127"/>
              </a:rPr>
              <a:t>S</a:t>
            </a:r>
            <a:r>
              <a:rPr lang="da-DK" b="0" i="0" dirty="0">
                <a:solidFill>
                  <a:srgbClr val="000000"/>
                </a:solidFill>
                <a:effectLst/>
                <a:latin typeface="Raleway"/>
              </a:rPr>
              <a:t>ituationer hvor en medarbejder, føler sig mobbet af lederens handlinger. Det er dog langt fra altid, at lederen selv har haft en intention om at mobbe. F.eks. kan en medarbejder føle sig mobbet, hvis lederen er dårlig til at tage samtaler om sygefravær, ændrer ens arbejdsopgaver og så videre.</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Kontrolmobning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Raleway"/>
              </a:rPr>
              <a:t>‘Her gør vi tingene på en bestemt måde, for sådan har vi altid gjort’ kan godt udvikle sig til mobning, hvis en ny medarbejder kommer ind på arbejdspladsen og vil gøre tingene anderledes. Mobningen bruges til at få normbryderen til at rette ind. </a:t>
            </a: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Strafmobning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Raleway"/>
              </a:rPr>
              <a:t>Ses f.eks. efter whistleblowing, hvor en medarbejder har forbrudt sig mod normen og fortalt noget dårligt om arbejdspladsen.</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Humormobning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Raleway"/>
              </a:rPr>
              <a:t>Kan optræde, hvis der er en særlig humor på arbejdspladsen. Det kan være en sjofel humor eller en speciel form for humor, som du ikke forstår, og som ingen gider at sætte dig ind i.</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Seksuel chikane </a:t>
            </a:r>
            <a:r>
              <a:rPr lang="da-DK" sz="1200" dirty="0">
                <a:latin typeface="Dotum" panose="020B0600000101010101" pitchFamily="34" charset="-127"/>
                <a:ea typeface="Dotum" panose="020B0600000101010101" pitchFamily="34" charset="-127"/>
              </a:rPr>
              <a:t>- </a:t>
            </a:r>
            <a:r>
              <a:rPr lang="da-DK" b="0" i="0" dirty="0">
                <a:solidFill>
                  <a:srgbClr val="000000"/>
                </a:solidFill>
                <a:effectLst/>
                <a:latin typeface="Raleway"/>
              </a:rPr>
              <a:t>Er også en subgenre inden for mobning.</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200" b="1" dirty="0">
                <a:latin typeface="Dotum" panose="020B0600000101010101" pitchFamily="34" charset="-127"/>
                <a:ea typeface="Dotum" panose="020B0600000101010101" pitchFamily="34" charset="-127"/>
              </a:rPr>
              <a:t>Systemmobning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Raleway"/>
              </a:rPr>
              <a:t>Institutionaliseret mobning, hvor systemet er indrettet på en måde, så det mobber. Det kan være indførsel af overvågning, vagtplaner eller arbejdstider, som gør, at medarbejderne føler sig mobbet af et umenneskeligt system. </a:t>
            </a:r>
            <a:endParaRPr lang="da-DK" sz="1200" dirty="0">
              <a:latin typeface="Dotum" panose="020B0600000101010101" pitchFamily="34" charset="-127"/>
              <a:ea typeface="Dotum" panose="020B0600000101010101" pitchFamily="34" charset="-127"/>
            </a:endParaRPr>
          </a:p>
          <a:p>
            <a:pPr marL="270000" marR="0" lvl="0" indent="-270000" algn="l" defTabSz="914400" rtl="0" eaLnBrk="1" fontAlgn="auto" latinLnBrk="0" hangingPunct="1">
              <a:lnSpc>
                <a:spcPct val="100000"/>
              </a:lnSpc>
              <a:spcBef>
                <a:spcPts val="0"/>
              </a:spcBef>
              <a:spcAft>
                <a:spcPts val="800"/>
              </a:spcAft>
              <a:buClr>
                <a:srgbClr val="43B18E"/>
              </a:buClr>
              <a:buSzTx/>
              <a:buFont typeface="Arial" panose="020B0604020202020204" pitchFamily="34" charset="0"/>
              <a:buChar char="•"/>
              <a:tabLst/>
              <a:defRPr/>
            </a:pPr>
            <a:r>
              <a:rPr lang="da-DK" sz="1200" b="1" dirty="0">
                <a:latin typeface="Dotum" panose="020B0600000101010101" pitchFamily="34" charset="-127"/>
                <a:ea typeface="Dotum" panose="020B0600000101010101" pitchFamily="34" charset="-127"/>
              </a:rPr>
              <a:t>Indvielsesmobning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Raleway"/>
              </a:rPr>
              <a:t>Kender man typisk for militæret eller uddannelsesinstitutioner, hvor nye skal igennem et krænkende ritual eller flere for at blive accepteret. Fx blev militærrekrutter udstationerede i Grønland tvunget til at spise opkast.</a:t>
            </a:r>
            <a:r>
              <a:rPr lang="da-DK" sz="1200" b="1" dirty="0">
                <a:latin typeface="Dotum" panose="020B0600000101010101" pitchFamily="34" charset="-127"/>
                <a:ea typeface="Dotum" panose="020B0600000101010101" pitchFamily="34" charset="-127"/>
              </a:rPr>
              <a:t> </a:t>
            </a:r>
          </a:p>
          <a:p>
            <a:pPr marL="270000" marR="0" lvl="0" indent="-270000" algn="l" defTabSz="914400" rtl="0" eaLnBrk="1" fontAlgn="auto" latinLnBrk="0" hangingPunct="1">
              <a:lnSpc>
                <a:spcPct val="100000"/>
              </a:lnSpc>
              <a:spcBef>
                <a:spcPts val="0"/>
              </a:spcBef>
              <a:spcAft>
                <a:spcPts val="800"/>
              </a:spcAft>
              <a:buClr>
                <a:srgbClr val="43B18E"/>
              </a:buClr>
              <a:buSzTx/>
              <a:buFont typeface="Arial" panose="020B0604020202020204" pitchFamily="34" charset="0"/>
              <a:buChar char="•"/>
              <a:tabLst/>
              <a:defRPr/>
            </a:pPr>
            <a:r>
              <a:rPr lang="da-DK" sz="1200" b="1" dirty="0">
                <a:latin typeface="Dotum" panose="020B0600000101010101" pitchFamily="34" charset="-127"/>
                <a:ea typeface="Dotum" panose="020B0600000101010101" pitchFamily="34" charset="-127"/>
              </a:rPr>
              <a:t>Rovmobning</a:t>
            </a:r>
            <a:r>
              <a:rPr lang="da-DK" sz="1200" dirty="0">
                <a:latin typeface="Dotum" panose="020B0600000101010101" pitchFamily="34" charset="-127"/>
                <a:ea typeface="Dotum" panose="020B0600000101010101" pitchFamily="34" charset="-127"/>
              </a:rPr>
              <a:t> - </a:t>
            </a:r>
            <a:r>
              <a:rPr lang="da-DK" b="0" i="0" dirty="0">
                <a:solidFill>
                  <a:srgbClr val="000000"/>
                </a:solidFill>
                <a:effectLst/>
                <a:latin typeface="Dotum" panose="020B0600000101010101" pitchFamily="34" charset="-127"/>
                <a:ea typeface="Dotum" panose="020B0600000101010101" pitchFamily="34" charset="-127"/>
              </a:rPr>
              <a:t>Ses mere sjældent. Udføres af mobbere, der på brutal vis bevidst går efter at skade og udnytte en anden person. Nogle af dem, som udøver rovmobning, kan have </a:t>
            </a:r>
            <a:r>
              <a:rPr lang="da-DK" b="0" i="0" dirty="0" err="1">
                <a:solidFill>
                  <a:srgbClr val="000000"/>
                </a:solidFill>
                <a:effectLst/>
                <a:latin typeface="Dotum" panose="020B0600000101010101" pitchFamily="34" charset="-127"/>
                <a:ea typeface="Dotum" panose="020B0600000101010101" pitchFamily="34" charset="-127"/>
              </a:rPr>
              <a:t>dyssociale</a:t>
            </a:r>
            <a:r>
              <a:rPr lang="da-DK" b="0" i="0" dirty="0">
                <a:solidFill>
                  <a:srgbClr val="000000"/>
                </a:solidFill>
                <a:effectLst/>
                <a:latin typeface="Dotum" panose="020B0600000101010101" pitchFamily="34" charset="-127"/>
                <a:ea typeface="Dotum" panose="020B0600000101010101" pitchFamily="34" charset="-127"/>
              </a:rPr>
              <a:t> personlighedstræk (psykopatiske træk).</a:t>
            </a:r>
            <a:endParaRPr lang="da-DK" sz="12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200" dirty="0">
              <a:latin typeface="Dotum" panose="020B0600000101010101" pitchFamily="34" charset="-127"/>
              <a:ea typeface="Dotum" panose="020B0600000101010101"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Eva </a:t>
            </a:r>
            <a:r>
              <a:rPr lang="da-DK" dirty="0" err="1"/>
              <a:t>Gemzøe</a:t>
            </a:r>
            <a:r>
              <a:rPr lang="da-DK" dirty="0"/>
              <a:t> Mikkelsen </a:t>
            </a:r>
          </a:p>
          <a:p>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12</a:t>
            </a:fld>
            <a:endParaRPr lang="da-DK"/>
          </a:p>
        </p:txBody>
      </p:sp>
    </p:spTree>
    <p:extLst>
      <p:ext uri="{BB962C8B-B14F-4D97-AF65-F5344CB8AC3E}">
        <p14:creationId xmlns:p14="http://schemas.microsoft.com/office/powerpoint/2010/main" val="422189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Mulige helbredsmæssige reaktioner på mobning og chikane er:</a:t>
            </a:r>
          </a:p>
          <a:p>
            <a:r>
              <a:rPr lang="da-DK" b="0" u="sng" dirty="0" err="1"/>
              <a:t>Bullets</a:t>
            </a:r>
            <a:r>
              <a:rPr lang="da-DK" b="0" u="sng" dirty="0"/>
              <a:t> popper ind. </a:t>
            </a:r>
          </a:p>
          <a:p>
            <a:r>
              <a:rPr lang="da-DK" b="1" dirty="0"/>
              <a:t>• Kropslige reaktioner</a:t>
            </a:r>
            <a:r>
              <a:rPr lang="da-DK" dirty="0"/>
              <a:t>: Hovedpine, maveproblemer, kvalme, muskelsmerter, mathed og besvimelse.</a:t>
            </a:r>
            <a:br>
              <a:rPr lang="da-DK" dirty="0"/>
            </a:br>
            <a:r>
              <a:rPr lang="da-DK" b="1" dirty="0"/>
              <a:t>• Psykiske reaktioner</a:t>
            </a:r>
            <a:r>
              <a:rPr lang="da-DK" dirty="0"/>
              <a:t>: Uro, usikkerhed, fortvivlelse, hukommelsestab, koncentrationsproblemer og udbrændthed.</a:t>
            </a:r>
            <a:br>
              <a:rPr lang="da-DK" dirty="0"/>
            </a:br>
            <a:r>
              <a:rPr lang="da-DK" b="1" dirty="0"/>
              <a:t>• Adfærdsmæssige reaktioner</a:t>
            </a:r>
            <a:r>
              <a:rPr lang="da-DK" dirty="0"/>
              <a:t>: Passivitet/aggressivitet, søvnløshed, nedsat arbejdsevne, sygefravær, isolation, opsigelse.</a:t>
            </a:r>
          </a:p>
          <a:p>
            <a:endParaRPr lang="da-DK" dirty="0"/>
          </a:p>
          <a:p>
            <a:r>
              <a:rPr lang="da-DK" b="0" dirty="0"/>
              <a:t>I værste fald – kan mobning og chikane føre til depression</a:t>
            </a:r>
            <a:r>
              <a:rPr lang="da-DK" dirty="0"/>
              <a:t>, PTSD (Post Traumatisk Stress Syndrom) og hjertekarsygdomme.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Vær også opmærksom på at </a:t>
            </a:r>
            <a:r>
              <a:rPr lang="da-DK" b="1" dirty="0"/>
              <a:t>vidner til</a:t>
            </a:r>
            <a:r>
              <a:rPr lang="da-DK" sz="1000" b="1" kern="1200" dirty="0">
                <a:solidFill>
                  <a:schemeClr val="tx1"/>
                </a:solidFill>
                <a:latin typeface="+mn-lt"/>
                <a:ea typeface="+mn-ea"/>
                <a:cs typeface="+mn-cs"/>
              </a:rPr>
              <a:t> krænkende handlinger kan opleve stresssymptomer som fx søvnproblemer og </a:t>
            </a:r>
            <a:r>
              <a:rPr lang="da-DK" sz="1000" b="1" kern="1200" dirty="0" err="1">
                <a:solidFill>
                  <a:schemeClr val="tx1"/>
                </a:solidFill>
                <a:latin typeface="+mn-lt"/>
                <a:ea typeface="+mn-ea"/>
                <a:cs typeface="+mn-cs"/>
              </a:rPr>
              <a:t>udbrændthed</a:t>
            </a:r>
            <a:r>
              <a:rPr lang="da-DK" sz="1000" b="1" kern="1200" dirty="0">
                <a:solidFill>
                  <a:schemeClr val="tx1"/>
                </a:solidFill>
                <a:latin typeface="+mn-lt"/>
                <a:ea typeface="+mn-ea"/>
                <a:cs typeface="+mn-cs"/>
              </a:rPr>
              <a:t>.</a:t>
            </a:r>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13</a:t>
            </a:fld>
            <a:endParaRPr lang="da-DK"/>
          </a:p>
        </p:txBody>
      </p:sp>
    </p:spTree>
    <p:extLst>
      <p:ext uri="{BB962C8B-B14F-4D97-AF65-F5344CB8AC3E}">
        <p14:creationId xmlns:p14="http://schemas.microsoft.com/office/powerpoint/2010/main" val="270352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Hvorfor opstår mobning og chikane?</a:t>
            </a:r>
            <a:endParaRPr lang="da-DK" b="1" u="sng" dirty="0"/>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dirty="0"/>
              <a:t>Mobning er et komplekst fænomen. Undersøgelser fra nordiske lande viser, at det, der kendetegner arbejdspladser med mobning, bl.a. er et psykisk arbejdsmiljø der på organisationsniveau er præget af:</a:t>
            </a:r>
          </a:p>
          <a:p>
            <a:endParaRPr lang="en-US" dirty="0"/>
          </a:p>
          <a:p>
            <a:r>
              <a:rPr lang="en-US" u="sng" dirty="0"/>
              <a:t>Bullets popper </a:t>
            </a:r>
            <a:r>
              <a:rPr lang="en-US" u="sng" dirty="0" err="1"/>
              <a:t>ind</a:t>
            </a:r>
            <a:r>
              <a:rPr lang="en-US"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 Uklar organisering af arbejdet. </a:t>
            </a:r>
            <a:r>
              <a:rPr lang="en-US" b="0" dirty="0"/>
              <a:t>Der er</a:t>
            </a:r>
            <a:r>
              <a:rPr lang="en-US" dirty="0"/>
              <a:t> </a:t>
            </a:r>
            <a:r>
              <a:rPr lang="en-US" dirty="0" err="1"/>
              <a:t>ikke</a:t>
            </a:r>
            <a:r>
              <a:rPr lang="en-US" dirty="0"/>
              <a:t> </a:t>
            </a:r>
            <a:r>
              <a:rPr lang="en-US" dirty="0" err="1"/>
              <a:t>sikret</a:t>
            </a:r>
            <a:r>
              <a:rPr lang="en-US" dirty="0"/>
              <a:t> </a:t>
            </a:r>
            <a:r>
              <a:rPr lang="en-US" dirty="0" err="1"/>
              <a:t>en</a:t>
            </a:r>
            <a:r>
              <a:rPr lang="en-US" dirty="0"/>
              <a:t> </a:t>
            </a:r>
            <a:r>
              <a:rPr lang="en-US" dirty="0" err="1"/>
              <a:t>hensigtsmæssig</a:t>
            </a:r>
            <a:r>
              <a:rPr lang="en-US" dirty="0"/>
              <a:t> og </a:t>
            </a:r>
            <a:r>
              <a:rPr lang="en-US" dirty="0" err="1"/>
              <a:t>synlig</a:t>
            </a:r>
            <a:r>
              <a:rPr lang="en-US" dirty="0"/>
              <a:t> </a:t>
            </a:r>
            <a:r>
              <a:rPr lang="en-US" dirty="0" err="1"/>
              <a:t>organisering</a:t>
            </a:r>
            <a:r>
              <a:rPr lang="en-US" dirty="0"/>
              <a:t> </a:t>
            </a:r>
            <a:r>
              <a:rPr lang="en-US" dirty="0" err="1"/>
              <a:t>af</a:t>
            </a:r>
            <a:r>
              <a:rPr lang="en-US" dirty="0"/>
              <a:t> </a:t>
            </a:r>
            <a:r>
              <a:rPr lang="en-US" dirty="0" err="1"/>
              <a:t>arbejdet</a:t>
            </a:r>
            <a:r>
              <a:rPr lang="en-US" dirty="0"/>
              <a:t>, </a:t>
            </a:r>
            <a:r>
              <a:rPr lang="en-US" dirty="0" err="1"/>
              <a:t>hvilket</a:t>
            </a:r>
            <a:r>
              <a:rPr lang="en-US" dirty="0"/>
              <a:t> </a:t>
            </a:r>
            <a:r>
              <a:rPr lang="en-US" dirty="0" err="1"/>
              <a:t>fører</a:t>
            </a:r>
            <a:r>
              <a:rPr lang="en-US" dirty="0"/>
              <a:t> </a:t>
            </a:r>
            <a:r>
              <a:rPr lang="en-US" dirty="0" err="1"/>
              <a:t>til</a:t>
            </a:r>
            <a:r>
              <a:rPr lang="en-US" dirty="0"/>
              <a:t> </a:t>
            </a:r>
            <a:r>
              <a:rPr lang="en-US" dirty="0" err="1"/>
              <a:t>konflikter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Uklare</a:t>
            </a:r>
            <a:r>
              <a:rPr lang="en-US" b="1" dirty="0"/>
              <a:t> roller </a:t>
            </a:r>
            <a:r>
              <a:rPr lang="en-US" b="1" dirty="0" err="1"/>
              <a:t>og</a:t>
            </a:r>
            <a:r>
              <a:rPr lang="en-US" b="1" dirty="0"/>
              <a:t> </a:t>
            </a:r>
            <a:r>
              <a:rPr lang="en-US" b="1" dirty="0" err="1"/>
              <a:t>rollekonflikter</a:t>
            </a:r>
            <a:r>
              <a:rPr lang="en-US" b="1" dirty="0"/>
              <a:t>. </a:t>
            </a:r>
            <a:r>
              <a:rPr lang="en-US" dirty="0" err="1"/>
              <a:t>Hvem</a:t>
            </a:r>
            <a:r>
              <a:rPr lang="en-US" dirty="0"/>
              <a:t> har </a:t>
            </a:r>
            <a:r>
              <a:rPr lang="en-US" dirty="0" err="1"/>
              <a:t>ansvaret</a:t>
            </a:r>
            <a:r>
              <a:rPr lang="en-US" dirty="0"/>
              <a:t> for </a:t>
            </a:r>
            <a:r>
              <a:rPr lang="en-US" dirty="0" err="1"/>
              <a:t>hvilke</a:t>
            </a:r>
            <a:r>
              <a:rPr lang="en-US" dirty="0"/>
              <a:t> </a:t>
            </a:r>
            <a:r>
              <a:rPr lang="en-US" dirty="0" err="1"/>
              <a:t>opgaver</a:t>
            </a:r>
            <a:r>
              <a:rPr lang="en-US" dirty="0"/>
              <a:t>? </a:t>
            </a:r>
            <a:r>
              <a:rPr lang="en-US" dirty="0" err="1"/>
              <a:t>Hvordan</a:t>
            </a:r>
            <a:r>
              <a:rPr lang="en-US" dirty="0"/>
              <a:t> </a:t>
            </a:r>
            <a:r>
              <a:rPr lang="en-US" dirty="0" err="1"/>
              <a:t>skal</a:t>
            </a:r>
            <a:r>
              <a:rPr lang="en-US" dirty="0"/>
              <a:t> </a:t>
            </a:r>
            <a:r>
              <a:rPr lang="en-US" dirty="0" err="1"/>
              <a:t>opgaverne</a:t>
            </a:r>
            <a:r>
              <a:rPr lang="en-US" dirty="0"/>
              <a:t> </a:t>
            </a:r>
            <a:r>
              <a:rPr lang="en-US" dirty="0" err="1"/>
              <a:t>udføres</a:t>
            </a:r>
            <a:r>
              <a:rPr lang="en-US" dirty="0"/>
              <a:t>?, det </a:t>
            </a:r>
            <a:r>
              <a:rPr lang="en-US" dirty="0" err="1"/>
              <a:t>kan</a:t>
            </a:r>
            <a:r>
              <a:rPr lang="en-US" dirty="0"/>
              <a:t> der </a:t>
            </a:r>
            <a:r>
              <a:rPr lang="en-US" dirty="0" err="1"/>
              <a:t>være</a:t>
            </a:r>
            <a:r>
              <a:rPr lang="en-US" dirty="0"/>
              <a:t> </a:t>
            </a:r>
            <a:r>
              <a:rPr lang="en-US" dirty="0" err="1"/>
              <a:t>forskelligt</a:t>
            </a:r>
            <a:r>
              <a:rPr lang="en-US" dirty="0"/>
              <a:t> syn </a:t>
            </a:r>
            <a:r>
              <a:rPr lang="en-US" dirty="0" err="1"/>
              <a:t>på</a:t>
            </a:r>
            <a:r>
              <a:rPr lang="en-US" dirty="0"/>
              <a:t> og </a:t>
            </a:r>
            <a:r>
              <a:rPr lang="en-US" dirty="0" err="1"/>
              <a:t>holdning</a:t>
            </a:r>
            <a:r>
              <a:rPr lang="en-US" dirty="0"/>
              <a:t> </a:t>
            </a:r>
            <a:r>
              <a:rPr lang="en-US" dirty="0" err="1"/>
              <a:t>til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1" dirty="0" err="1"/>
              <a:t>Øget</a:t>
            </a:r>
            <a:r>
              <a:rPr lang="en-US" b="1" dirty="0"/>
              <a:t> </a:t>
            </a:r>
            <a:r>
              <a:rPr lang="en-US" b="1" dirty="0" err="1"/>
              <a:t>arbejdsbyrde</a:t>
            </a:r>
            <a:r>
              <a:rPr lang="en-US" b="1" dirty="0"/>
              <a:t>. </a:t>
            </a:r>
            <a:br>
              <a:rPr lang="en-US" dirty="0"/>
            </a:br>
            <a:br>
              <a:rPr lang="en-US" dirty="0"/>
            </a:br>
            <a:r>
              <a:rPr lang="en-US" dirty="0"/>
              <a:t>De </a:t>
            </a:r>
            <a:r>
              <a:rPr lang="en-US" dirty="0" err="1"/>
              <a:t>tre</a:t>
            </a:r>
            <a:r>
              <a:rPr lang="en-US" dirty="0"/>
              <a:t> </a:t>
            </a:r>
            <a:r>
              <a:rPr lang="en-US" dirty="0" err="1"/>
              <a:t>punkter</a:t>
            </a:r>
            <a:r>
              <a:rPr lang="en-US" dirty="0"/>
              <a:t> </a:t>
            </a:r>
            <a:r>
              <a:rPr lang="en-US" dirty="0" err="1"/>
              <a:t>medfører</a:t>
            </a:r>
            <a:r>
              <a:rPr lang="en-US" dirty="0"/>
              <a:t> at </a:t>
            </a:r>
            <a:r>
              <a:rPr lang="en-US" dirty="0" err="1"/>
              <a:t>medarbejderne</a:t>
            </a:r>
            <a:r>
              <a:rPr lang="en-US" dirty="0"/>
              <a:t> </a:t>
            </a:r>
            <a:r>
              <a:rPr lang="en-US" dirty="0" err="1"/>
              <a:t>får</a:t>
            </a:r>
            <a:r>
              <a:rPr lang="en-US" dirty="0"/>
              <a:t> </a:t>
            </a:r>
            <a:r>
              <a:rPr lang="en-US" dirty="0" err="1"/>
              <a:t>en</a:t>
            </a:r>
            <a:r>
              <a:rPr lang="en-US" dirty="0"/>
              <a:t> </a:t>
            </a:r>
            <a:r>
              <a:rPr lang="en-US" dirty="0" err="1"/>
              <a:t>oplevelse</a:t>
            </a:r>
            <a:r>
              <a:rPr lang="en-US" dirty="0"/>
              <a:t> </a:t>
            </a:r>
            <a:r>
              <a:rPr lang="en-US" dirty="0" err="1"/>
              <a:t>af</a:t>
            </a:r>
            <a:r>
              <a:rPr lang="en-US" dirty="0"/>
              <a:t> </a:t>
            </a:r>
            <a:r>
              <a:rPr lang="en-US" dirty="0" err="1"/>
              <a:t>modsatrettede</a:t>
            </a:r>
            <a:r>
              <a:rPr lang="en-US" dirty="0"/>
              <a:t> </a:t>
            </a:r>
            <a:r>
              <a:rPr lang="en-US" dirty="0" err="1"/>
              <a:t>krav</a:t>
            </a:r>
            <a:r>
              <a:rPr lang="en-US" dirty="0"/>
              <a:t> </a:t>
            </a:r>
            <a:r>
              <a:rPr lang="en-US" dirty="0" err="1"/>
              <a:t>til</a:t>
            </a:r>
            <a:r>
              <a:rPr lang="en-US" dirty="0"/>
              <a:t> </a:t>
            </a:r>
            <a:r>
              <a:rPr lang="en-US" dirty="0" err="1"/>
              <a:t>arbejdet</a:t>
            </a:r>
            <a:r>
              <a:rPr lang="en-US" dirty="0"/>
              <a:t>, </a:t>
            </a:r>
            <a:r>
              <a:rPr lang="en-US" dirty="0" err="1"/>
              <a:t>manglende</a:t>
            </a:r>
            <a:r>
              <a:rPr lang="en-US" dirty="0"/>
              <a:t> </a:t>
            </a:r>
            <a:r>
              <a:rPr lang="en-US" dirty="0" err="1"/>
              <a:t>ledelse</a:t>
            </a:r>
            <a:r>
              <a:rPr lang="en-US" dirty="0"/>
              <a:t> og </a:t>
            </a:r>
            <a:r>
              <a:rPr lang="en-US" dirty="0" err="1"/>
              <a:t>en</a:t>
            </a:r>
            <a:r>
              <a:rPr lang="en-US" dirty="0"/>
              <a:t> </a:t>
            </a:r>
            <a:r>
              <a:rPr lang="en-US" dirty="0" err="1"/>
              <a:t>usikkerhed</a:t>
            </a:r>
            <a:r>
              <a:rPr lang="en-US" dirty="0"/>
              <a:t> </a:t>
            </a:r>
            <a:r>
              <a:rPr lang="en-US" dirty="0" err="1"/>
              <a:t>omkring</a:t>
            </a:r>
            <a:r>
              <a:rPr lang="en-US" dirty="0"/>
              <a:t> </a:t>
            </a:r>
            <a:r>
              <a:rPr lang="en-US" dirty="0" err="1"/>
              <a:t>opgaver</a:t>
            </a:r>
            <a:r>
              <a:rPr lang="en-US" dirty="0"/>
              <a:t> og </a:t>
            </a:r>
            <a:r>
              <a:rPr lang="en-US" dirty="0" err="1"/>
              <a:t>kollegaer</a:t>
            </a:r>
            <a:r>
              <a:rPr lang="en-US" dirty="0"/>
              <a:t>. Det er </a:t>
            </a:r>
            <a:r>
              <a:rPr lang="en-US" dirty="0" err="1"/>
              <a:t>en</a:t>
            </a:r>
            <a:r>
              <a:rPr lang="en-US" dirty="0"/>
              <a:t> </a:t>
            </a:r>
            <a:r>
              <a:rPr lang="en-US" dirty="0" err="1"/>
              <a:t>adfærd</a:t>
            </a:r>
            <a:r>
              <a:rPr lang="en-US" dirty="0"/>
              <a:t>, der </a:t>
            </a:r>
            <a:r>
              <a:rPr lang="en-US" dirty="0" err="1"/>
              <a:t>hurtigt</a:t>
            </a:r>
            <a:r>
              <a:rPr lang="en-US" dirty="0"/>
              <a:t> </a:t>
            </a:r>
            <a:r>
              <a:rPr lang="en-US" dirty="0" err="1"/>
              <a:t>øger</a:t>
            </a:r>
            <a:r>
              <a:rPr lang="en-US" dirty="0"/>
              <a:t> </a:t>
            </a:r>
            <a:r>
              <a:rPr lang="en-US" dirty="0" err="1"/>
              <a:t>risikoen</a:t>
            </a:r>
            <a:r>
              <a:rPr lang="en-US" dirty="0"/>
              <a:t> for stress </a:t>
            </a:r>
            <a:r>
              <a:rPr lang="en-US" dirty="0" err="1"/>
              <a:t>og</a:t>
            </a:r>
            <a:r>
              <a:rPr lang="en-US" dirty="0"/>
              <a:t> </a:t>
            </a:r>
            <a:r>
              <a:rPr lang="en-US" dirty="0" err="1"/>
              <a:t>mobning</a:t>
            </a:r>
            <a:r>
              <a:rPr lang="en-US" dirty="0"/>
              <a:t>.</a:t>
            </a:r>
            <a:br>
              <a:rPr lang="en-US" b="1" dirty="0"/>
            </a:br>
            <a:br>
              <a:rPr lang="en-US" b="1" dirty="0"/>
            </a:br>
            <a:r>
              <a:rPr lang="en-US" b="1" dirty="0"/>
              <a:t>• </a:t>
            </a:r>
            <a:r>
              <a:rPr lang="en-US" b="1" dirty="0" err="1"/>
              <a:t>Mangelfuld</a:t>
            </a:r>
            <a:r>
              <a:rPr lang="en-US" b="1" dirty="0"/>
              <a:t> </a:t>
            </a:r>
            <a:r>
              <a:rPr lang="en-US" b="1" dirty="0" err="1"/>
              <a:t>ledelse</a:t>
            </a:r>
            <a:r>
              <a:rPr lang="en-US" b="1" dirty="0"/>
              <a:t>/</a:t>
            </a:r>
            <a:r>
              <a:rPr lang="en-US" b="1" dirty="0" err="1"/>
              <a:t>utilfredshed</a:t>
            </a:r>
            <a:r>
              <a:rPr lang="en-US" b="1" dirty="0"/>
              <a:t> med </a:t>
            </a:r>
            <a:r>
              <a:rPr lang="en-US" b="1" dirty="0" err="1"/>
              <a:t>ledelsen</a:t>
            </a:r>
            <a:r>
              <a:rPr lang="en-US" dirty="0"/>
              <a:t>. Her er det </a:t>
            </a:r>
            <a:r>
              <a:rPr lang="en-US" dirty="0" err="1"/>
              <a:t>især</a:t>
            </a:r>
            <a:r>
              <a:rPr lang="en-US" dirty="0"/>
              <a:t> to </a:t>
            </a:r>
            <a:r>
              <a:rPr lang="en-US" dirty="0" err="1"/>
              <a:t>typer</a:t>
            </a:r>
            <a:r>
              <a:rPr lang="en-US" dirty="0"/>
              <a:t> </a:t>
            </a:r>
            <a:r>
              <a:rPr lang="en-US" dirty="0" err="1"/>
              <a:t>af</a:t>
            </a:r>
            <a:r>
              <a:rPr lang="en-US" dirty="0"/>
              <a:t> </a:t>
            </a:r>
            <a:r>
              <a:rPr lang="en-US" dirty="0" err="1"/>
              <a:t>ledelse</a:t>
            </a:r>
            <a:r>
              <a:rPr lang="en-US" dirty="0"/>
              <a:t>, der </a:t>
            </a:r>
            <a:r>
              <a:rPr lang="en-US" dirty="0" err="1"/>
              <a:t>i</a:t>
            </a:r>
            <a:r>
              <a:rPr lang="en-US" dirty="0"/>
              <a:t> </a:t>
            </a:r>
            <a:r>
              <a:rPr lang="en-US" dirty="0" err="1"/>
              <a:t>undersøgelser</a:t>
            </a:r>
            <a:r>
              <a:rPr lang="en-US" dirty="0"/>
              <a:t> har </a:t>
            </a:r>
            <a:r>
              <a:rPr lang="en-US" dirty="0" err="1"/>
              <a:t>vist</a:t>
            </a:r>
            <a:r>
              <a:rPr lang="en-US" dirty="0"/>
              <a:t> sig, at have </a:t>
            </a:r>
            <a:r>
              <a:rPr lang="en-US" dirty="0" err="1"/>
              <a:t>sammenhæng</a:t>
            </a:r>
            <a:r>
              <a:rPr lang="en-US" dirty="0"/>
              <a:t> med </a:t>
            </a:r>
            <a:r>
              <a:rPr lang="en-US" dirty="0" err="1"/>
              <a:t>mobning</a:t>
            </a:r>
            <a:r>
              <a:rPr lang="en-US" dirty="0"/>
              <a:t>:</a:t>
            </a:r>
          </a:p>
          <a:p>
            <a:pPr marL="628650" lvl="1" indent="-171450">
              <a:buFont typeface="Arial"/>
              <a:buChar char="•"/>
            </a:pPr>
            <a:r>
              <a:rPr lang="en-US" b="1" dirty="0"/>
              <a:t>Laissez-faire </a:t>
            </a:r>
            <a:r>
              <a:rPr lang="en-US" b="1" dirty="0" err="1"/>
              <a:t>ledelse</a:t>
            </a:r>
            <a:r>
              <a:rPr lang="en-US" b="1" dirty="0"/>
              <a:t> (lade </a:t>
            </a:r>
            <a:r>
              <a:rPr lang="en-US" b="1" dirty="0" err="1"/>
              <a:t>stå</a:t>
            </a:r>
            <a:r>
              <a:rPr lang="en-US" b="1" dirty="0"/>
              <a:t> </a:t>
            </a:r>
            <a:r>
              <a:rPr lang="en-US" b="1" dirty="0" err="1"/>
              <a:t>til-ledelse</a:t>
            </a:r>
            <a:r>
              <a:rPr lang="en-US" b="1" dirty="0"/>
              <a:t>)</a:t>
            </a:r>
            <a:r>
              <a:rPr lang="en-US" dirty="0"/>
              <a:t>, </a:t>
            </a:r>
            <a:r>
              <a:rPr lang="en-US" dirty="0" err="1"/>
              <a:t>hvor</a:t>
            </a:r>
            <a:r>
              <a:rPr lang="en-US" dirty="0"/>
              <a:t> </a:t>
            </a:r>
            <a:r>
              <a:rPr lang="en-US" dirty="0" err="1"/>
              <a:t>lederne</a:t>
            </a:r>
            <a:r>
              <a:rPr lang="en-US" dirty="0"/>
              <a:t> er </a:t>
            </a:r>
            <a:r>
              <a:rPr lang="en-US" dirty="0" err="1"/>
              <a:t>svage</a:t>
            </a:r>
            <a:r>
              <a:rPr lang="en-US" dirty="0"/>
              <a:t> og </a:t>
            </a:r>
            <a:r>
              <a:rPr lang="en-US" dirty="0" err="1"/>
              <a:t>forsøger</a:t>
            </a:r>
            <a:r>
              <a:rPr lang="en-US" dirty="0"/>
              <a:t> at </a:t>
            </a:r>
            <a:r>
              <a:rPr lang="en-US" dirty="0" err="1"/>
              <a:t>undgå</a:t>
            </a:r>
            <a:r>
              <a:rPr lang="en-US" dirty="0"/>
              <a:t>, at </a:t>
            </a:r>
            <a:r>
              <a:rPr lang="en-US" dirty="0" err="1"/>
              <a:t>tage</a:t>
            </a:r>
            <a:r>
              <a:rPr lang="en-US" dirty="0"/>
              <a:t> </a:t>
            </a:r>
            <a:r>
              <a:rPr lang="en-US" dirty="0" err="1"/>
              <a:t>beslutninger</a:t>
            </a:r>
            <a:r>
              <a:rPr lang="en-US" dirty="0"/>
              <a:t>. Det giver </a:t>
            </a:r>
            <a:r>
              <a:rPr lang="en-US" dirty="0" err="1"/>
              <a:t>plads</a:t>
            </a:r>
            <a:r>
              <a:rPr lang="en-US" dirty="0"/>
              <a:t> </a:t>
            </a:r>
            <a:r>
              <a:rPr lang="en-US" dirty="0" err="1"/>
              <a:t>til</a:t>
            </a:r>
            <a:r>
              <a:rPr lang="en-US" dirty="0"/>
              <a:t> </a:t>
            </a:r>
            <a:r>
              <a:rPr lang="en-US" dirty="0" err="1"/>
              <a:t>magtkampe</a:t>
            </a:r>
            <a:r>
              <a:rPr lang="en-US" dirty="0"/>
              <a:t> </a:t>
            </a:r>
            <a:r>
              <a:rPr lang="en-US" dirty="0" err="1"/>
              <a:t>mellem</a:t>
            </a:r>
            <a:r>
              <a:rPr lang="en-US" dirty="0"/>
              <a:t> </a:t>
            </a:r>
            <a:r>
              <a:rPr lang="en-US" dirty="0" err="1"/>
              <a:t>medarbejderne</a:t>
            </a:r>
            <a:r>
              <a:rPr lang="en-US" dirty="0"/>
              <a:t>.</a:t>
            </a:r>
          </a:p>
          <a:p>
            <a:pPr marL="628650" lvl="1" indent="-171450">
              <a:buFont typeface="Arial"/>
              <a:buChar char="•"/>
            </a:pPr>
            <a:r>
              <a:rPr lang="en-US" b="1" dirty="0" err="1"/>
              <a:t>Tyrannisk</a:t>
            </a:r>
            <a:r>
              <a:rPr lang="en-US" b="1" dirty="0"/>
              <a:t> </a:t>
            </a:r>
            <a:r>
              <a:rPr lang="en-US" b="1" dirty="0" err="1"/>
              <a:t>ledelse</a:t>
            </a:r>
            <a:r>
              <a:rPr lang="en-US" dirty="0"/>
              <a:t>, </a:t>
            </a:r>
            <a:r>
              <a:rPr lang="en-US" dirty="0" err="1"/>
              <a:t>hvor</a:t>
            </a:r>
            <a:r>
              <a:rPr lang="en-US" dirty="0"/>
              <a:t> </a:t>
            </a:r>
            <a:r>
              <a:rPr lang="en-US" dirty="0" err="1"/>
              <a:t>lederne</a:t>
            </a:r>
            <a:r>
              <a:rPr lang="en-US" dirty="0"/>
              <a:t> </a:t>
            </a:r>
            <a:r>
              <a:rPr lang="en-US" dirty="0" err="1"/>
              <a:t>kontrollerer</a:t>
            </a:r>
            <a:r>
              <a:rPr lang="en-US" dirty="0"/>
              <a:t> </a:t>
            </a:r>
            <a:r>
              <a:rPr lang="en-US" dirty="0" err="1"/>
              <a:t>og</a:t>
            </a:r>
            <a:r>
              <a:rPr lang="en-US" dirty="0"/>
              <a:t> </a:t>
            </a:r>
            <a:r>
              <a:rPr lang="en-US" dirty="0" err="1"/>
              <a:t>ydmyger</a:t>
            </a:r>
            <a:r>
              <a:rPr lang="en-US" dirty="0"/>
              <a:t> </a:t>
            </a:r>
            <a:r>
              <a:rPr lang="en-US" dirty="0" err="1"/>
              <a:t>medarbejderne</a:t>
            </a:r>
            <a:r>
              <a:rPr lang="en-US" dirty="0"/>
              <a:t>. Det </a:t>
            </a:r>
            <a:r>
              <a:rPr lang="en-US" dirty="0" err="1"/>
              <a:t>kan</a:t>
            </a:r>
            <a:r>
              <a:rPr lang="en-US" dirty="0"/>
              <a:t> </a:t>
            </a:r>
            <a:r>
              <a:rPr lang="en-US" dirty="0" err="1"/>
              <a:t>skabe</a:t>
            </a:r>
            <a:r>
              <a:rPr lang="en-US" dirty="0"/>
              <a:t> frustration og </a:t>
            </a:r>
            <a:r>
              <a:rPr lang="en-US" dirty="0" err="1"/>
              <a:t>utilfredshed</a:t>
            </a:r>
            <a:r>
              <a:rPr lang="en-US" dirty="0"/>
              <a:t> </a:t>
            </a:r>
            <a:r>
              <a:rPr lang="en-US" dirty="0" err="1"/>
              <a:t>blandt</a:t>
            </a:r>
            <a:r>
              <a:rPr lang="en-US" dirty="0"/>
              <a:t> </a:t>
            </a:r>
            <a:r>
              <a:rPr lang="en-US" dirty="0" err="1"/>
              <a:t>medarbejderne</a:t>
            </a:r>
            <a:r>
              <a:rPr lang="en-US" dirty="0"/>
              <a:t>.</a:t>
            </a:r>
          </a:p>
          <a:p>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14</a:t>
            </a:fld>
            <a:endParaRPr lang="da-DK"/>
          </a:p>
        </p:txBody>
      </p:sp>
    </p:spTree>
    <p:extLst>
      <p:ext uri="{BB962C8B-B14F-4D97-AF65-F5344CB8AC3E}">
        <p14:creationId xmlns:p14="http://schemas.microsoft.com/office/powerpoint/2010/main" val="82986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Hvorfor opstår mobning og chikane? (fortsat)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u="sng" dirty="0"/>
              <a:t>Bullets popper ind: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 Der er uløste personkonflikter på arbejdspladsen. </a:t>
            </a:r>
            <a:r>
              <a:rPr lang="da-DK" dirty="0"/>
              <a:t>En konflikt bliver til mobning i det øjeblik, der opstår en ubalance i parternes indbyrdes magtforhold. Ubalancen kan f.eks. opstå som følge af, at den ene part støttes af kolleger eller ledelse.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Mobning bruges som straf. </a:t>
            </a:r>
            <a:r>
              <a:rPr lang="da-DK" sz="1200" kern="1200" dirty="0">
                <a:solidFill>
                  <a:schemeClr val="tx1"/>
                </a:solidFill>
                <a:effectLst/>
                <a:latin typeface="+mn-lt"/>
                <a:ea typeface="+mn-ea"/>
                <a:cs typeface="+mn-cs"/>
              </a:rPr>
              <a:t>Når en person bryder de regler eller normer, der er i en arbejdsgruppe eller på en arbejdsplads (fx ved at arbejde for meget eller for lidt, eller udføre arbejdet på en anden måde, end man plejer), kan vedkommende blive straffet gennem mobning.</a:t>
            </a:r>
          </a:p>
          <a:p>
            <a:r>
              <a:rPr lang="da-DK" b="1" dirty="0"/>
              <a:t>• En person afviger fra normen. </a:t>
            </a:r>
            <a:r>
              <a:rPr lang="da-DK" dirty="0"/>
              <a:t>Når man opfatter en anden person som anderledes eller afvigende, fx ift. personens køn, alder, etniske oprindelse eller seksuelle observans, kan det føre til mobning.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 Arbejdspladsen præges af en rå tone/sladder. </a:t>
            </a:r>
            <a:r>
              <a:rPr lang="da-DK" dirty="0"/>
              <a:t>Det drejer sig om stemningen på arbejdspladsen, tonen og måden, man taler til hinanden på, med skjulte signaler og hentydninger mellem medarbejderne. Hvis man har en kultur hvor medarbejdere ikke bakker hinanden op, kan det føre til mobning.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15</a:t>
            </a:fld>
            <a:endParaRPr lang="da-DK"/>
          </a:p>
        </p:txBody>
      </p:sp>
    </p:spTree>
    <p:extLst>
      <p:ext uri="{BB962C8B-B14F-4D97-AF65-F5344CB8AC3E}">
        <p14:creationId xmlns:p14="http://schemas.microsoft.com/office/powerpoint/2010/main" val="113831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En</a:t>
            </a:r>
            <a:r>
              <a:rPr lang="en-US" sz="1200" dirty="0"/>
              <a:t> </a:t>
            </a:r>
            <a:r>
              <a:rPr lang="en-US" sz="1200" dirty="0" err="1"/>
              <a:t>lille</a:t>
            </a:r>
            <a:r>
              <a:rPr lang="en-US" sz="1200" dirty="0"/>
              <a:t> </a:t>
            </a:r>
            <a:r>
              <a:rPr lang="en-US" sz="1200" dirty="0" err="1"/>
              <a:t>undersøgelse</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err="1"/>
              <a:t>Læs</a:t>
            </a:r>
            <a:r>
              <a:rPr lang="en-US" sz="1200" u="sng" dirty="0"/>
              <a:t> </a:t>
            </a:r>
            <a:r>
              <a:rPr lang="en-US" sz="1200" u="sng" dirty="0" err="1"/>
              <a:t>sliden</a:t>
            </a:r>
            <a:r>
              <a:rPr lang="en-US" sz="1200" u="sng" dirty="0"/>
              <a:t> op </a:t>
            </a:r>
            <a:r>
              <a:rPr lang="en-US" sz="1200" u="sng" dirty="0" err="1"/>
              <a:t>sammen</a:t>
            </a:r>
            <a:r>
              <a:rPr lang="en-US" sz="1200" u="sng" dirty="0"/>
              <a:t> med </a:t>
            </a:r>
            <a:r>
              <a:rPr lang="en-US" sz="1200" u="sng" dirty="0" err="1"/>
              <a:t>underpunkterne</a:t>
            </a:r>
            <a:r>
              <a:rPr lang="en-US" sz="1200" u="sng" dirty="0"/>
              <a:t> </a:t>
            </a:r>
            <a:r>
              <a:rPr lang="en-US" sz="1200" u="sng" dirty="0" err="1"/>
              <a:t>herunder</a:t>
            </a:r>
            <a:r>
              <a:rPr lang="en-US" sz="1200" u="sng" dirty="0"/>
              <a:t>, og bed </a:t>
            </a:r>
            <a:r>
              <a:rPr lang="en-US" sz="1200" u="sng" dirty="0" err="1"/>
              <a:t>deltagerne</a:t>
            </a:r>
            <a:r>
              <a:rPr lang="en-US" sz="1200" u="sng" dirty="0"/>
              <a:t> tale </a:t>
            </a:r>
            <a:r>
              <a:rPr lang="en-US" sz="1200" u="sng" dirty="0" err="1"/>
              <a:t>sammen</a:t>
            </a:r>
            <a:r>
              <a:rPr lang="en-US" sz="1200" u="sng" dirty="0"/>
              <a:t> to og to </a:t>
            </a:r>
            <a:r>
              <a:rPr lang="en-US" sz="1200" u="sng" dirty="0" err="1"/>
              <a:t>eller</a:t>
            </a:r>
            <a:r>
              <a:rPr lang="en-US" sz="1200" u="sng" dirty="0"/>
              <a:t> i </a:t>
            </a:r>
            <a:r>
              <a:rPr lang="en-US" sz="1200" u="sng" dirty="0" err="1"/>
              <a:t>grupper</a:t>
            </a:r>
            <a:r>
              <a:rPr lang="en-US" sz="1200" u="sng" dirty="0"/>
              <a:t> i max. 10 </a:t>
            </a:r>
            <a:r>
              <a:rPr lang="en-US" sz="1200" u="sng" dirty="0" err="1"/>
              <a:t>minutter</a:t>
            </a:r>
            <a:r>
              <a:rPr lang="en-US" sz="1200" u="sng" dirty="0"/>
              <a:t>.</a:t>
            </a:r>
            <a:br>
              <a:rPr lang="en-US" sz="1200" u="sng" dirty="0"/>
            </a:br>
            <a:endParaRPr lang="en-US" sz="1200" dirty="0"/>
          </a:p>
          <a:p>
            <a:r>
              <a:rPr lang="en-US" sz="1200" b="1" dirty="0"/>
              <a:t>1. </a:t>
            </a:r>
            <a:r>
              <a:rPr lang="en-US" sz="1200" b="1" dirty="0" err="1"/>
              <a:t>Hvor</a:t>
            </a:r>
            <a:r>
              <a:rPr lang="en-US" sz="1200" b="1" dirty="0"/>
              <a:t> mange har </a:t>
            </a:r>
            <a:r>
              <a:rPr lang="en-US" sz="1200" b="1" dirty="0" err="1"/>
              <a:t>været</a:t>
            </a:r>
            <a:r>
              <a:rPr lang="en-US" sz="1200" b="1" dirty="0"/>
              <a:t> </a:t>
            </a:r>
            <a:r>
              <a:rPr lang="en-US" sz="1200" b="1" dirty="0" err="1"/>
              <a:t>vidne</a:t>
            </a:r>
            <a:r>
              <a:rPr lang="en-US" sz="1200" b="1" dirty="0"/>
              <a:t> </a:t>
            </a:r>
            <a:r>
              <a:rPr lang="en-US" sz="1200" b="1" dirty="0" err="1"/>
              <a:t>til</a:t>
            </a:r>
            <a:r>
              <a:rPr lang="en-US" sz="1200" b="1" dirty="0"/>
              <a:t> </a:t>
            </a:r>
            <a:r>
              <a:rPr lang="en-US" sz="1200" b="1" dirty="0" err="1"/>
              <a:t>mobning</a:t>
            </a:r>
            <a:r>
              <a:rPr lang="en-US" sz="1200" b="1" dirty="0"/>
              <a:t>/</a:t>
            </a:r>
            <a:r>
              <a:rPr lang="en-US" sz="1200" b="1" dirty="0" err="1"/>
              <a:t>chikane</a:t>
            </a:r>
            <a:r>
              <a:rPr lang="en-US" sz="1200" b="1" dirty="0"/>
              <a:t>? </a:t>
            </a:r>
            <a:r>
              <a:rPr lang="en-US" sz="1200" dirty="0"/>
              <a:t>- </a:t>
            </a:r>
            <a:r>
              <a:rPr lang="da-DK" sz="1200" dirty="0"/>
              <a:t>altså at kolleger eller chefer talte grimt til eller om en anden kollega.</a:t>
            </a:r>
            <a:br>
              <a:rPr lang="da-DK" sz="1200" dirty="0"/>
            </a:br>
            <a:endParaRPr lang="da-DK" sz="1200" dirty="0"/>
          </a:p>
          <a:p>
            <a:r>
              <a:rPr lang="da-DK" sz="1200" b="1" dirty="0"/>
              <a:t>2. Hvor mange af jer har været involveret i forsøget på at løse en konflikt og gribe ind i situationen? </a:t>
            </a:r>
            <a:br>
              <a:rPr lang="da-DK" sz="1200" dirty="0"/>
            </a:br>
            <a:r>
              <a:rPr lang="da-DK" sz="1200" u="none" dirty="0"/>
              <a:t>    • Ved at påtale det der foregik? </a:t>
            </a:r>
            <a:br>
              <a:rPr lang="da-DK" sz="1200" u="none" dirty="0"/>
            </a:br>
            <a:r>
              <a:rPr lang="da-DK" sz="1200" u="none" dirty="0"/>
              <a:t>    • Ved at tale med de involverede bagefter?</a:t>
            </a:r>
            <a:br>
              <a:rPr lang="da-DK" sz="1200" u="none" dirty="0"/>
            </a:br>
            <a:endParaRPr lang="da-DK" sz="1200" u="none" dirty="0"/>
          </a:p>
          <a:p>
            <a:r>
              <a:rPr lang="da-DK" sz="1200" b="1" dirty="0"/>
              <a:t>3. Hvor mange af jer greb ikke ind?</a:t>
            </a:r>
          </a:p>
          <a:p>
            <a:pPr lvl="1"/>
            <a:r>
              <a:rPr lang="da-DK" sz="1200" u="none" dirty="0"/>
              <a:t>• Fordi I tænkte det var noget pjat?</a:t>
            </a:r>
          </a:p>
          <a:p>
            <a:pPr lvl="1"/>
            <a:r>
              <a:rPr lang="da-DK" sz="1200" u="none" dirty="0"/>
              <a:t>• Fordi I ikke synes man skal blande sig?</a:t>
            </a:r>
          </a:p>
          <a:p>
            <a:pPr lvl="1"/>
            <a:r>
              <a:rPr lang="da-DK" sz="1200" u="none" dirty="0"/>
              <a:t>• Fordi I tænkte kollegaen selv var ude om det?</a:t>
            </a:r>
            <a:br>
              <a:rPr lang="da-DK" sz="1200" u="none" dirty="0"/>
            </a:br>
            <a:r>
              <a:rPr lang="da-DK" sz="1200" u="none" dirty="0"/>
              <a:t>• Fordi det var en leder, der mobbede/chikanerede?</a:t>
            </a:r>
          </a:p>
          <a:p>
            <a:pPr marL="457200" lvl="1" indent="0">
              <a:buFont typeface="Arial" panose="020B0604020202020204" pitchFamily="34" charset="0"/>
              <a:buNone/>
            </a:pPr>
            <a:r>
              <a:rPr lang="da-DK" sz="1200" u="none" dirty="0"/>
              <a:t>• Fordi I var bange for at det ville gå ud over jer selv næste gang?</a:t>
            </a:r>
          </a:p>
          <a:p>
            <a:pPr marL="457200" lvl="1" indent="0">
              <a:buFont typeface="Arial" panose="020B0604020202020204" pitchFamily="34" charset="0"/>
              <a:buNone/>
            </a:pPr>
            <a:endParaRPr lang="da-DK" sz="1200" u="sng" dirty="0"/>
          </a:p>
          <a:p>
            <a:r>
              <a:rPr lang="da-DK" sz="1200" b="1" dirty="0"/>
              <a:t>4. Hvor mange har oplevet, at det lykkedes at sætte en stopper for mobningen?</a:t>
            </a:r>
            <a:br>
              <a:rPr lang="da-DK" sz="1200" b="1" dirty="0"/>
            </a:br>
            <a:br>
              <a:rPr lang="da-DK" sz="1200" dirty="0"/>
            </a:br>
            <a:r>
              <a:rPr lang="da-DK" sz="1200" b="1" dirty="0"/>
              <a:t>5. Hvor mange har oplevet, at sagen endte på en negativ måde for en eller flere parter?</a:t>
            </a:r>
            <a:r>
              <a:rPr lang="da-DK" sz="1200" dirty="0"/>
              <a:t> </a:t>
            </a:r>
            <a:endParaRPr lang="en-US" sz="1200" u="sng" dirty="0"/>
          </a:p>
          <a:p>
            <a:br>
              <a:rPr lang="en-US" sz="1200" u="sng" dirty="0"/>
            </a:br>
            <a:r>
              <a:rPr lang="en-US" sz="1200" u="sng" dirty="0" err="1"/>
              <a:t>Saml</a:t>
            </a:r>
            <a:r>
              <a:rPr lang="en-US" sz="1200" u="sng" dirty="0"/>
              <a:t> op i plenum, </a:t>
            </a:r>
            <a:r>
              <a:rPr lang="en-US" sz="1200" u="sng" dirty="0" err="1"/>
              <a:t>udforsk</a:t>
            </a:r>
            <a:r>
              <a:rPr lang="en-US" sz="1200" u="sng" dirty="0"/>
              <a:t> </a:t>
            </a:r>
            <a:r>
              <a:rPr lang="en-US" sz="1200" u="sng" dirty="0" err="1"/>
              <a:t>svarene</a:t>
            </a:r>
            <a:r>
              <a:rPr lang="en-US" sz="1200" u="sng" dirty="0"/>
              <a:t>, og </a:t>
            </a:r>
            <a:r>
              <a:rPr lang="en-US" sz="1200" u="sng" dirty="0" err="1"/>
              <a:t>spørg</a:t>
            </a:r>
            <a:r>
              <a:rPr lang="en-US" sz="1200" u="sng" dirty="0"/>
              <a:t> om </a:t>
            </a:r>
            <a:r>
              <a:rPr lang="en-US" sz="1200" u="sng" dirty="0" err="1"/>
              <a:t>nogen</a:t>
            </a:r>
            <a:r>
              <a:rPr lang="en-US" sz="1200" u="sng" dirty="0"/>
              <a:t> </a:t>
            </a:r>
            <a:r>
              <a:rPr lang="en-US" sz="1200" u="sng" dirty="0" err="1"/>
              <a:t>af</a:t>
            </a:r>
            <a:r>
              <a:rPr lang="en-US" sz="1200" u="sng" dirty="0"/>
              <a:t> </a:t>
            </a:r>
            <a:r>
              <a:rPr lang="en-US" sz="1200" u="sng" dirty="0" err="1"/>
              <a:t>deltagerne</a:t>
            </a:r>
            <a:r>
              <a:rPr lang="en-US" sz="1200" u="sng" dirty="0"/>
              <a:t> har </a:t>
            </a:r>
            <a:r>
              <a:rPr lang="en-US" sz="1200" u="sng" dirty="0" err="1"/>
              <a:t>lyst</a:t>
            </a:r>
            <a:r>
              <a:rPr lang="en-US" sz="1200" u="sng" dirty="0"/>
              <a:t> </a:t>
            </a:r>
            <a:r>
              <a:rPr lang="en-US" sz="1200" u="sng" dirty="0" err="1"/>
              <a:t>til</a:t>
            </a:r>
            <a:r>
              <a:rPr lang="en-US" sz="1200" u="sng" dirty="0"/>
              <a:t> at dele </a:t>
            </a:r>
            <a:r>
              <a:rPr lang="en-US" sz="1200" u="sng" dirty="0" err="1"/>
              <a:t>deres</a:t>
            </a:r>
            <a:r>
              <a:rPr lang="en-US" sz="1200" u="sng" dirty="0"/>
              <a:t> </a:t>
            </a:r>
            <a:r>
              <a:rPr lang="en-US" sz="1200" u="sng" dirty="0" err="1"/>
              <a:t>erfaringer</a:t>
            </a:r>
            <a:r>
              <a:rPr lang="en-US" sz="1200" u="sng" dirty="0"/>
              <a:t>. </a:t>
            </a:r>
            <a:endParaRPr lang="da-DK" sz="1200" u="sng" dirty="0"/>
          </a:p>
          <a:p>
            <a:br>
              <a:rPr lang="da-DK" sz="1200" u="sng" dirty="0"/>
            </a:br>
            <a:r>
              <a:rPr lang="da-DK" sz="1200" u="sng" dirty="0"/>
              <a:t>Brug max. 20 min. på undersøgelsen.</a:t>
            </a:r>
          </a:p>
          <a:p>
            <a:endParaRPr lang="da-DK" sz="1200" u="sng" dirty="0"/>
          </a:p>
          <a:p>
            <a:r>
              <a:rPr lang="da-DK" sz="1200" u="sng" dirty="0"/>
              <a:t>Bemærk at arket med spørgsmål og underspørgsmål ligger i udskriftvenligt format i redskab 1, hvis du vil dele spørgsmålene ud til grupperne.</a:t>
            </a:r>
          </a:p>
        </p:txBody>
      </p:sp>
      <p:sp>
        <p:nvSpPr>
          <p:cNvPr id="4" name="Pladsholder til slidenummer 3"/>
          <p:cNvSpPr>
            <a:spLocks noGrp="1"/>
          </p:cNvSpPr>
          <p:nvPr>
            <p:ph type="sldNum" sz="quarter" idx="5"/>
          </p:nvPr>
        </p:nvSpPr>
        <p:spPr/>
        <p:txBody>
          <a:bodyPr/>
          <a:lstStyle/>
          <a:p>
            <a:fld id="{9509EE46-B35B-1746-89C4-F069E6A2C135}" type="slidenum">
              <a:rPr lang="da-DK" smtClean="0"/>
              <a:t>16</a:t>
            </a:fld>
            <a:endParaRPr lang="da-DK"/>
          </a:p>
        </p:txBody>
      </p:sp>
    </p:spTree>
    <p:extLst>
      <p:ext uri="{BB962C8B-B14F-4D97-AF65-F5344CB8AC3E}">
        <p14:creationId xmlns:p14="http://schemas.microsoft.com/office/powerpoint/2010/main" val="76554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Og nu: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Her kan evt. indsættes en </a:t>
            </a:r>
            <a:r>
              <a:rPr lang="da-DK" dirty="0" err="1"/>
              <a:t>energizer</a:t>
            </a:r>
            <a:r>
              <a:rPr lang="da-DK" dirty="0"/>
              <a:t> (redskab 6). </a:t>
            </a:r>
          </a:p>
        </p:txBody>
      </p:sp>
      <p:sp>
        <p:nvSpPr>
          <p:cNvPr id="4" name="Pladsholder til slidenummer 3"/>
          <p:cNvSpPr>
            <a:spLocks noGrp="1"/>
          </p:cNvSpPr>
          <p:nvPr>
            <p:ph type="sldNum" sz="quarter" idx="5"/>
          </p:nvPr>
        </p:nvSpPr>
        <p:spPr/>
        <p:txBody>
          <a:bodyPr/>
          <a:lstStyle/>
          <a:p>
            <a:fld id="{9509EE46-B35B-1746-89C4-F069E6A2C135}" type="slidenum">
              <a:rPr lang="da-DK" smtClean="0"/>
              <a:t>17</a:t>
            </a:fld>
            <a:endParaRPr lang="da-DK"/>
          </a:p>
        </p:txBody>
      </p:sp>
    </p:spTree>
    <p:extLst>
      <p:ext uri="{BB962C8B-B14F-4D97-AF65-F5344CB8AC3E}">
        <p14:creationId xmlns:p14="http://schemas.microsoft.com/office/powerpoint/2010/main" val="25992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Hvad kan vi gøre, for at komme chikane og mobning til livs?</a:t>
            </a:r>
          </a:p>
          <a:p>
            <a:br>
              <a:rPr lang="da-DK" b="1" dirty="0"/>
            </a:br>
            <a:r>
              <a:rPr lang="da-DK" b="1" dirty="0"/>
              <a:t>Vi må se på følgende punkter:</a:t>
            </a:r>
            <a:br>
              <a:rPr lang="da-DK" b="1" dirty="0"/>
            </a:br>
            <a:r>
              <a:rPr lang="da-DK" b="0" u="sng" dirty="0"/>
              <a:t>Læs punkterne op/eller lad kursisterne løbe punkterne igennem.</a:t>
            </a:r>
            <a:endParaRPr lang="en-US" b="1" dirty="0">
              <a:cs typeface="Calibri"/>
            </a:endParaRPr>
          </a:p>
          <a:p>
            <a:br>
              <a:rPr lang="en-US" dirty="0">
                <a:cs typeface="Calibri"/>
              </a:rPr>
            </a:br>
            <a:r>
              <a:rPr lang="en-US" b="1" dirty="0">
                <a:cs typeface="Calibri"/>
              </a:rPr>
              <a:t>Det er </a:t>
            </a:r>
            <a:r>
              <a:rPr lang="en-US" b="1" dirty="0" err="1">
                <a:cs typeface="Calibri"/>
              </a:rPr>
              <a:t>emner</a:t>
            </a:r>
            <a:r>
              <a:rPr lang="en-US" b="1" dirty="0">
                <a:cs typeface="Calibri"/>
              </a:rPr>
              <a:t>, vi </a:t>
            </a:r>
            <a:r>
              <a:rPr lang="en-US" b="1" dirty="0" err="1">
                <a:cs typeface="Calibri"/>
              </a:rPr>
              <a:t>kommer</a:t>
            </a:r>
            <a:r>
              <a:rPr lang="en-US" b="1" dirty="0">
                <a:cs typeface="Calibri"/>
              </a:rPr>
              <a:t> </a:t>
            </a:r>
            <a:r>
              <a:rPr lang="en-US" b="1" dirty="0" err="1">
                <a:cs typeface="Calibri"/>
              </a:rPr>
              <a:t>ind</a:t>
            </a:r>
            <a:r>
              <a:rPr lang="en-US" b="1" dirty="0">
                <a:cs typeface="Calibri"/>
              </a:rPr>
              <a:t> </a:t>
            </a:r>
            <a:r>
              <a:rPr lang="en-US" b="1" dirty="0" err="1">
                <a:cs typeface="Calibri"/>
              </a:rPr>
              <a:t>på</a:t>
            </a:r>
            <a:r>
              <a:rPr lang="en-US" b="1" dirty="0">
                <a:cs typeface="Calibri"/>
              </a:rPr>
              <a:t> </a:t>
            </a:r>
            <a:r>
              <a:rPr lang="da-DK" b="1" noProof="0" dirty="0">
                <a:cs typeface="Calibri"/>
              </a:rPr>
              <a:t>på de kommende sider.</a:t>
            </a:r>
            <a:endParaRPr lang="en-US" b="1"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18</a:t>
            </a:fld>
            <a:endParaRPr lang="da-DK"/>
          </a:p>
        </p:txBody>
      </p:sp>
    </p:spTree>
    <p:extLst>
      <p:ext uri="{BB962C8B-B14F-4D97-AF65-F5344CB8AC3E}">
        <p14:creationId xmlns:p14="http://schemas.microsoft.com/office/powerpoint/2010/main" val="148866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rgbClr val="000000"/>
                </a:solidFill>
              </a:rPr>
              <a:t>Hvem er krænkeren?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solidFill>
                  <a:srgbClr val="000000"/>
                </a:solidFill>
              </a:rPr>
              <a:t>Krænkeren kan være os allesammen!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solidFill>
                  <a:srgbClr val="000000"/>
                </a:solidFill>
              </a:rPr>
              <a:t>Tænk over:</a:t>
            </a:r>
            <a:br>
              <a:rPr lang="da-DK" sz="1200" b="0" dirty="0">
                <a:solidFill>
                  <a:srgbClr val="000000"/>
                </a:solidFill>
              </a:rPr>
            </a:br>
            <a:r>
              <a:rPr lang="da-DK" sz="1200" b="0"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sng" dirty="0" err="1">
                <a:solidFill>
                  <a:srgbClr val="000000"/>
                </a:solidFill>
              </a:rPr>
              <a:t>Bullets</a:t>
            </a:r>
            <a:r>
              <a:rPr lang="da-DK" sz="1200" b="0" u="sng" dirty="0">
                <a:solidFill>
                  <a:srgbClr val="000000"/>
                </a:solidFill>
              </a:rPr>
              <a:t> popper 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da-DK" sz="1200" b="1" dirty="0">
                <a:solidFill>
                  <a:srgbClr val="000000"/>
                </a:solidFill>
              </a:rPr>
              <a:t> Hvordan opleves jeg? </a:t>
            </a:r>
            <a:r>
              <a:rPr lang="da-DK" sz="1200" dirty="0">
                <a:solidFill>
                  <a:srgbClr val="000000"/>
                </a:solidFill>
              </a:rPr>
              <a:t>Er du bekymret for, om aspekter af din adfærd kan betragtes som chikane eller mobning, skal du søge hjælp, enten hos en kollega, eller ved at kontakte din nærmeste leder eller rederiet. </a:t>
            </a:r>
            <a:br>
              <a:rPr lang="da-DK" sz="1200" dirty="0">
                <a:solidFill>
                  <a:srgbClr val="000000"/>
                </a:solidFill>
              </a:rPr>
            </a:br>
            <a:r>
              <a:rPr lang="en-US" dirty="0"/>
              <a:t>•</a:t>
            </a:r>
            <a:r>
              <a:rPr lang="da-DK" sz="1200" dirty="0">
                <a:solidFill>
                  <a:srgbClr val="000000"/>
                </a:solidFill>
              </a:rPr>
              <a:t> </a:t>
            </a:r>
            <a:r>
              <a:rPr lang="da-DK" sz="1200" b="1" dirty="0">
                <a:solidFill>
                  <a:srgbClr val="000000"/>
                </a:solidFill>
              </a:rPr>
              <a:t>Er det en bevidst adfærd!</a:t>
            </a:r>
            <a:r>
              <a:rPr lang="da-DK" sz="1200" dirty="0">
                <a:solidFill>
                  <a:srgbClr val="000000"/>
                </a:solidFill>
              </a:rPr>
              <a:t> Hvis du ved, at du går over stregen og krænker andre bør du ændre adfærd. Tal evt. med en kollega som du har tillid til, hvordan du kan opføre dig anderledes.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da-DK" sz="1200" dirty="0">
                <a:solidFill>
                  <a:srgbClr val="000000"/>
                </a:solidFill>
              </a:rPr>
              <a:t> </a:t>
            </a:r>
            <a:r>
              <a:rPr lang="da-DK" sz="1200" b="1" dirty="0">
                <a:solidFill>
                  <a:srgbClr val="000000"/>
                </a:solidFill>
              </a:rPr>
              <a:t>Dine handlinger kan have utilsigtede konsekvenser </a:t>
            </a:r>
            <a:r>
              <a:rPr lang="da-DK" sz="1200" b="0" dirty="0">
                <a:solidFill>
                  <a:srgbClr val="000000"/>
                </a:solidFill>
              </a:rPr>
              <a:t>Som krænker kan man </a:t>
            </a:r>
            <a:r>
              <a:rPr lang="da-DK" sz="1200" dirty="0">
                <a:solidFill>
                  <a:srgbClr val="000000"/>
                </a:solidFill>
              </a:rPr>
              <a:t>være ubevidst om, hvilke konsekvenser ens handlinger har for ens kollegaer.</a:t>
            </a:r>
            <a:br>
              <a:rPr lang="da-DK" sz="1200" dirty="0">
                <a:solidFill>
                  <a:srgbClr val="000000"/>
                </a:solidFill>
              </a:rPr>
            </a:br>
            <a:endParaRPr lang="da-DK"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da-DK" sz="1200" b="1" dirty="0">
                <a:solidFill>
                  <a:srgbClr val="000000"/>
                </a:solidFill>
              </a:rPr>
              <a:t>Husk! </a:t>
            </a:r>
            <a:r>
              <a:rPr lang="da-DK" sz="1200" dirty="0">
                <a:solidFill>
                  <a:srgbClr val="000000"/>
                </a:solidFill>
              </a:rPr>
              <a:t>Det er ikke op til dig at beslutte, om en særlig </a:t>
            </a:r>
            <a:r>
              <a:rPr lang="da-DK" sz="1200" dirty="0" err="1">
                <a:solidFill>
                  <a:srgbClr val="000000"/>
                </a:solidFill>
              </a:rPr>
              <a:t>måde</a:t>
            </a:r>
            <a:r>
              <a:rPr lang="da-DK" sz="1200" dirty="0">
                <a:solidFill>
                  <a:srgbClr val="000000"/>
                </a:solidFill>
              </a:rPr>
              <a:t> at opføre sig på er chikane eller mobning.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000000"/>
              </a:solidFill>
            </a:endParaRPr>
          </a:p>
          <a:p>
            <a:r>
              <a:rPr lang="da-DK" dirty="0"/>
              <a:t>Læs mere i Be a </a:t>
            </a:r>
            <a:r>
              <a:rPr lang="da-DK" dirty="0" err="1"/>
              <a:t>buddy</a:t>
            </a:r>
            <a:r>
              <a:rPr lang="da-DK" dirty="0"/>
              <a:t>-vejledningen s. 9-10.</a:t>
            </a:r>
          </a:p>
        </p:txBody>
      </p:sp>
      <p:sp>
        <p:nvSpPr>
          <p:cNvPr id="4" name="Pladsholder til slidenummer 3"/>
          <p:cNvSpPr>
            <a:spLocks noGrp="1"/>
          </p:cNvSpPr>
          <p:nvPr>
            <p:ph type="sldNum" sz="quarter" idx="5"/>
          </p:nvPr>
        </p:nvSpPr>
        <p:spPr/>
        <p:txBody>
          <a:bodyPr/>
          <a:lstStyle/>
          <a:p>
            <a:fld id="{9509EE46-B35B-1746-89C4-F069E6A2C135}" type="slidenum">
              <a:rPr lang="da-DK" smtClean="0"/>
              <a:t>19</a:t>
            </a:fld>
            <a:endParaRPr lang="da-DK"/>
          </a:p>
        </p:txBody>
      </p:sp>
    </p:spTree>
    <p:extLst>
      <p:ext uri="{BB962C8B-B14F-4D97-AF65-F5344CB8AC3E}">
        <p14:creationId xmlns:p14="http://schemas.microsoft.com/office/powerpoint/2010/main" val="128923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Hvad kan opfattes som krænkende?</a:t>
            </a:r>
          </a:p>
          <a:p>
            <a:r>
              <a:rPr lang="da-DK" sz="1200" b="1" kern="1200" dirty="0">
                <a:solidFill>
                  <a:schemeClr val="tx1"/>
                </a:solidFill>
                <a:effectLst/>
                <a:latin typeface="+mn-lt"/>
                <a:ea typeface="+mn-ea"/>
                <a:cs typeface="+mn-cs"/>
              </a:rPr>
              <a:t>Tænk på om du:</a:t>
            </a:r>
            <a:br>
              <a:rPr lang="da-DK" sz="1200" b="1" kern="1200" dirty="0">
                <a:solidFill>
                  <a:schemeClr val="tx1"/>
                </a:solidFill>
                <a:effectLst/>
                <a:latin typeface="+mn-lt"/>
                <a:ea typeface="+mn-ea"/>
                <a:cs typeface="+mn-cs"/>
              </a:rPr>
            </a:br>
            <a:endParaRPr lang="da-DK" sz="1200" b="1" kern="1200" dirty="0">
              <a:solidFill>
                <a:schemeClr val="tx1"/>
              </a:solidFill>
              <a:effectLst/>
              <a:latin typeface="+mn-lt"/>
              <a:ea typeface="+mn-ea"/>
              <a:cs typeface="+mn-cs"/>
            </a:endParaRPr>
          </a:p>
          <a:p>
            <a:r>
              <a:rPr lang="da-DK" sz="1200" u="sng" kern="1200" dirty="0" err="1">
                <a:solidFill>
                  <a:schemeClr val="tx1"/>
                </a:solidFill>
                <a:effectLst/>
                <a:latin typeface="+mn-lt"/>
                <a:ea typeface="+mn-ea"/>
                <a:cs typeface="+mn-cs"/>
              </a:rPr>
              <a:t>Bullets</a:t>
            </a:r>
            <a:r>
              <a:rPr lang="da-DK" sz="1200" u="sng" kern="1200" dirty="0">
                <a:solidFill>
                  <a:schemeClr val="tx1"/>
                </a:solidFill>
                <a:effectLst/>
                <a:latin typeface="+mn-lt"/>
                <a:ea typeface="+mn-ea"/>
                <a:cs typeface="+mn-cs"/>
              </a:rPr>
              <a:t> popper ind</a:t>
            </a:r>
          </a:p>
          <a:p>
            <a:r>
              <a:rPr lang="en-US" dirty="0"/>
              <a:t>• </a:t>
            </a:r>
            <a:r>
              <a:rPr lang="da-DK" sz="1200" b="1" kern="1200" dirty="0">
                <a:solidFill>
                  <a:schemeClr val="tx1"/>
                </a:solidFill>
                <a:effectLst/>
                <a:latin typeface="+mn-lt"/>
                <a:ea typeface="+mn-ea"/>
                <a:cs typeface="+mn-cs"/>
              </a:rPr>
              <a:t>Hæver stemmen over for andre? </a:t>
            </a:r>
            <a:r>
              <a:rPr lang="da-DK" sz="1200" kern="1200" dirty="0">
                <a:solidFill>
                  <a:schemeClr val="tx1"/>
                </a:solidFill>
                <a:effectLst/>
                <a:latin typeface="+mn-lt"/>
                <a:ea typeface="+mn-ea"/>
                <a:cs typeface="+mn-cs"/>
              </a:rPr>
              <a:t>Tænk på den virkning, du kan have på andre. Det er ydmygende at blive råbt ad. Selv om du er frustreret eller vred, skal du gøre dit bedste for ikke at hæve stemmen. </a:t>
            </a:r>
            <a:br>
              <a:rPr lang="da-DK" sz="1200" kern="1200" dirty="0">
                <a:solidFill>
                  <a:schemeClr val="tx1"/>
                </a:solidFill>
                <a:effectLst/>
                <a:latin typeface="+mn-lt"/>
                <a:ea typeface="+mn-ea"/>
                <a:cs typeface="+mn-cs"/>
              </a:rPr>
            </a:br>
            <a:r>
              <a:rPr lang="en-US" dirty="0"/>
              <a:t>• </a:t>
            </a:r>
            <a:r>
              <a:rPr lang="da-DK" sz="1200" b="1" kern="1200" dirty="0">
                <a:solidFill>
                  <a:schemeClr val="tx1"/>
                </a:solidFill>
                <a:effectLst/>
                <a:latin typeface="+mn-lt"/>
                <a:ea typeface="+mn-ea"/>
                <a:cs typeface="+mn-cs"/>
              </a:rPr>
              <a:t>Er sarkastisk eller nedladende over for andre</a:t>
            </a:r>
            <a:r>
              <a:rPr lang="da-DK" sz="1200" kern="1200" dirty="0">
                <a:solidFill>
                  <a:schemeClr val="tx1"/>
                </a:solidFill>
                <a:effectLst/>
                <a:latin typeface="+mn-lt"/>
                <a:ea typeface="+mn-ea"/>
                <a:cs typeface="+mn-cs"/>
              </a:rPr>
              <a:t>, eller er du en, der er hurtig i replikken og fyrer jokes af. Husk det er ikke alle, der forstår sarkasme eller dine jokes. </a:t>
            </a:r>
            <a:br>
              <a:rPr lang="da-DK" sz="1200" kern="1200" dirty="0">
                <a:solidFill>
                  <a:schemeClr val="tx1"/>
                </a:solidFill>
                <a:effectLst/>
                <a:latin typeface="+mn-lt"/>
                <a:ea typeface="+mn-ea"/>
                <a:cs typeface="+mn-cs"/>
              </a:rPr>
            </a:br>
            <a:r>
              <a:rPr lang="en-US" dirty="0"/>
              <a:t>• </a:t>
            </a:r>
            <a:r>
              <a:rPr lang="da-DK" sz="1200" b="1" kern="1200" dirty="0">
                <a:solidFill>
                  <a:schemeClr val="tx1"/>
                </a:solidFill>
                <a:effectLst/>
                <a:latin typeface="+mn-lt"/>
                <a:ea typeface="+mn-ea"/>
                <a:cs typeface="+mn-cs"/>
              </a:rPr>
              <a:t>Kritiserer, når en kollega har begået en fejl? </a:t>
            </a:r>
            <a:r>
              <a:rPr lang="da-DK" sz="1200" kern="1200" dirty="0">
                <a:solidFill>
                  <a:schemeClr val="tx1"/>
                </a:solidFill>
                <a:effectLst/>
                <a:latin typeface="+mn-lt"/>
                <a:ea typeface="+mn-ea"/>
                <a:cs typeface="+mn-cs"/>
              </a:rPr>
              <a:t>så undlad at tænke </a:t>
            </a:r>
            <a:r>
              <a:rPr lang="da-DK" sz="1200" i="1" kern="1200" dirty="0">
                <a:solidFill>
                  <a:schemeClr val="tx1"/>
                </a:solidFill>
                <a:effectLst/>
                <a:latin typeface="+mn-lt"/>
                <a:ea typeface="+mn-ea"/>
                <a:cs typeface="+mn-cs"/>
              </a:rPr>
              <a:t>”Nu skal jeg få fat i ham!” </a:t>
            </a:r>
            <a:r>
              <a:rPr lang="da-DK" sz="1200" kern="1200" dirty="0">
                <a:solidFill>
                  <a:schemeClr val="tx1"/>
                </a:solidFill>
                <a:effectLst/>
                <a:latin typeface="+mn-lt"/>
                <a:ea typeface="+mn-ea"/>
                <a:cs typeface="+mn-cs"/>
              </a:rPr>
              <a:t>Prøv i stedet at sige til dig selv </a:t>
            </a:r>
            <a:r>
              <a:rPr lang="da-DK" sz="1200" i="1" kern="1200" dirty="0">
                <a:solidFill>
                  <a:schemeClr val="tx1"/>
                </a:solidFill>
                <a:effectLst/>
                <a:latin typeface="+mn-lt"/>
                <a:ea typeface="+mn-ea"/>
                <a:cs typeface="+mn-cs"/>
              </a:rPr>
              <a:t>”Hvordan kan jeg lære ham, at gøre det korrekt?” </a:t>
            </a:r>
            <a:br>
              <a:rPr lang="da-DK" sz="1200" i="1" kern="1200" dirty="0">
                <a:solidFill>
                  <a:schemeClr val="tx1"/>
                </a:solidFill>
                <a:effectLst/>
                <a:latin typeface="+mn-lt"/>
                <a:ea typeface="+mn-ea"/>
                <a:cs typeface="+mn-cs"/>
              </a:rPr>
            </a:br>
            <a:r>
              <a:rPr lang="en-US" dirty="0"/>
              <a:t>• </a:t>
            </a:r>
            <a:r>
              <a:rPr lang="da-DK" sz="1200" b="1" i="0" kern="1200" dirty="0">
                <a:solidFill>
                  <a:schemeClr val="tx1"/>
                </a:solidFill>
                <a:effectLst/>
                <a:latin typeface="+mn-lt"/>
                <a:ea typeface="+mn-ea"/>
                <a:cs typeface="+mn-cs"/>
              </a:rPr>
              <a:t>Synes at din måde at udføre en opgave på, altid er den rette? </a:t>
            </a:r>
            <a:r>
              <a:rPr lang="da-DK" sz="1200" b="0" i="0" kern="1200" dirty="0">
                <a:solidFill>
                  <a:schemeClr val="tx1"/>
                </a:solidFill>
                <a:effectLst/>
                <a:latin typeface="+mn-lt"/>
                <a:ea typeface="+mn-ea"/>
                <a:cs typeface="+mn-cs"/>
              </a:rPr>
              <a:t>Tænk over om opgaven måske kunne laves på en anden måde end din med det samme resultat. </a:t>
            </a:r>
          </a:p>
          <a:p>
            <a:r>
              <a:rPr lang="en-US" dirty="0"/>
              <a:t>• </a:t>
            </a:r>
            <a:r>
              <a:rPr lang="da-DK" sz="1200" b="1" i="0" kern="1200" dirty="0">
                <a:solidFill>
                  <a:schemeClr val="tx1"/>
                </a:solidFill>
                <a:effectLst/>
                <a:latin typeface="+mn-lt"/>
                <a:ea typeface="+mn-ea"/>
                <a:cs typeface="+mn-cs"/>
              </a:rPr>
              <a:t>Spreder rygter eller negativ omtale? </a:t>
            </a:r>
            <a:r>
              <a:rPr lang="da-DK" sz="1200" b="0" i="0" kern="1200" dirty="0">
                <a:solidFill>
                  <a:schemeClr val="tx1"/>
                </a:solidFill>
                <a:effectLst/>
                <a:latin typeface="+mn-lt"/>
                <a:ea typeface="+mn-ea"/>
                <a:cs typeface="+mn-cs"/>
              </a:rPr>
              <a:t>Hold op med det, det kan kun give et dårligere arbejdsmiljø! </a:t>
            </a:r>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r>
              <a:rPr lang="da-DK" sz="1200" b="0" i="0" u="sng" kern="1200" dirty="0">
                <a:solidFill>
                  <a:schemeClr val="tx1"/>
                </a:solidFill>
                <a:effectLst/>
                <a:latin typeface="+mn-lt"/>
                <a:ea typeface="+mn-ea"/>
                <a:cs typeface="+mn-cs"/>
              </a:rPr>
              <a:t>Pop </a:t>
            </a:r>
            <a:r>
              <a:rPr lang="da-DK" sz="1200" b="0" i="0" u="sng" kern="1200" dirty="0" err="1">
                <a:solidFill>
                  <a:schemeClr val="tx1"/>
                </a:solidFill>
                <a:effectLst/>
                <a:latin typeface="+mn-lt"/>
                <a:ea typeface="+mn-ea"/>
                <a:cs typeface="+mn-cs"/>
              </a:rPr>
              <a:t>bullet</a:t>
            </a:r>
            <a:r>
              <a:rPr lang="da-DK" sz="1200" b="0" i="0" u="sng" kern="1200" dirty="0">
                <a:solidFill>
                  <a:schemeClr val="tx1"/>
                </a:solidFill>
                <a:effectLst/>
                <a:latin typeface="+mn-lt"/>
                <a:ea typeface="+mn-ea"/>
                <a:cs typeface="+mn-cs"/>
              </a:rPr>
              <a:t> ind)</a:t>
            </a:r>
          </a:p>
          <a:p>
            <a:r>
              <a:rPr lang="en-US" dirty="0"/>
              <a:t>• </a:t>
            </a:r>
            <a:r>
              <a:rPr lang="da-DK" sz="1200" b="0" dirty="0">
                <a:sym typeface="Wingdings" pitchFamily="2" charset="2"/>
              </a:rPr>
              <a:t>Så</a:t>
            </a:r>
            <a:r>
              <a:rPr lang="da-DK" sz="1200" b="1" dirty="0">
                <a:sym typeface="Wingdings" pitchFamily="2" charset="2"/>
              </a:rPr>
              <a:t> hvis du har begået en fejl, og har såret en person, er det er vigtigt, at du undskylder overfor vedkommende. </a:t>
            </a:r>
            <a:r>
              <a:rPr lang="da-DK" sz="1200" kern="1200" dirty="0">
                <a:solidFill>
                  <a:schemeClr val="tx1"/>
                </a:solidFill>
                <a:effectLst/>
                <a:latin typeface="+mn-lt"/>
                <a:ea typeface="+mn-ea"/>
                <a:cs typeface="+mn-cs"/>
              </a:rPr>
              <a:t>Hvis du er i tvivl, så er det god stil at </a:t>
            </a:r>
            <a:r>
              <a:rPr lang="da-DK" sz="1200" b="1" kern="1200" dirty="0">
                <a:solidFill>
                  <a:schemeClr val="tx1"/>
                </a:solidFill>
                <a:effectLst/>
                <a:latin typeface="+mn-lt"/>
                <a:ea typeface="+mn-ea"/>
                <a:cs typeface="+mn-cs"/>
              </a:rPr>
              <a:t>gå tilbage til personen </a:t>
            </a:r>
            <a:r>
              <a:rPr lang="da-DK" sz="1200" kern="1200" dirty="0">
                <a:solidFill>
                  <a:schemeClr val="tx1"/>
                </a:solidFill>
                <a:effectLst/>
                <a:latin typeface="+mn-lt"/>
                <a:ea typeface="+mn-ea"/>
                <a:cs typeface="+mn-cs"/>
              </a:rPr>
              <a:t>og spørge om det var okay, det man sagde/gjorde. Og hvis vedkommende har følt sig krænket, så prøv at rede trådene ud allerede der.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Yderligere info:</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Der er gode råd til den, der krænker i Be a Buddy-vejledningen s. 9-10, siderne kan man også med fordel læse, hvis man er i tvivl, om ens opførsel kan virke krænkende. </a:t>
            </a:r>
          </a:p>
        </p:txBody>
      </p:sp>
      <p:sp>
        <p:nvSpPr>
          <p:cNvPr id="4" name="Pladsholder til slidenummer 3"/>
          <p:cNvSpPr>
            <a:spLocks noGrp="1"/>
          </p:cNvSpPr>
          <p:nvPr>
            <p:ph type="sldNum" sz="quarter" idx="5"/>
          </p:nvPr>
        </p:nvSpPr>
        <p:spPr/>
        <p:txBody>
          <a:bodyPr/>
          <a:lstStyle/>
          <a:p>
            <a:fld id="{9509EE46-B35B-1746-89C4-F069E6A2C135}" type="slidenum">
              <a:rPr lang="da-DK" smtClean="0"/>
              <a:t>20</a:t>
            </a:fld>
            <a:endParaRPr lang="da-DK"/>
          </a:p>
        </p:txBody>
      </p:sp>
    </p:spTree>
    <p:extLst>
      <p:ext uri="{BB962C8B-B14F-4D97-AF65-F5344CB8AC3E}">
        <p14:creationId xmlns:p14="http://schemas.microsoft.com/office/powerpoint/2010/main" val="266467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u="sng" dirty="0" err="1">
                <a:cs typeface="Calibri"/>
              </a:rPr>
              <a:t>Præsenter</a:t>
            </a:r>
            <a:r>
              <a:rPr lang="en-US" u="sng" dirty="0">
                <a:cs typeface="Calibri"/>
              </a:rPr>
              <a:t> </a:t>
            </a:r>
            <a:r>
              <a:rPr lang="en-US" u="sng" dirty="0" err="1">
                <a:cs typeface="Calibri"/>
              </a:rPr>
              <a:t>punkterne</a:t>
            </a:r>
            <a:r>
              <a:rPr lang="en-US" u="sng" dirty="0">
                <a:cs typeface="Calibri"/>
              </a:rPr>
              <a:t> </a:t>
            </a:r>
            <a:r>
              <a:rPr lang="en-US" u="sng" dirty="0" err="1">
                <a:cs typeface="Calibri"/>
              </a:rPr>
              <a:t>i</a:t>
            </a:r>
            <a:r>
              <a:rPr lang="en-US" u="sng" dirty="0">
                <a:cs typeface="Calibri"/>
              </a:rPr>
              <a:t> </a:t>
            </a:r>
            <a:r>
              <a:rPr lang="en-US" u="sng" dirty="0" err="1">
                <a:cs typeface="Calibri"/>
              </a:rPr>
              <a:t>PowerPointen</a:t>
            </a:r>
            <a:r>
              <a:rPr lang="en-US" u="sng" dirty="0">
                <a:cs typeface="Calibri"/>
              </a:rPr>
              <a:t>. </a:t>
            </a:r>
            <a:br>
              <a:rPr lang="en-US" u="sng" dirty="0">
                <a:cs typeface="Calibri"/>
              </a:rPr>
            </a:br>
            <a:endParaRPr lang="en-US" u="sng" dirty="0">
              <a:cs typeface="Calibri"/>
            </a:endParaRPr>
          </a:p>
          <a:p>
            <a:r>
              <a:rPr lang="en-US" dirty="0" err="1">
                <a:cs typeface="Calibri"/>
              </a:rPr>
              <a:t>Punkt</a:t>
            </a:r>
            <a:r>
              <a:rPr lang="en-US" dirty="0">
                <a:cs typeface="Calibri"/>
              </a:rPr>
              <a:t> 1-3 er </a:t>
            </a:r>
            <a:r>
              <a:rPr lang="en-US" dirty="0" err="1">
                <a:cs typeface="Calibri"/>
              </a:rPr>
              <a:t>første</a:t>
            </a:r>
            <a:r>
              <a:rPr lang="en-US" dirty="0">
                <a:cs typeface="Calibri"/>
              </a:rPr>
              <a:t> del </a:t>
            </a:r>
            <a:r>
              <a:rPr lang="en-US" dirty="0" err="1">
                <a:cs typeface="Calibri"/>
              </a:rPr>
              <a:t>af</a:t>
            </a:r>
            <a:r>
              <a:rPr lang="en-US" dirty="0">
                <a:cs typeface="Calibri"/>
              </a:rPr>
              <a:t> </a:t>
            </a:r>
            <a:r>
              <a:rPr lang="en-US" dirty="0" err="1">
                <a:cs typeface="Calibri"/>
              </a:rPr>
              <a:t>oplægget</a:t>
            </a:r>
            <a:r>
              <a:rPr lang="en-US" dirty="0">
                <a:cs typeface="Calibri"/>
              </a:rPr>
              <a:t>, </a:t>
            </a:r>
            <a:r>
              <a:rPr lang="en-US" dirty="0" err="1">
                <a:cs typeface="Calibri"/>
              </a:rPr>
              <a:t>herefter</a:t>
            </a:r>
            <a:r>
              <a:rPr lang="en-US" dirty="0">
                <a:cs typeface="Calibri"/>
              </a:rPr>
              <a:t> holder vi </a:t>
            </a:r>
            <a:r>
              <a:rPr lang="en-US" dirty="0" err="1">
                <a:cs typeface="Calibri"/>
              </a:rPr>
              <a:t>en</a:t>
            </a:r>
            <a:r>
              <a:rPr lang="en-US" dirty="0">
                <a:cs typeface="Calibri"/>
              </a:rPr>
              <a:t> pause </a:t>
            </a:r>
            <a:r>
              <a:rPr lang="en-US" dirty="0" err="1">
                <a:cs typeface="Calibri"/>
              </a:rPr>
              <a:t>inden</a:t>
            </a:r>
            <a:r>
              <a:rPr lang="en-US" dirty="0">
                <a:cs typeface="Calibri"/>
              </a:rPr>
              <a:t> vi </a:t>
            </a:r>
            <a:r>
              <a:rPr lang="en-US" dirty="0" err="1">
                <a:cs typeface="Calibri"/>
              </a:rPr>
              <a:t>tager</a:t>
            </a:r>
            <a:r>
              <a:rPr lang="en-US" dirty="0">
                <a:cs typeface="Calibri"/>
              </a:rPr>
              <a:t> </a:t>
            </a:r>
            <a:r>
              <a:rPr lang="en-US" dirty="0" err="1">
                <a:cs typeface="Calibri"/>
              </a:rPr>
              <a:t>sidste</a:t>
            </a:r>
            <a:r>
              <a:rPr lang="en-US" dirty="0">
                <a:cs typeface="Calibri"/>
              </a:rPr>
              <a:t> del. </a:t>
            </a:r>
            <a:br>
              <a:rPr lang="en-US" dirty="0">
                <a:cs typeface="Calibri"/>
              </a:rPr>
            </a:br>
            <a:r>
              <a:rPr lang="en-US" dirty="0" err="1">
                <a:cs typeface="Calibri"/>
              </a:rPr>
              <a:t>Punkt</a:t>
            </a:r>
            <a:r>
              <a:rPr lang="en-US" dirty="0">
                <a:cs typeface="Calibri"/>
              </a:rPr>
              <a:t> 3. </a:t>
            </a:r>
            <a:r>
              <a:rPr lang="en-US" dirty="0" err="1">
                <a:cs typeface="Calibri"/>
              </a:rPr>
              <a:t>En</a:t>
            </a:r>
            <a:r>
              <a:rPr lang="en-US" dirty="0">
                <a:cs typeface="Calibri"/>
              </a:rPr>
              <a:t> </a:t>
            </a:r>
            <a:r>
              <a:rPr lang="en-US" dirty="0" err="1">
                <a:cs typeface="Calibri"/>
              </a:rPr>
              <a:t>lille</a:t>
            </a:r>
            <a:r>
              <a:rPr lang="en-US" dirty="0">
                <a:cs typeface="Calibri"/>
              </a:rPr>
              <a:t> </a:t>
            </a:r>
            <a:r>
              <a:rPr lang="en-US" dirty="0" err="1">
                <a:cs typeface="Calibri"/>
              </a:rPr>
              <a:t>undersøgelse</a:t>
            </a:r>
            <a:r>
              <a:rPr lang="en-US" dirty="0">
                <a:cs typeface="Calibri"/>
              </a:rPr>
              <a:t>, </a:t>
            </a:r>
            <a:r>
              <a:rPr lang="en-US" dirty="0" err="1">
                <a:cs typeface="Calibri"/>
              </a:rPr>
              <a:t>undersøger</a:t>
            </a:r>
            <a:r>
              <a:rPr lang="en-US" dirty="0">
                <a:cs typeface="Calibri"/>
              </a:rPr>
              <a:t> om </a:t>
            </a:r>
            <a:r>
              <a:rPr lang="en-US" dirty="0" err="1">
                <a:cs typeface="Calibri"/>
              </a:rPr>
              <a:t>nogen</a:t>
            </a:r>
            <a:r>
              <a:rPr lang="en-US" dirty="0">
                <a:cs typeface="Calibri"/>
              </a:rPr>
              <a:t> </a:t>
            </a:r>
            <a:r>
              <a:rPr lang="en-US" dirty="0" err="1">
                <a:cs typeface="Calibri"/>
              </a:rPr>
              <a:t>af</a:t>
            </a:r>
            <a:r>
              <a:rPr lang="en-US" dirty="0">
                <a:cs typeface="Calibri"/>
              </a:rPr>
              <a:t> </a:t>
            </a:r>
            <a:r>
              <a:rPr lang="en-US" dirty="0" err="1">
                <a:cs typeface="Calibri"/>
              </a:rPr>
              <a:t>jer</a:t>
            </a:r>
            <a:r>
              <a:rPr lang="en-US" dirty="0">
                <a:cs typeface="Calibri"/>
              </a:rPr>
              <a:t> har </a:t>
            </a:r>
            <a:r>
              <a:rPr lang="en-US" dirty="0" err="1">
                <a:cs typeface="Calibri"/>
              </a:rPr>
              <a:t>været</a:t>
            </a:r>
            <a:r>
              <a:rPr lang="en-US" dirty="0">
                <a:cs typeface="Calibri"/>
              </a:rPr>
              <a:t> </a:t>
            </a:r>
            <a:r>
              <a:rPr lang="en-US" dirty="0" err="1">
                <a:cs typeface="Calibri"/>
              </a:rPr>
              <a:t>vidne</a:t>
            </a:r>
            <a:r>
              <a:rPr lang="en-US" dirty="0">
                <a:cs typeface="Calibri"/>
              </a:rPr>
              <a:t> </a:t>
            </a:r>
            <a:r>
              <a:rPr lang="en-US" dirty="0" err="1">
                <a:cs typeface="Calibri"/>
              </a:rPr>
              <a:t>til</a:t>
            </a:r>
            <a:r>
              <a:rPr lang="en-US" dirty="0">
                <a:cs typeface="Calibri"/>
              </a:rPr>
              <a:t> </a:t>
            </a:r>
            <a:r>
              <a:rPr lang="en-US" dirty="0" err="1">
                <a:cs typeface="Calibri"/>
              </a:rPr>
              <a:t>chikane</a:t>
            </a:r>
            <a:r>
              <a:rPr lang="en-US" dirty="0">
                <a:cs typeface="Calibri"/>
              </a:rPr>
              <a:t> og </a:t>
            </a:r>
            <a:r>
              <a:rPr lang="en-US" dirty="0" err="1">
                <a:cs typeface="Calibri"/>
              </a:rPr>
              <a:t>mobning</a:t>
            </a:r>
            <a:r>
              <a:rPr lang="en-US" dirty="0">
                <a:cs typeface="Calibri"/>
              </a:rPr>
              <a:t> og </a:t>
            </a:r>
            <a:r>
              <a:rPr lang="en-US" dirty="0" err="1">
                <a:cs typeface="Calibri"/>
              </a:rPr>
              <a:t>hvordan</a:t>
            </a:r>
            <a:r>
              <a:rPr lang="en-US" dirty="0">
                <a:cs typeface="Calibri"/>
              </a:rPr>
              <a:t> I </a:t>
            </a:r>
            <a:r>
              <a:rPr lang="en-US" dirty="0" err="1">
                <a:cs typeface="Calibri"/>
              </a:rPr>
              <a:t>reagerede</a:t>
            </a:r>
            <a:r>
              <a:rPr lang="en-US" dirty="0">
                <a:cs typeface="Calibri"/>
              </a:rPr>
              <a:t>.</a:t>
            </a:r>
          </a:p>
          <a:p>
            <a:br>
              <a:rPr lang="en-US" dirty="0">
                <a:cs typeface="+mn-lt"/>
              </a:rPr>
            </a:br>
            <a:r>
              <a:rPr lang="en-US" dirty="0" err="1">
                <a:cs typeface="Calibri"/>
              </a:rPr>
              <a:t>Punkt</a:t>
            </a:r>
            <a:r>
              <a:rPr lang="en-US" dirty="0">
                <a:cs typeface="Calibri"/>
              </a:rPr>
              <a:t> 1-2 = slide 1-16</a:t>
            </a:r>
          </a:p>
          <a:p>
            <a:r>
              <a:rPr lang="en-US" dirty="0">
                <a:cs typeface="Calibri"/>
              </a:rPr>
              <a:t>Pause </a:t>
            </a:r>
            <a:r>
              <a:rPr lang="en-US" dirty="0" err="1">
                <a:cs typeface="Calibri"/>
              </a:rPr>
              <a:t>og</a:t>
            </a:r>
            <a:r>
              <a:rPr lang="en-US" dirty="0">
                <a:cs typeface="Calibri"/>
              </a:rPr>
              <a:t>/</a:t>
            </a:r>
            <a:r>
              <a:rPr lang="en-US" dirty="0" err="1">
                <a:cs typeface="Calibri"/>
              </a:rPr>
              <a:t>eller</a:t>
            </a:r>
            <a:r>
              <a:rPr lang="en-US" dirty="0">
                <a:cs typeface="Calibri"/>
              </a:rPr>
              <a:t> energizer.</a:t>
            </a:r>
            <a:br>
              <a:rPr lang="en-US" dirty="0">
                <a:cs typeface="+mn-lt"/>
              </a:rPr>
            </a:br>
            <a:r>
              <a:rPr lang="en-US" dirty="0" err="1">
                <a:cs typeface="+mn-lt"/>
              </a:rPr>
              <a:t>Punkt</a:t>
            </a:r>
            <a:r>
              <a:rPr lang="en-US" dirty="0">
                <a:cs typeface="+mn-lt"/>
              </a:rPr>
              <a:t> 3-8 = slide 17-til slut.</a:t>
            </a:r>
          </a:p>
          <a:p>
            <a:endParaRPr lang="en-US" dirty="0">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Hele </a:t>
            </a:r>
            <a:r>
              <a:rPr lang="da-DK" noProof="0" dirty="0">
                <a:cs typeface="Calibri"/>
              </a:rPr>
              <a:t>oplægget</a:t>
            </a:r>
            <a:r>
              <a:rPr lang="en-US" dirty="0">
                <a:cs typeface="Calibri"/>
              </a:rPr>
              <a:t> </a:t>
            </a:r>
            <a:r>
              <a:rPr lang="en-US" dirty="0" err="1">
                <a:cs typeface="Calibri"/>
              </a:rPr>
              <a:t>varer</a:t>
            </a:r>
            <a:r>
              <a:rPr lang="en-US" dirty="0">
                <a:cs typeface="Calibri"/>
              </a:rPr>
              <a:t> ca. 60 min., </a:t>
            </a:r>
            <a:r>
              <a:rPr lang="en-US" dirty="0" err="1">
                <a:cs typeface="Calibri"/>
              </a:rPr>
              <a:t>uden</a:t>
            </a:r>
            <a:r>
              <a:rPr lang="en-US" dirty="0">
                <a:cs typeface="Calibri"/>
              </a:rPr>
              <a:t> at </a:t>
            </a:r>
            <a:r>
              <a:rPr lang="en-US" dirty="0" err="1">
                <a:cs typeface="Calibri"/>
              </a:rPr>
              <a:t>medregne</a:t>
            </a:r>
            <a:r>
              <a:rPr lang="en-US" dirty="0">
                <a:cs typeface="Calibri"/>
              </a:rPr>
              <a:t> </a:t>
            </a:r>
            <a:r>
              <a:rPr lang="en-US" dirty="0" err="1">
                <a:cs typeface="Calibri"/>
              </a:rPr>
              <a:t>en</a:t>
            </a:r>
            <a:r>
              <a:rPr lang="en-US" dirty="0">
                <a:cs typeface="Calibri"/>
              </a:rPr>
              <a:t> pause/energizer. </a:t>
            </a:r>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3</a:t>
            </a:fld>
            <a:endParaRPr lang="da-DK"/>
          </a:p>
        </p:txBody>
      </p:sp>
    </p:spTree>
    <p:extLst>
      <p:ext uri="{BB962C8B-B14F-4D97-AF65-F5344CB8AC3E}">
        <p14:creationId xmlns:p14="http://schemas.microsoft.com/office/powerpoint/2010/main" val="2775989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rgbClr val="FF0000"/>
                </a:solidFill>
              </a:rPr>
              <a:t>Hvad kan den, der udsættes for mobning gøre?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sng" dirty="0"/>
              <a:t>Punkterne poppes ind en ad gangen, forklar et punkt ad gangen.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01. Konfrontere den person, der chikanerer eller mobber dig, direkte. </a:t>
            </a:r>
            <a:r>
              <a:rPr lang="da-DK" sz="1200" dirty="0"/>
              <a:t>Hvis situationen kan løses uformelt med et par ord, </a:t>
            </a:r>
            <a:r>
              <a:rPr lang="da-DK" sz="1200" dirty="0" err="1"/>
              <a:t>sa</a:t>
            </a:r>
            <a:r>
              <a:rPr lang="da-DK" sz="1200" dirty="0"/>
              <a:t>̊ meget desto bedre. Når du konfronterer krænkeren, så tænk over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02. Tænke positivt. </a:t>
            </a:r>
            <a:r>
              <a:rPr lang="da-DK" sz="1200" dirty="0"/>
              <a:t>Den rette mentale indstilling er meget vigtig. Nysgerrighed hjælper. Tænk: ”Hvad handler adfærden om?” (Husk at det er menneskeligt at fejle </a:t>
            </a:r>
            <a:r>
              <a:rPr lang="da-DK" sz="1200" i="1" dirty="0"/>
              <a:t>måske</a:t>
            </a:r>
            <a:r>
              <a:rPr lang="da-DK" sz="1200" dirty="0"/>
              <a:t> prøver din kollega ikke bevidst at genere dig).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03. Prøve at opføre dig på en selvsikker </a:t>
            </a:r>
            <a:r>
              <a:rPr lang="da-DK" sz="1200" b="1" dirty="0" err="1"/>
              <a:t>måde</a:t>
            </a:r>
            <a:r>
              <a:rPr lang="da-DK" sz="1200" b="1" dirty="0"/>
              <a:t>. </a:t>
            </a:r>
            <a:r>
              <a:rPr lang="da-DK" sz="1200" dirty="0" err="1"/>
              <a:t>Fremstår</a:t>
            </a:r>
            <a:r>
              <a:rPr lang="da-DK" sz="1200" dirty="0"/>
              <a:t> du stærk, er der sandsynlighed for, at vedkommende vil handle anderledes fremover. </a:t>
            </a:r>
            <a:br>
              <a:rPr lang="da-DK" sz="1200" dirty="0"/>
            </a:br>
            <a:r>
              <a:rPr lang="da-DK" sz="1200" b="1" dirty="0"/>
              <a:t>04. Forklare, hvad du føler. </a:t>
            </a:r>
            <a:r>
              <a:rPr lang="da-DK" sz="1200" dirty="0"/>
              <a:t>Sig noget i retning af ”</a:t>
            </a:r>
            <a:r>
              <a:rPr lang="da-DK" sz="1200" dirty="0" err="1"/>
              <a:t>Når</a:t>
            </a:r>
            <a:r>
              <a:rPr lang="da-DK" sz="1200" dirty="0"/>
              <a:t> du </a:t>
            </a:r>
            <a:r>
              <a:rPr lang="da-DK" sz="1200" dirty="0" err="1"/>
              <a:t>råber</a:t>
            </a:r>
            <a:r>
              <a:rPr lang="da-DK" sz="1200" dirty="0"/>
              <a:t> ad mig, bliver jeg vred, og det hjælper os ikke”.</a:t>
            </a:r>
            <a:br>
              <a:rPr lang="da-DK" sz="1200" dirty="0"/>
            </a:br>
            <a:r>
              <a:rPr lang="da-DK" sz="1200" b="1" dirty="0"/>
              <a:t>05. Tonefald. </a:t>
            </a:r>
            <a:r>
              <a:rPr lang="da-DK" sz="1200" b="0" dirty="0"/>
              <a:t>Forklar dig i et roligt og sagligt tonefald.</a:t>
            </a:r>
            <a:br>
              <a:rPr lang="da-DK" sz="1200" b="0" dirty="0"/>
            </a:br>
            <a:r>
              <a:rPr lang="da-DK" sz="1200" b="1" dirty="0"/>
              <a:t>06. Kropssprog</a:t>
            </a:r>
            <a:r>
              <a:rPr lang="da-DK" sz="1200" dirty="0"/>
              <a:t>. Tag en dyb </a:t>
            </a:r>
            <a:r>
              <a:rPr lang="da-DK" sz="1200" dirty="0" err="1"/>
              <a:t>indånding</a:t>
            </a:r>
            <a:r>
              <a:rPr lang="da-DK" sz="1200" dirty="0"/>
              <a:t>, og </a:t>
            </a:r>
            <a:r>
              <a:rPr lang="da-DK" sz="1200" dirty="0" err="1"/>
              <a:t>ånd</a:t>
            </a:r>
            <a:r>
              <a:rPr lang="da-DK" sz="1200" dirty="0"/>
              <a:t> ud. Hav en </a:t>
            </a:r>
            <a:r>
              <a:rPr lang="da-DK" sz="1200" dirty="0" err="1"/>
              <a:t>åben</a:t>
            </a:r>
            <a:r>
              <a:rPr lang="da-DK" sz="1200" dirty="0"/>
              <a:t>, ikke-truende kropsholdning.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07. Gentage det, du siger. </a:t>
            </a:r>
            <a:r>
              <a:rPr lang="da-DK" sz="1200" dirty="0"/>
              <a:t>Personer, der chikanerer eller mobber, hører muligvis ikke altid efter. Det kan være nødvendigt at gentage dit budskab klart og tydeligt, </a:t>
            </a:r>
            <a:r>
              <a:rPr lang="da-DK" sz="1200" dirty="0" err="1"/>
              <a:t>sa</a:t>
            </a:r>
            <a:r>
              <a:rPr lang="da-DK" sz="1200" dirty="0"/>
              <a:t>̊ dem der mobber </a:t>
            </a:r>
            <a:r>
              <a:rPr lang="da-DK" sz="1200" dirty="0" err="1"/>
              <a:t>forstår</a:t>
            </a:r>
            <a:r>
              <a:rPr lang="da-DK" sz="1200" dirty="0"/>
              <a:t>, at du mener det alvorligt. </a:t>
            </a:r>
            <a:br>
              <a:rPr lang="da-DK" sz="1200" dirty="0"/>
            </a:br>
            <a:r>
              <a:rPr lang="da-DK" sz="1200" b="1" dirty="0"/>
              <a:t>08. ”Vittigheder”. Undlade at grine eller smile. </a:t>
            </a:r>
            <a:r>
              <a:rPr lang="da-DK" sz="1200" dirty="0"/>
              <a:t>Hvis krænkeren siger ”Kan du ikke tage en spøg?” Sig nej, ”Det er kun en spøg, hvis jeg synes, at det er sjovt. Det gør jeg ikke. Det er stødende”.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dirty="0"/>
              <a:t>Læs mere i Be a </a:t>
            </a:r>
            <a:r>
              <a:rPr lang="da-DK" sz="1200" b="0" dirty="0" err="1"/>
              <a:t>buddy</a:t>
            </a:r>
            <a:r>
              <a:rPr lang="da-DK" sz="1200" b="0" dirty="0"/>
              <a:t>-vejledningen s. 5 og 7.</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21</a:t>
            </a:fld>
            <a:endParaRPr lang="da-DK"/>
          </a:p>
        </p:txBody>
      </p:sp>
    </p:spTree>
    <p:extLst>
      <p:ext uri="{BB962C8B-B14F-4D97-AF65-F5344CB8AC3E}">
        <p14:creationId xmlns:p14="http://schemas.microsoft.com/office/powerpoint/2010/main" val="3382818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Hvis du ikke kan komme igennem til krænkeren, så kan du: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sng" dirty="0"/>
              <a:t>Punkterne popper ind en ad gangen, forklar et punkt ad gangen.</a:t>
            </a:r>
          </a:p>
          <a:p>
            <a:pPr marL="0" marR="0" lvl="0" indent="0" algn="l" defTabSz="914400" rtl="0" eaLnBrk="1" fontAlgn="auto" latinLnBrk="0" hangingPunct="1">
              <a:lnSpc>
                <a:spcPct val="100000"/>
              </a:lnSpc>
              <a:spcBef>
                <a:spcPts val="0"/>
              </a:spcBef>
              <a:spcAft>
                <a:spcPts val="0"/>
              </a:spcAft>
              <a:buClrTx/>
              <a:buSzTx/>
              <a:buFontTx/>
              <a:buNone/>
              <a:tabLst/>
              <a:defRPr/>
            </a:pPr>
            <a:br>
              <a:rPr lang="da-DK" sz="1200" b="1" dirty="0"/>
            </a:br>
            <a:r>
              <a:rPr lang="da-DK" sz="1200" b="1" dirty="0"/>
              <a:t>09. Søge hjælp og støtte</a:t>
            </a:r>
            <a:r>
              <a:rPr lang="da-DK" sz="1200" dirty="0"/>
              <a:t>. Fortæl om problemet til en person, du har tillid til.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10. Indberette chikane eller mobning. </a:t>
            </a:r>
            <a:r>
              <a:rPr lang="da-DK" sz="1200" b="0" dirty="0"/>
              <a:t>I </a:t>
            </a:r>
            <a:r>
              <a:rPr lang="da-DK" sz="1200" i="0" dirty="0">
                <a:solidFill>
                  <a:srgbClr val="FF0000"/>
                </a:solidFill>
              </a:rPr>
              <a:t>de fleste rederier </a:t>
            </a:r>
            <a:r>
              <a:rPr lang="da-DK" sz="1200" dirty="0"/>
              <a:t>findes der en ansvarlig person enten om bord eller på land, der har ansvaret for at håndtere klager over chikane og mobning.</a:t>
            </a:r>
            <a:r>
              <a:rPr lang="da-DK" sz="120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En af de mange konsekvenser af chikane og mobning er en følelse af isolation, og har man brug for en udenforstående at tale med, har man </a:t>
            </a:r>
            <a:r>
              <a:rPr lang="da-DK" dirty="0"/>
              <a:t>som søfarende også mulighed for at kontakte SEA HEALTH &amp; </a:t>
            </a:r>
            <a:r>
              <a:rPr lang="da-DK" dirty="0" err="1"/>
              <a:t>WELFAREs</a:t>
            </a:r>
            <a:r>
              <a:rPr lang="da-DK" dirty="0"/>
              <a:t> Helpline for søfarende.</a:t>
            </a:r>
            <a:br>
              <a:rPr lang="da-DK" dirty="0"/>
            </a:br>
            <a:br>
              <a:rPr lang="da-DK" dirty="0"/>
            </a:br>
            <a:r>
              <a:rPr lang="da-DK" dirty="0"/>
              <a:t>Kontaktinfo findes på www.shw.dk. </a:t>
            </a:r>
          </a:p>
          <a:p>
            <a:pPr marL="0" marR="0" lvl="0" indent="0" algn="l" defTabSz="914400" rtl="0" eaLnBrk="1" fontAlgn="auto" latinLnBrk="0" hangingPunct="1">
              <a:lnSpc>
                <a:spcPct val="100000"/>
              </a:lnSpc>
              <a:spcBef>
                <a:spcPts val="0"/>
              </a:spcBef>
              <a:spcAft>
                <a:spcPts val="0"/>
              </a:spcAft>
              <a:buClrTx/>
              <a:buSzTx/>
              <a:buFontTx/>
              <a:buNone/>
              <a:tabLst/>
              <a:defRPr/>
            </a:pPr>
            <a:br>
              <a:rPr lang="da-DK" sz="1200" i="1" dirty="0"/>
            </a:br>
            <a:r>
              <a:rPr lang="da-DK" sz="1200" i="0" dirty="0"/>
              <a:t>Læs mere her:</a:t>
            </a:r>
            <a:br>
              <a:rPr lang="da-DK" sz="1200" i="0" dirty="0"/>
            </a:br>
            <a:r>
              <a:rPr lang="da-DK" sz="1200" b="0" dirty="0"/>
              <a:t>Læs mere i Be a </a:t>
            </a:r>
            <a:r>
              <a:rPr lang="da-DK" sz="1200" b="0" dirty="0" err="1"/>
              <a:t>buddy</a:t>
            </a:r>
            <a:r>
              <a:rPr lang="da-DK" sz="1200" b="0" dirty="0"/>
              <a:t>-vejledningen s. 5 og 7.</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On Board </a:t>
            </a:r>
            <a:r>
              <a:rPr lang="da-DK" sz="1200" i="1" dirty="0" err="1"/>
              <a:t>Complaint</a:t>
            </a:r>
            <a:r>
              <a:rPr lang="da-DK" sz="1200" i="1" dirty="0"/>
              <a:t> Procedure, </a:t>
            </a:r>
            <a:r>
              <a:rPr lang="da-DK" sz="1200" i="1" dirty="0" err="1"/>
              <a:t>regulation</a:t>
            </a:r>
            <a:r>
              <a:rPr lang="da-DK" sz="1200" i="1" dirty="0"/>
              <a:t> 5.1.5, MLC 2006</a:t>
            </a:r>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22</a:t>
            </a:fld>
            <a:endParaRPr lang="da-DK"/>
          </a:p>
        </p:txBody>
      </p:sp>
    </p:spTree>
    <p:extLst>
      <p:ext uri="{BB962C8B-B14F-4D97-AF65-F5344CB8AC3E}">
        <p14:creationId xmlns:p14="http://schemas.microsoft.com/office/powerpoint/2010/main" val="359773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Hvad kan man gøre som kollega?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sng" dirty="0" err="1"/>
              <a:t>Bullets</a:t>
            </a:r>
            <a:r>
              <a:rPr lang="da-DK" sz="1200" b="0" u="sng" dirty="0"/>
              <a:t> popper 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da-DK" sz="1200" b="1" dirty="0"/>
              <a:t>Sig stop. Fortæl kolleger, der chikanerer eller mobber, at de skal stoppe. </a:t>
            </a:r>
            <a:r>
              <a:rPr lang="da-DK" sz="1200" dirty="0"/>
              <a:t>Hvis du ser en kollega, der chikanerer eller mobber eller giver udtryk for manglende tolerance over for andre, så tal med vedkommende og sørg for, at han/hun </a:t>
            </a:r>
            <a:r>
              <a:rPr lang="da-DK" sz="1200" dirty="0" err="1"/>
              <a:t>forstår</a:t>
            </a:r>
            <a:r>
              <a:rPr lang="da-DK" sz="1200" dirty="0"/>
              <a:t>, at deres handlinger er uacceptable.</a:t>
            </a:r>
            <a:br>
              <a:rPr lang="da-DK" sz="1200" dirty="0"/>
            </a:br>
            <a:r>
              <a:rPr lang="en-US" dirty="0"/>
              <a:t>•  </a:t>
            </a:r>
            <a:r>
              <a:rPr lang="da-DK" sz="1200" b="1" dirty="0"/>
              <a:t>Støt den kollega, der bliver chikaneret eller mobbet </a:t>
            </a:r>
            <a:r>
              <a:rPr lang="da-DK" sz="1200" b="0" dirty="0"/>
              <a:t>og hjælp </a:t>
            </a:r>
            <a:r>
              <a:rPr lang="da-DK" sz="1200" dirty="0"/>
              <a:t>din kollega med at kontakte den ansvarlige person om bord eller på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da-DK" sz="1200" b="1" dirty="0"/>
              <a:t>Tal med krænkeren om vedkommendes adfærd. </a:t>
            </a:r>
            <a:r>
              <a:rPr lang="da-DK" sz="1200" b="0" dirty="0"/>
              <a:t>Måske har kollegaen problemer med sit selvværd eller er frustreret</a:t>
            </a:r>
            <a:r>
              <a:rPr lang="da-DK" sz="1200" dirty="0"/>
              <a:t>. Snak med vedkommende om den </a:t>
            </a:r>
            <a:r>
              <a:rPr lang="da-DK" sz="1200" kern="1200" dirty="0">
                <a:solidFill>
                  <a:schemeClr val="tx1"/>
                </a:solidFill>
                <a:effectLst/>
                <a:latin typeface="+mn-lt"/>
                <a:ea typeface="+mn-ea"/>
                <a:cs typeface="+mn-cs"/>
              </a:rPr>
              <a:t>virkning, vedkommende kan have på andre</a:t>
            </a:r>
            <a:r>
              <a:rPr lang="da-DK"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da-DK" sz="1200" b="1" dirty="0"/>
              <a:t>Chikane eller mobning kan ikke retfærdiggøres. Du har et ansvar. </a:t>
            </a:r>
            <a:r>
              <a:rPr lang="da-DK" sz="1200" dirty="0"/>
              <a:t>Som vidne til chikane eller mobning på arbejdspladsen har du et ansvar, </a:t>
            </a:r>
            <a:r>
              <a:rPr lang="da-DK" sz="1200" dirty="0" err="1"/>
              <a:t>både</a:t>
            </a:r>
            <a:r>
              <a:rPr lang="da-DK" sz="1200" dirty="0"/>
              <a:t> over for din kollega og over for dig selv.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også Be a </a:t>
            </a:r>
            <a:r>
              <a:rPr lang="da-DK" sz="1200" dirty="0" err="1"/>
              <a:t>buddy</a:t>
            </a:r>
            <a:r>
              <a:rPr lang="da-DK" sz="1200" dirty="0"/>
              <a:t>-vejledningen s.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Yderligere info:</a:t>
            </a:r>
            <a:br>
              <a:rPr lang="da-DK" sz="1200" dirty="0"/>
            </a:br>
            <a:r>
              <a:rPr lang="da-DK" sz="1200" dirty="0"/>
              <a:t>Redskab 3 i Be a </a:t>
            </a:r>
            <a:r>
              <a:rPr lang="da-DK" sz="1200" dirty="0" err="1"/>
              <a:t>buddy</a:t>
            </a:r>
            <a:r>
              <a:rPr lang="da-DK" sz="1200" dirty="0"/>
              <a:t>-læringsværktøjerne handler specifikt om vidners betydning i en mobbesituation.</a:t>
            </a:r>
          </a:p>
        </p:txBody>
      </p:sp>
      <p:sp>
        <p:nvSpPr>
          <p:cNvPr id="4" name="Pladsholder til slidenummer 3"/>
          <p:cNvSpPr>
            <a:spLocks noGrp="1"/>
          </p:cNvSpPr>
          <p:nvPr>
            <p:ph type="sldNum" sz="quarter" idx="5"/>
          </p:nvPr>
        </p:nvSpPr>
        <p:spPr/>
        <p:txBody>
          <a:bodyPr/>
          <a:lstStyle/>
          <a:p>
            <a:fld id="{9509EE46-B35B-1746-89C4-F069E6A2C135}" type="slidenum">
              <a:rPr lang="da-DK" smtClean="0"/>
              <a:t>23</a:t>
            </a:fld>
            <a:endParaRPr lang="da-DK"/>
          </a:p>
        </p:txBody>
      </p:sp>
    </p:spTree>
    <p:extLst>
      <p:ext uri="{BB962C8B-B14F-4D97-AF65-F5344CB8AC3E}">
        <p14:creationId xmlns:p14="http://schemas.microsoft.com/office/powerpoint/2010/main" val="321241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Hvad kan skibsledelsen gøre?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a:t>
            </a:r>
            <a:r>
              <a:rPr lang="da-DK" b="1" dirty="0"/>
              <a:t>Vær opmærksom på at folk ofte oplever at blive udsat for chikane eller mobning, fordi de skiller sig ud fra mængden. Er der nogen besætningsmedlemmer, der passer på denne profil?</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Der </a:t>
            </a:r>
            <a:r>
              <a:rPr lang="da-DK" sz="1200" kern="1200" dirty="0">
                <a:solidFill>
                  <a:schemeClr val="tx1"/>
                </a:solidFill>
                <a:effectLst/>
                <a:latin typeface="+mn-lt"/>
                <a:ea typeface="+mn-ea"/>
                <a:cs typeface="+mn-cs"/>
              </a:rPr>
              <a:t>en række måder, folk kan </a:t>
            </a:r>
            <a:r>
              <a:rPr lang="da-DK" sz="1200" b="1" kern="1200" dirty="0">
                <a:solidFill>
                  <a:schemeClr val="tx1"/>
                </a:solidFill>
                <a:effectLst/>
                <a:latin typeface="+mn-lt"/>
                <a:ea typeface="+mn-ea"/>
                <a:cs typeface="+mn-cs"/>
              </a:rPr>
              <a:t>skille sig ud</a:t>
            </a:r>
            <a:r>
              <a:rPr lang="da-DK" sz="1200" kern="1200" dirty="0">
                <a:solidFill>
                  <a:schemeClr val="tx1"/>
                </a:solidFill>
                <a:effectLst/>
                <a:latin typeface="+mn-lt"/>
                <a:ea typeface="+mn-ea"/>
                <a:cs typeface="+mn-cs"/>
              </a:rPr>
              <a:t>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 Det kan være nogen, der er </a:t>
            </a:r>
            <a:r>
              <a:rPr lang="da-DK" sz="1200" b="1" kern="1200" dirty="0">
                <a:solidFill>
                  <a:schemeClr val="tx1"/>
                </a:solidFill>
                <a:effectLst/>
                <a:latin typeface="+mn-lt"/>
                <a:ea typeface="+mn-ea"/>
                <a:cs typeface="+mn-cs"/>
              </a:rPr>
              <a:t>meget ambitiøse</a:t>
            </a:r>
            <a:r>
              <a:rPr lang="da-DK" sz="1200" kern="1200" dirty="0">
                <a:solidFill>
                  <a:schemeClr val="tx1"/>
                </a:solidFill>
                <a:effectLst/>
                <a:latin typeface="+mn-lt"/>
                <a:ea typeface="+mn-ea"/>
                <a:cs typeface="+mn-cs"/>
              </a:rPr>
              <a:t> med deres arbejde, og gerne vil vise, hvad de kan, </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 Det kan være nogen, der vil </a:t>
            </a:r>
            <a:r>
              <a:rPr lang="da-DK" sz="1200" b="1" kern="1200" dirty="0">
                <a:solidFill>
                  <a:schemeClr val="tx1"/>
                </a:solidFill>
                <a:effectLst/>
                <a:latin typeface="+mn-lt"/>
                <a:ea typeface="+mn-ea"/>
                <a:cs typeface="+mn-cs"/>
              </a:rPr>
              <a:t>”lave for meget”</a:t>
            </a:r>
            <a:r>
              <a:rPr lang="da-DK" sz="1200" kern="1200" dirty="0">
                <a:solidFill>
                  <a:schemeClr val="tx1"/>
                </a:solidFill>
                <a:effectLst/>
                <a:latin typeface="+mn-lt"/>
                <a:ea typeface="+mn-ea"/>
                <a:cs typeface="+mn-cs"/>
              </a:rPr>
              <a:t> eller </a:t>
            </a:r>
            <a:r>
              <a:rPr lang="da-DK" sz="1200" b="1" kern="1200" dirty="0">
                <a:solidFill>
                  <a:schemeClr val="tx1"/>
                </a:solidFill>
                <a:effectLst/>
                <a:latin typeface="+mn-lt"/>
                <a:ea typeface="+mn-ea"/>
                <a:cs typeface="+mn-cs"/>
              </a:rPr>
              <a:t>”lave for lidt”</a:t>
            </a:r>
            <a:r>
              <a:rPr lang="da-DK" sz="1200" kern="1200" dirty="0">
                <a:solidFill>
                  <a:schemeClr val="tx1"/>
                </a:solidFill>
                <a:effectLst/>
                <a:latin typeface="+mn-lt"/>
                <a:ea typeface="+mn-ea"/>
                <a:cs typeface="+mn-cs"/>
              </a:rPr>
              <a:t>, nogen, der er </a:t>
            </a:r>
            <a:r>
              <a:rPr lang="da-DK" sz="1200" b="1" kern="1200" dirty="0">
                <a:solidFill>
                  <a:schemeClr val="tx1"/>
                </a:solidFill>
                <a:effectLst/>
                <a:latin typeface="+mn-lt"/>
                <a:ea typeface="+mn-ea"/>
                <a:cs typeface="+mn-cs"/>
              </a:rPr>
              <a:t>nye i faget</a:t>
            </a:r>
            <a:r>
              <a:rPr lang="da-DK" sz="1200" kern="1200" dirty="0">
                <a:solidFill>
                  <a:schemeClr val="tx1"/>
                </a:solidFill>
                <a:effectLst/>
                <a:latin typeface="+mn-lt"/>
                <a:ea typeface="+mn-ea"/>
                <a:cs typeface="+mn-cs"/>
              </a:rPr>
              <a:t>, er uerfarne og spørger en masse, eller de ”tror” at de ved en masse i forhold til deres erfaring. Det kan føre til ”Mobning som straf”.</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•Det kan også være fordi personen er </a:t>
            </a:r>
            <a:r>
              <a:rPr lang="da-DK" sz="1200" b="1" kern="1200" dirty="0">
                <a:solidFill>
                  <a:schemeClr val="tx1"/>
                </a:solidFill>
                <a:effectLst/>
                <a:latin typeface="+mn-lt"/>
                <a:ea typeface="+mn-ea"/>
                <a:cs typeface="+mn-cs"/>
              </a:rPr>
              <a:t>anderledes eller afvigende </a:t>
            </a:r>
            <a:r>
              <a:rPr lang="da-DK" sz="1200" kern="1200" dirty="0">
                <a:solidFill>
                  <a:schemeClr val="tx1"/>
                </a:solidFill>
                <a:effectLst/>
                <a:latin typeface="+mn-lt"/>
                <a:ea typeface="+mn-ea"/>
                <a:cs typeface="+mn-cs"/>
              </a:rPr>
              <a:t>i forhold til </a:t>
            </a:r>
            <a:r>
              <a:rPr lang="da-DK" sz="1200" b="1" kern="1200" dirty="0">
                <a:solidFill>
                  <a:schemeClr val="tx1"/>
                </a:solidFill>
                <a:effectLst/>
                <a:latin typeface="+mn-lt"/>
                <a:ea typeface="+mn-ea"/>
                <a:cs typeface="+mn-cs"/>
              </a:rPr>
              <a:t>køn, alder, etniske oprindelse eller seksuelle observans.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a:defRPr/>
            </a:pPr>
            <a:r>
              <a:rPr lang="da-DK" sz="1200" b="1" kern="1200" dirty="0">
                <a:solidFill>
                  <a:schemeClr val="tx1"/>
                </a:solidFill>
                <a:effectLst/>
                <a:latin typeface="+mn-lt"/>
                <a:ea typeface="+mn-ea"/>
                <a:cs typeface="+mn-cs"/>
              </a:rPr>
              <a:t>• </a:t>
            </a:r>
            <a:r>
              <a:rPr lang="da-DK" b="1" dirty="0"/>
              <a:t>Rederiets politik vedrørende chikane og mobning skal være tydelig for alle om bord.</a:t>
            </a:r>
            <a:br>
              <a:rPr lang="da-DK" dirty="0"/>
            </a:br>
            <a:r>
              <a:rPr lang="da-DK" dirty="0"/>
              <a:t>Ved alle om bord at de kan gå til dig som leder eller direkte til rederiets designerede person og indberette chikane og mobning, vel vidende, at deres klager vil blive undersøgt, og at der vil blive taget hånd om sagen?</a:t>
            </a:r>
          </a:p>
          <a:p>
            <a:pPr>
              <a:defRPr/>
            </a:pPr>
            <a:endParaRPr lang="da-DK" dirty="0"/>
          </a:p>
          <a:p>
            <a:pPr>
              <a:defRPr/>
            </a:pPr>
            <a:r>
              <a:rPr lang="da-DK" sz="1200" b="1" kern="1200" dirty="0">
                <a:solidFill>
                  <a:schemeClr val="tx1"/>
                </a:solidFill>
                <a:effectLst/>
                <a:latin typeface="+mn-lt"/>
                <a:ea typeface="+mn-ea"/>
                <a:cs typeface="+mn-cs"/>
              </a:rPr>
              <a:t>• </a:t>
            </a:r>
            <a:r>
              <a:rPr lang="da-DK" b="1" dirty="0"/>
              <a:t>Skibsledelsen skal være synlig på området, og håndhæve reglerne.</a:t>
            </a:r>
            <a:br>
              <a:rPr lang="da-DK" dirty="0"/>
            </a:br>
            <a:r>
              <a:rPr lang="da-DK" dirty="0"/>
              <a:t>Som skibsledelse er det vigtigt at være synlig, og at gå foran og vise at </a:t>
            </a:r>
            <a:r>
              <a:rPr lang="da-DK" b="1" dirty="0"/>
              <a:t>mobning ikke tolereres</a:t>
            </a:r>
            <a:r>
              <a:rPr lang="da-DK" dirty="0"/>
              <a:t>.  </a:t>
            </a:r>
          </a:p>
          <a:p>
            <a:pPr>
              <a:defRPr/>
            </a:pPr>
            <a:br>
              <a:rPr lang="da-DK" dirty="0"/>
            </a:b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og </a:t>
            </a:r>
            <a:r>
              <a:rPr lang="da-DK" sz="1200" b="1" kern="1200" dirty="0">
                <a:solidFill>
                  <a:schemeClr val="tx1"/>
                </a:solidFill>
                <a:effectLst/>
                <a:latin typeface="+mn-lt"/>
                <a:ea typeface="+mn-ea"/>
                <a:cs typeface="+mn-cs"/>
              </a:rPr>
              <a:t>sørge for en respektfuld omgangstone og et godt samarbejde om bord. </a:t>
            </a:r>
            <a:endParaRPr lang="da-DK" dirty="0"/>
          </a:p>
          <a:p>
            <a:pPr>
              <a:defRPr/>
            </a:pPr>
            <a:endParaRPr lang="da-DK" dirty="0"/>
          </a:p>
          <a:p>
            <a:pPr>
              <a:defRPr/>
            </a:pPr>
            <a:r>
              <a:rPr lang="da-DK" dirty="0"/>
              <a:t>Risikoen for chikane og mobning kan modvirkes hvis man sørger for </a:t>
            </a:r>
            <a:r>
              <a:rPr lang="da-DK" u="sng" dirty="0"/>
              <a:t>[SKIFT SLIDE]</a:t>
            </a:r>
          </a:p>
          <a:p>
            <a:pPr>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24</a:t>
            </a:fld>
            <a:endParaRPr lang="da-DK"/>
          </a:p>
        </p:txBody>
      </p:sp>
    </p:spTree>
    <p:extLst>
      <p:ext uri="{BB962C8B-B14F-4D97-AF65-F5344CB8AC3E}">
        <p14:creationId xmlns:p14="http://schemas.microsoft.com/office/powerpoint/2010/main" val="3328189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defRPr/>
            </a:pPr>
            <a:r>
              <a:rPr lang="da-DK" dirty="0"/>
              <a:t>… at have:</a:t>
            </a:r>
            <a:br>
              <a:rPr lang="da-DK" dirty="0"/>
            </a:br>
            <a:br>
              <a:rPr lang="da-DK" dirty="0"/>
            </a:br>
            <a:r>
              <a:rPr lang="da-DK" u="sng" dirty="0"/>
              <a:t>Bullets hopper ind:</a:t>
            </a:r>
          </a:p>
          <a:p>
            <a:pPr>
              <a:defRPr/>
            </a:pPr>
            <a:r>
              <a:rPr lang="da-DK" b="1" dirty="0"/>
              <a:t>• Klare definitioner på roller og ansvar på skibet </a:t>
            </a:r>
            <a:r>
              <a:rPr lang="da-DK" dirty="0"/>
              <a:t>– uklare roller og rollekonflikter kan føre til chikane og mobning. </a:t>
            </a:r>
            <a:br>
              <a:rPr lang="da-DK" dirty="0"/>
            </a:br>
            <a:r>
              <a:rPr lang="da-DK" dirty="0"/>
              <a:t>• </a:t>
            </a:r>
            <a:r>
              <a:rPr lang="da-DK" b="1" dirty="0"/>
              <a:t>Tydelige arbejdsgange som skal følges </a:t>
            </a:r>
            <a:r>
              <a:rPr lang="da-DK" dirty="0"/>
              <a:t>– sørg for at alle ved, hvordan en opgave skal udføres. Nye medarbejdere skal sættes grundigt ind i arbejdsopgaverne. </a:t>
            </a:r>
            <a:br>
              <a:rPr lang="da-DK" dirty="0"/>
            </a:br>
            <a:r>
              <a:rPr lang="da-DK" dirty="0"/>
              <a:t>• </a:t>
            </a:r>
            <a:r>
              <a:rPr lang="da-DK" b="1" dirty="0"/>
              <a:t>Fair og gennemsigtige systemer til fordeling af opgaverne </a:t>
            </a:r>
            <a:r>
              <a:rPr lang="da-DK" dirty="0"/>
              <a:t>– det er vigtigt at de enkelte medarbejdere kan se en mening med at en bestemt person får en given opgave. Tænker kolleger at vedkommende favoriseres, kan det føre til misundelse, chikane og mobning. </a:t>
            </a:r>
          </a:p>
          <a:p>
            <a:pPr>
              <a:defRPr/>
            </a:pPr>
            <a:r>
              <a:rPr lang="da-DK" dirty="0"/>
              <a:t> </a:t>
            </a:r>
          </a:p>
          <a:p>
            <a:pPr>
              <a:defRPr/>
            </a:pPr>
            <a:endParaRPr lang="en-US" dirty="0"/>
          </a:p>
          <a:p>
            <a:pPr>
              <a:defRPr/>
            </a:pPr>
            <a:r>
              <a:rPr lang="en-US" u="sng" dirty="0"/>
              <a:t>Bullets hopper </a:t>
            </a:r>
            <a:r>
              <a:rPr lang="en-US" u="sng" dirty="0" err="1"/>
              <a:t>ind</a:t>
            </a:r>
            <a:r>
              <a:rPr lang="en-US"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Du skal håndhæve jeres regler på området. </a:t>
            </a:r>
            <a:r>
              <a:rPr lang="da-DK" sz="1200" kern="1200" dirty="0">
                <a:solidFill>
                  <a:schemeClr val="tx1"/>
                </a:solidFill>
                <a:effectLst/>
                <a:latin typeface="+mn-lt"/>
                <a:ea typeface="+mn-ea"/>
                <a:cs typeface="+mn-cs"/>
              </a:rPr>
              <a:t>Vær opmærksom på tidlige advarsler og stop systematisk mobning eller chikane så snart du ser den, </a:t>
            </a:r>
            <a:r>
              <a:rPr lang="da-DK" sz="1200" b="1" kern="1200" dirty="0">
                <a:solidFill>
                  <a:schemeClr val="tx1"/>
                </a:solidFill>
                <a:effectLst/>
                <a:latin typeface="+mn-lt"/>
                <a:ea typeface="+mn-ea"/>
                <a:cs typeface="+mn-cs"/>
              </a:rPr>
              <a:t>det betyder naturligvis, at du er nødt til selv at “</a:t>
            </a:r>
            <a:r>
              <a:rPr lang="da-DK" sz="1200" b="1" kern="1200" dirty="0" err="1">
                <a:solidFill>
                  <a:schemeClr val="tx1"/>
                </a:solidFill>
                <a:effectLst/>
                <a:latin typeface="+mn-lt"/>
                <a:ea typeface="+mn-ea"/>
                <a:cs typeface="+mn-cs"/>
              </a:rPr>
              <a:t>walk</a:t>
            </a:r>
            <a:r>
              <a:rPr lang="da-DK" sz="1200" b="1" kern="1200" dirty="0">
                <a:solidFill>
                  <a:schemeClr val="tx1"/>
                </a:solidFill>
                <a:effectLst/>
                <a:latin typeface="+mn-lt"/>
                <a:ea typeface="+mn-ea"/>
                <a:cs typeface="+mn-cs"/>
              </a:rPr>
              <a:t> the talk” </a:t>
            </a:r>
            <a:r>
              <a:rPr lang="da-DK" sz="1200" kern="1200" dirty="0">
                <a:solidFill>
                  <a:schemeClr val="tx1"/>
                </a:solidFill>
                <a:effectLst/>
                <a:latin typeface="+mn-lt"/>
                <a:ea typeface="+mn-ea"/>
                <a:cs typeface="+mn-cs"/>
              </a:rPr>
              <a:t>være rollemodel og behandle alle ens og med respekt. </a:t>
            </a:r>
          </a:p>
          <a:p>
            <a:pPr>
              <a:defRPr/>
            </a:pPr>
            <a:endParaRPr lang="da-DK" dirty="0"/>
          </a:p>
          <a:p>
            <a:pPr>
              <a:defRPr/>
            </a:pPr>
            <a:r>
              <a:rPr lang="da-DK" dirty="0"/>
              <a:t>Læs mere i </a:t>
            </a:r>
            <a:br>
              <a:rPr lang="da-DK" dirty="0"/>
            </a:br>
            <a:r>
              <a:rPr lang="da-DK" dirty="0"/>
              <a:t>Be a </a:t>
            </a:r>
            <a:r>
              <a:rPr lang="da-DK" dirty="0" err="1"/>
              <a:t>buddy</a:t>
            </a:r>
            <a:r>
              <a:rPr lang="da-DK" dirty="0"/>
              <a:t>-vejledningen s. 12-13. </a:t>
            </a:r>
          </a:p>
          <a:p>
            <a:r>
              <a:rPr lang="da-DK" dirty="0"/>
              <a:t>A Good </a:t>
            </a:r>
            <a:r>
              <a:rPr lang="da-DK" dirty="0" err="1"/>
              <a:t>Working</a:t>
            </a:r>
            <a:r>
              <a:rPr lang="da-DK" dirty="0"/>
              <a:t> Life at Sea (udgivet af SEA HEALTH &amp; WELFARE): </a:t>
            </a:r>
            <a:br>
              <a:rPr lang="da-DK" dirty="0"/>
            </a:br>
            <a:r>
              <a:rPr lang="da-DK" dirty="0"/>
              <a:t>Kapitel 2. Kommunikation og information.</a:t>
            </a:r>
            <a:br>
              <a:rPr lang="da-DK" dirty="0"/>
            </a:br>
            <a:r>
              <a:rPr lang="da-DK" dirty="0"/>
              <a:t>Kapitel 3. Konflikthåndtering og forebyggelse.</a:t>
            </a:r>
          </a:p>
          <a:p>
            <a:endParaRPr lang="en-US" dirty="0"/>
          </a:p>
        </p:txBody>
      </p:sp>
      <p:sp>
        <p:nvSpPr>
          <p:cNvPr id="4" name="Pladsholder til slidenummer 3"/>
          <p:cNvSpPr>
            <a:spLocks noGrp="1"/>
          </p:cNvSpPr>
          <p:nvPr>
            <p:ph type="sldNum" sz="quarter" idx="5"/>
          </p:nvPr>
        </p:nvSpPr>
        <p:spPr/>
        <p:txBody>
          <a:bodyPr/>
          <a:lstStyle/>
          <a:p>
            <a:fld id="{9509EE46-B35B-1746-89C4-F069E6A2C135}" type="slidenum">
              <a:rPr lang="da-DK" smtClean="0"/>
              <a:t>25</a:t>
            </a:fld>
            <a:endParaRPr lang="da-DK"/>
          </a:p>
        </p:txBody>
      </p:sp>
    </p:spTree>
    <p:extLst>
      <p:ext uri="{BB962C8B-B14F-4D97-AF65-F5344CB8AC3E}">
        <p14:creationId xmlns:p14="http://schemas.microsoft.com/office/powerpoint/2010/main" val="1182343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Hvad kan rederiet gøre?</a:t>
            </a:r>
            <a:br>
              <a:rPr lang="da-DK" b="1" dirty="0"/>
            </a:br>
            <a:endParaRPr lang="da-DK" b="1" dirty="0"/>
          </a:p>
          <a:p>
            <a:r>
              <a:rPr lang="da-DK" b="0" u="sng" dirty="0"/>
              <a:t>Bullets popper ind:</a:t>
            </a:r>
            <a:br>
              <a:rPr lang="da-DK" b="0" dirty="0">
                <a:cs typeface="+mn-lt"/>
              </a:rPr>
            </a:br>
            <a:r>
              <a:rPr lang="da-DK" b="0" dirty="0"/>
              <a:t>Rederiet bør:</a:t>
            </a:r>
          </a:p>
          <a:p>
            <a:r>
              <a:rPr lang="da-DK" b="1" dirty="0"/>
              <a:t>• Udarbejde en mobbepolitik </a:t>
            </a:r>
            <a:r>
              <a:rPr lang="da-DK" dirty="0"/>
              <a:t>og indføre den som et afsnit i </a:t>
            </a:r>
            <a:r>
              <a:rPr lang="da-DK" b="1" dirty="0"/>
              <a:t>personalehåndbogen</a:t>
            </a:r>
            <a:r>
              <a:rPr lang="da-DK" dirty="0"/>
              <a:t>.</a:t>
            </a:r>
            <a:br>
              <a:rPr lang="da-DK" dirty="0">
                <a:cs typeface="+mn-lt"/>
              </a:rPr>
            </a:br>
            <a:r>
              <a:rPr lang="da-DK" dirty="0"/>
              <a:t>• </a:t>
            </a:r>
            <a:r>
              <a:rPr lang="da-DK" b="1" dirty="0"/>
              <a:t>Udpege designeret person </a:t>
            </a:r>
            <a:r>
              <a:rPr lang="da-DK" dirty="0"/>
              <a:t>– vedkommende skal have </a:t>
            </a:r>
            <a:r>
              <a:rPr lang="da-DK" b="1" dirty="0"/>
              <a:t>bemyndigelse</a:t>
            </a:r>
            <a:r>
              <a:rPr lang="da-DK" dirty="0"/>
              <a:t> til at behandle sager/klager.</a:t>
            </a:r>
          </a:p>
          <a:p>
            <a:r>
              <a:rPr lang="da-DK" b="1" dirty="0"/>
              <a:t>• Bevare fokus på at have et godt psykisk arbejdsmiljø, bl.a. ved at arbejde med værdier. </a:t>
            </a:r>
            <a:r>
              <a:rPr lang="da-DK" b="0" dirty="0"/>
              <a:t>Sørg for at alle ansatte kender firmaets værdier i forhold til, hvordan man omgås hinanden.</a:t>
            </a:r>
            <a:br>
              <a:rPr lang="da-DK" dirty="0"/>
            </a:br>
            <a:r>
              <a:rPr lang="da-DK" dirty="0"/>
              <a:t>• </a:t>
            </a:r>
            <a:r>
              <a:rPr lang="da-DK" b="1" dirty="0"/>
              <a:t>Sørge for god introduktion af nye medarbejdere – både fagligt og socialt. </a:t>
            </a:r>
            <a:r>
              <a:rPr lang="da-DK" b="0" dirty="0"/>
              <a:t>Hvis nye medarbejdere er blevet grundigt introduceret, er der mindre risiko for, at de laver fejl og dermed udsætter sig selv for potentiel mobning og chikane. </a:t>
            </a:r>
            <a:endParaRPr lang="da-DK" b="1" i="1" dirty="0"/>
          </a:p>
          <a:p>
            <a:r>
              <a:rPr lang="da-DK" b="1" dirty="0"/>
              <a:t>• Håndtere konflikter respektfuldt og professionelt.</a:t>
            </a:r>
            <a:r>
              <a:rPr lang="da-DK" b="0" dirty="0"/>
              <a:t> Kommer der en klage fra et skib, skal den behandles fortroligt og med respekt. Både offer og krænker skal høres i sagen. </a:t>
            </a:r>
            <a:endParaRPr lang="da-DK" b="1" dirty="0"/>
          </a:p>
          <a:p>
            <a:pPr marL="0" indent="0">
              <a:buFont typeface="Arial" panose="020B0604020202020204" pitchFamily="34" charset="0"/>
              <a:buNone/>
            </a:pPr>
            <a:r>
              <a:rPr lang="da-DK" b="1" dirty="0"/>
              <a:t>• Sørge for en respektfuld omgangstone og et godt samarbejde.</a:t>
            </a:r>
            <a:r>
              <a:rPr lang="da-DK" b="0" i="1" dirty="0"/>
              <a:t> </a:t>
            </a:r>
          </a:p>
          <a:p>
            <a:pPr marL="0" indent="0">
              <a:buFont typeface="Arial" panose="020B0604020202020204" pitchFamily="34" charset="0"/>
              <a:buNone/>
            </a:pPr>
            <a:r>
              <a:rPr lang="da-DK" b="0" i="1" dirty="0"/>
              <a:t>• </a:t>
            </a:r>
            <a:r>
              <a:rPr lang="da-DK" b="1" dirty="0"/>
              <a:t>Sæt emnet på agendaen</a:t>
            </a:r>
            <a:r>
              <a:rPr lang="da-DK" dirty="0"/>
              <a:t>:</a:t>
            </a:r>
            <a:br>
              <a:rPr lang="da-DK" dirty="0"/>
            </a:br>
            <a:r>
              <a:rPr lang="da-DK" dirty="0"/>
              <a:t>• Sørg for, at officerer og søfarende deltager i uddannelse, der forklarer de uønskede virkninger af chikane og mobning og beskriver rederiets politik. </a:t>
            </a:r>
            <a:br>
              <a:rPr lang="da-DK" dirty="0"/>
            </a:br>
            <a:r>
              <a:rPr lang="da-DK" dirty="0"/>
              <a:t>• Overvej brug af litteratur, plakater og videoer til at underbygge og styrke virksomhedens politikker. </a:t>
            </a:r>
            <a:br>
              <a:rPr lang="da-DK" dirty="0"/>
            </a:br>
            <a:r>
              <a:rPr lang="da-DK" dirty="0"/>
              <a:t>• Opsæt bekendtgørelser på personaleopslagstavler. </a:t>
            </a:r>
            <a:br>
              <a:rPr lang="da-DK" dirty="0"/>
            </a:br>
            <a:r>
              <a:rPr lang="da-DK" dirty="0"/>
              <a:t>• Udarbejd ledelsesvejledninger. </a:t>
            </a:r>
            <a:br>
              <a:rPr lang="da-DK" dirty="0"/>
            </a:br>
            <a:r>
              <a:rPr lang="da-DK" dirty="0"/>
              <a:t>• Udarbejd vejledninger til de ansatte. </a:t>
            </a:r>
          </a:p>
          <a:p>
            <a:endParaRPr lang="da-DK" dirty="0"/>
          </a:p>
          <a:p>
            <a:r>
              <a:rPr lang="da-DK" dirty="0"/>
              <a:t>Læs mere i Be a </a:t>
            </a:r>
            <a:r>
              <a:rPr lang="da-DK" dirty="0" err="1"/>
              <a:t>buddy</a:t>
            </a:r>
            <a:r>
              <a:rPr lang="da-DK" dirty="0"/>
              <a:t>-vejledningen s. 14-15.</a:t>
            </a:r>
            <a:br>
              <a:rPr lang="da-DK" dirty="0"/>
            </a:br>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26</a:t>
            </a:fld>
            <a:endParaRPr lang="da-DK"/>
          </a:p>
        </p:txBody>
      </p:sp>
    </p:spTree>
    <p:extLst>
      <p:ext uri="{BB962C8B-B14F-4D97-AF65-F5344CB8AC3E}">
        <p14:creationId xmlns:p14="http://schemas.microsoft.com/office/powerpoint/2010/main" val="3031207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Gode råd til sikkerhedsrepræsentanten</a:t>
            </a:r>
          </a:p>
          <a:p>
            <a:br>
              <a:rPr lang="da-DK" b="1" dirty="0"/>
            </a:br>
            <a:r>
              <a:rPr lang="da-DK" b="0" u="sng" dirty="0" err="1"/>
              <a:t>Bullets</a:t>
            </a:r>
            <a:r>
              <a:rPr lang="da-DK" b="0" u="sng" dirty="0"/>
              <a:t> popper ind en ad gangen. Ingen uddybning af de tre </a:t>
            </a:r>
            <a:r>
              <a:rPr lang="da-DK" b="0" u="sng" dirty="0" err="1"/>
              <a:t>bullets</a:t>
            </a:r>
            <a:r>
              <a:rPr lang="da-DK" b="0" u="sng" dirty="0"/>
              <a:t>, først efter dem: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a:t>
            </a:r>
            <a:r>
              <a:rPr lang="da-DK" b="1" dirty="0"/>
              <a:t>Vær opmærksom på mobning. </a:t>
            </a:r>
            <a:br>
              <a:rPr lang="da-DK" b="1" dirty="0"/>
            </a:br>
            <a:r>
              <a:rPr lang="da-DK" sz="1200" b="1" kern="1200" dirty="0">
                <a:solidFill>
                  <a:schemeClr val="tx1"/>
                </a:solidFill>
                <a:effectLst/>
                <a:latin typeface="+mn-lt"/>
                <a:ea typeface="+mn-ea"/>
                <a:cs typeface="+mn-cs"/>
              </a:rPr>
              <a:t>• </a:t>
            </a:r>
            <a:r>
              <a:rPr lang="da-DK" b="1" dirty="0"/>
              <a:t>Sig fra, hvis du oplever mobning på skibet</a:t>
            </a:r>
            <a:r>
              <a:rPr lang="da-DK" b="0" dirty="0"/>
              <a:t>, dvs.:</a:t>
            </a:r>
            <a:br>
              <a:rPr lang="da-DK" b="0" dirty="0"/>
            </a:br>
            <a:r>
              <a:rPr lang="da-DK" sz="1200" b="1" kern="1200" dirty="0">
                <a:solidFill>
                  <a:schemeClr val="tx1"/>
                </a:solidFill>
                <a:effectLst/>
                <a:latin typeface="+mn-lt"/>
                <a:ea typeface="+mn-ea"/>
                <a:cs typeface="+mn-cs"/>
              </a:rPr>
              <a:t>• </a:t>
            </a:r>
            <a:r>
              <a:rPr lang="da-DK" b="1" dirty="0"/>
              <a:t>Tal med de indblandede – først den udsatte, dernæst mobberen. </a:t>
            </a:r>
            <a:br>
              <a:rPr lang="da-DK" b="1" dirty="0"/>
            </a:br>
            <a:br>
              <a:rPr lang="da-DK" b="1" dirty="0"/>
            </a:br>
            <a:r>
              <a:rPr lang="da-DK" sz="1200" b="0" dirty="0"/>
              <a:t>Altså: </a:t>
            </a:r>
            <a:r>
              <a:rPr lang="da-DK" sz="1200" b="0" kern="1200" dirty="0">
                <a:solidFill>
                  <a:schemeClr val="tx1"/>
                </a:solidFill>
                <a:effectLst/>
                <a:latin typeface="+mn-lt"/>
                <a:ea typeface="+mn-ea"/>
                <a:cs typeface="+mn-cs"/>
              </a:rPr>
              <a:t>V</a:t>
            </a:r>
            <a:r>
              <a:rPr lang="da-DK" sz="1200" kern="1200" dirty="0">
                <a:solidFill>
                  <a:schemeClr val="tx1"/>
                </a:solidFill>
                <a:effectLst/>
                <a:latin typeface="+mn-lt"/>
                <a:ea typeface="+mn-ea"/>
                <a:cs typeface="+mn-cs"/>
              </a:rPr>
              <a:t>ær opmærksom på tidlige advarsler og stop systematisk mobning eller chikane så snart du ser den. </a:t>
            </a:r>
            <a:br>
              <a:rPr lang="da-DK" sz="1200" kern="1200" dirty="0">
                <a:solidFill>
                  <a:schemeClr val="tx1"/>
                </a:solidFill>
                <a:effectLst/>
                <a:latin typeface="+mn-lt"/>
                <a:ea typeface="+mn-ea"/>
                <a:cs typeface="+mn-cs"/>
              </a:rPr>
            </a:br>
            <a:r>
              <a:rPr lang="da-DK" b="0" dirty="0"/>
              <a:t>Tag en lille snak med begge parter og/eller tag emnet op på et fællesmøde i generelle vendinger, så du ikke hænger nogen ud. </a:t>
            </a:r>
            <a:br>
              <a:rPr lang="da-DK" b="0" dirty="0"/>
            </a:br>
            <a:r>
              <a:rPr lang="da-DK" b="0" dirty="0"/>
              <a:t>Hvis der ikke er noget i det, at det er en jargon, de to har sammen, så er alt glemt. </a:t>
            </a:r>
            <a:br>
              <a:rPr lang="da-DK" b="0" dirty="0"/>
            </a:br>
            <a:br>
              <a:rPr lang="da-DK" b="1" dirty="0"/>
            </a:br>
            <a:r>
              <a:rPr lang="da-DK" sz="1200" b="1" kern="1200" dirty="0">
                <a:solidFill>
                  <a:schemeClr val="tx1"/>
                </a:solidFill>
                <a:effectLst/>
                <a:latin typeface="+mn-lt"/>
                <a:ea typeface="+mn-ea"/>
                <a:cs typeface="+mn-cs"/>
              </a:rPr>
              <a:t>• </a:t>
            </a:r>
            <a:r>
              <a:rPr lang="da-DK" b="1" dirty="0"/>
              <a:t>Hvis det fortsætter: </a:t>
            </a:r>
            <a:r>
              <a:rPr lang="da-DK" b="0" dirty="0"/>
              <a:t>Hvis det ikke har hjulpet at tale med de indblandede, så gå videre til din leder,</a:t>
            </a:r>
            <a:r>
              <a:rPr lang="da-DK" sz="1200" b="0" dirty="0"/>
              <a:t> sikkerhedsudvalget eller personaleafdelingen. </a:t>
            </a:r>
            <a:br>
              <a:rPr lang="da-DK" sz="1200" b="0" dirty="0"/>
            </a:br>
            <a:br>
              <a:rPr lang="da-DK" sz="1200" b="0" dirty="0"/>
            </a:br>
            <a:endParaRPr lang="da-DK" dirty="0">
              <a:solidFill>
                <a:srgbClr val="FF0000"/>
              </a:solidFill>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27</a:t>
            </a:fld>
            <a:endParaRPr lang="da-DK"/>
          </a:p>
        </p:txBody>
      </p:sp>
    </p:spTree>
    <p:extLst>
      <p:ext uri="{BB962C8B-B14F-4D97-AF65-F5344CB8AC3E}">
        <p14:creationId xmlns:p14="http://schemas.microsoft.com/office/powerpoint/2010/main" val="918609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Og flere </a:t>
            </a:r>
            <a:r>
              <a:rPr lang="da-DK" sz="1200" b="1" kern="1200" dirty="0">
                <a:solidFill>
                  <a:schemeClr val="tx1"/>
                </a:solidFill>
                <a:effectLst/>
                <a:latin typeface="+mn-lt"/>
                <a:ea typeface="+mn-ea"/>
                <a:cs typeface="+mn-cs"/>
              </a:rPr>
              <a:t>Gode råd til sikkerhedsrepræsentanten</a:t>
            </a:r>
            <a:br>
              <a:rPr lang="da-DK" sz="1200" b="1" kern="1200" dirty="0">
                <a:solidFill>
                  <a:schemeClr val="tx1"/>
                </a:solidFill>
                <a:effectLst/>
                <a:latin typeface="+mn-lt"/>
                <a:ea typeface="+mn-ea"/>
                <a:cs typeface="+mn-cs"/>
              </a:rPr>
            </a:br>
            <a:br>
              <a:rPr lang="da-DK" sz="1200" b="1" kern="1200" dirty="0">
                <a:solidFill>
                  <a:schemeClr val="tx1"/>
                </a:solidFill>
                <a:effectLst/>
                <a:latin typeface="+mn-lt"/>
                <a:ea typeface="+mn-ea"/>
                <a:cs typeface="+mn-cs"/>
              </a:rPr>
            </a:br>
            <a:r>
              <a:rPr lang="da-DK" sz="1200" b="0" u="sng" kern="1200" dirty="0" err="1">
                <a:solidFill>
                  <a:schemeClr val="tx1"/>
                </a:solidFill>
                <a:effectLst/>
                <a:latin typeface="+mn-lt"/>
                <a:ea typeface="+mn-ea"/>
                <a:cs typeface="+mn-cs"/>
              </a:rPr>
              <a:t>Bullets</a:t>
            </a:r>
            <a:r>
              <a:rPr lang="da-DK" sz="1200" b="0" u="sng" kern="1200" dirty="0">
                <a:solidFill>
                  <a:schemeClr val="tx1"/>
                </a:solidFill>
                <a:effectLst/>
                <a:latin typeface="+mn-lt"/>
                <a:ea typeface="+mn-ea"/>
                <a:cs typeface="+mn-cs"/>
              </a:rPr>
              <a:t> popper ind en ad gangen:</a:t>
            </a: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Vær en god rollemodel. </a:t>
            </a:r>
            <a:r>
              <a:rPr lang="da-DK" sz="1200" b="0" kern="1200" dirty="0">
                <a:solidFill>
                  <a:schemeClr val="tx1"/>
                </a:solidFill>
                <a:effectLst/>
                <a:latin typeface="+mn-lt"/>
                <a:ea typeface="+mn-ea"/>
                <a:cs typeface="+mn-cs"/>
              </a:rPr>
              <a:t>B</a:t>
            </a:r>
            <a:r>
              <a:rPr lang="da-DK" sz="1200" kern="1200" dirty="0">
                <a:solidFill>
                  <a:schemeClr val="tx1"/>
                </a:solidFill>
                <a:effectLst/>
                <a:latin typeface="+mn-lt"/>
                <a:ea typeface="+mn-ea"/>
                <a:cs typeface="+mn-cs"/>
              </a:rPr>
              <a:t>ehandl alle lige, og tal pænt til alle.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Løs konflikter, inden de trapper op. </a:t>
            </a:r>
            <a:r>
              <a:rPr lang="da-DK" sz="1200" b="0" kern="1200" dirty="0">
                <a:solidFill>
                  <a:schemeClr val="tx1"/>
                </a:solidFill>
                <a:effectLst/>
                <a:latin typeface="+mn-lt"/>
                <a:ea typeface="+mn-ea"/>
                <a:cs typeface="+mn-cs"/>
              </a:rPr>
              <a:t>Altså som vi talte om på den forrige slide, tal med de to parter, den udsatte først, og se, om du kan løse konflikten allerede her. Hvis der ikke er et problem, er alt godt, hvis der er et problem, så gå videre til sikkerhedsudvalget, og løs konflikten.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Man kan forebygge/løse konflikter, f.eks. ved at:</a:t>
            </a:r>
            <a:br>
              <a:rPr lang="da-DK" sz="1200" b="0" kern="1200" dirty="0">
                <a:solidFill>
                  <a:schemeClr val="tx1"/>
                </a:solidFill>
                <a:effectLst/>
                <a:latin typeface="+mn-lt"/>
                <a:ea typeface="+mn-ea"/>
                <a:cs typeface="+mn-cs"/>
              </a:rPr>
            </a:br>
            <a:r>
              <a:rPr lang="da-DK" sz="1200" b="0" kern="1200" dirty="0">
                <a:solidFill>
                  <a:schemeClr val="tx1"/>
                </a:solidFill>
                <a:effectLst/>
                <a:latin typeface="+mn-lt"/>
                <a:ea typeface="+mn-ea"/>
                <a:cs typeface="+mn-cs"/>
              </a:rPr>
              <a:t>• </a:t>
            </a:r>
            <a:r>
              <a:rPr lang="da-DK" sz="1200" b="1" kern="1200" dirty="0">
                <a:solidFill>
                  <a:schemeClr val="tx1"/>
                </a:solidFill>
                <a:effectLst/>
                <a:latin typeface="+mn-lt"/>
                <a:ea typeface="+mn-ea"/>
                <a:cs typeface="+mn-cs"/>
              </a:rPr>
              <a:t>Holde møder med hele personalegruppen</a:t>
            </a:r>
            <a:r>
              <a:rPr lang="da-DK" sz="1200" b="0" kern="1200" dirty="0">
                <a:solidFill>
                  <a:schemeClr val="tx1"/>
                </a:solidFill>
                <a:effectLst/>
                <a:latin typeface="+mn-lt"/>
                <a:ea typeface="+mn-ea"/>
                <a:cs typeface="+mn-cs"/>
              </a:rPr>
              <a:t>, hvor man taler om emnet mobning/chikane.</a:t>
            </a:r>
            <a:br>
              <a:rPr lang="da-DK" sz="1200" b="0" kern="1200" dirty="0">
                <a:solidFill>
                  <a:schemeClr val="tx1"/>
                </a:solidFill>
                <a:effectLst/>
                <a:latin typeface="+mn-lt"/>
                <a:ea typeface="+mn-ea"/>
                <a:cs typeface="+mn-cs"/>
              </a:rPr>
            </a:br>
            <a:r>
              <a:rPr lang="da-DK" sz="1200" b="1" kern="1200" dirty="0">
                <a:solidFill>
                  <a:schemeClr val="tx1"/>
                </a:solidFill>
                <a:effectLst/>
                <a:latin typeface="+mn-lt"/>
                <a:ea typeface="+mn-ea"/>
                <a:cs typeface="+mn-cs"/>
              </a:rPr>
              <a:t>• Uddanne medarbejderne</a:t>
            </a:r>
            <a:r>
              <a:rPr lang="da-DK" sz="1200" b="0" kern="1200" dirty="0">
                <a:solidFill>
                  <a:schemeClr val="tx1"/>
                </a:solidFill>
                <a:effectLst/>
                <a:latin typeface="+mn-lt"/>
                <a:ea typeface="+mn-ea"/>
                <a:cs typeface="+mn-cs"/>
              </a:rPr>
              <a:t>, f.eks. bruge flere af de redskaber, der er til rådighed I SEA HEALTH &amp; WELFARES læringsredskaber.</a:t>
            </a:r>
            <a:br>
              <a:rPr lang="da-DK" sz="1200" b="0" kern="1200" dirty="0">
                <a:solidFill>
                  <a:schemeClr val="tx1"/>
                </a:solidFill>
                <a:effectLst/>
                <a:latin typeface="+mn-lt"/>
                <a:ea typeface="+mn-ea"/>
                <a:cs typeface="+mn-cs"/>
              </a:rPr>
            </a:br>
            <a:r>
              <a:rPr lang="da-DK" sz="1200" b="0" kern="1200" dirty="0">
                <a:solidFill>
                  <a:schemeClr val="tx1"/>
                </a:solidFill>
                <a:effectLst/>
                <a:latin typeface="+mn-lt"/>
                <a:ea typeface="+mn-ea"/>
                <a:cs typeface="+mn-cs"/>
              </a:rPr>
              <a:t>• </a:t>
            </a:r>
            <a:r>
              <a:rPr lang="da-DK" sz="1200" b="1" kern="1200" dirty="0">
                <a:solidFill>
                  <a:schemeClr val="tx1"/>
                </a:solidFill>
                <a:effectLst/>
                <a:latin typeface="+mn-lt"/>
                <a:ea typeface="+mn-ea"/>
                <a:cs typeface="+mn-cs"/>
              </a:rPr>
              <a:t>Sørge for at alle medarbejdere kender til skibets regler og politik </a:t>
            </a:r>
            <a:r>
              <a:rPr lang="da-DK" sz="1200" b="0" kern="1200" dirty="0">
                <a:solidFill>
                  <a:schemeClr val="tx1"/>
                </a:solidFill>
                <a:effectLst/>
                <a:latin typeface="+mn-lt"/>
                <a:ea typeface="+mn-ea"/>
                <a:cs typeface="+mn-cs"/>
              </a:rPr>
              <a:t>– og håndhæve disse regler.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r>
              <a:rPr lang="da-DK" dirty="0"/>
              <a:t>Læs mere her:</a:t>
            </a:r>
            <a:br>
              <a:rPr lang="da-DK" dirty="0"/>
            </a:br>
            <a:r>
              <a:rPr lang="da-DK" i="1" dirty="0"/>
              <a:t>A Good </a:t>
            </a:r>
            <a:r>
              <a:rPr lang="da-DK" i="1" dirty="0" err="1"/>
              <a:t>Working</a:t>
            </a:r>
            <a:r>
              <a:rPr lang="da-DK" i="1" dirty="0"/>
              <a:t> Life at Sea</a:t>
            </a:r>
            <a:r>
              <a:rPr lang="da-DK" dirty="0"/>
              <a:t> (udgivet af SEA HEALTH &amp; WELFARE): </a:t>
            </a:r>
            <a:br>
              <a:rPr lang="da-DK" dirty="0"/>
            </a:br>
            <a:r>
              <a:rPr lang="da-DK" dirty="0"/>
              <a:t>Kapitel 2. Kommunikation og information.</a:t>
            </a:r>
            <a:br>
              <a:rPr lang="da-DK" dirty="0"/>
            </a:br>
            <a:r>
              <a:rPr lang="da-DK" dirty="0"/>
              <a:t>Kapitel 3. Konflikthåndtering og forebyggelse.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28</a:t>
            </a:fld>
            <a:endParaRPr lang="da-DK"/>
          </a:p>
        </p:txBody>
      </p:sp>
    </p:spTree>
    <p:extLst>
      <p:ext uri="{BB962C8B-B14F-4D97-AF65-F5344CB8AC3E}">
        <p14:creationId xmlns:p14="http://schemas.microsoft.com/office/powerpoint/2010/main" val="2515968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Olie på gulvet</a:t>
            </a:r>
          </a:p>
          <a:p>
            <a:r>
              <a:rPr lang="da-DK" b="0" dirty="0"/>
              <a:t>Denne slide ser ud til at være noget helt andet, men tænk over spørgsmålene, og på, hvad man kan/bør gøre her. </a:t>
            </a:r>
            <a:br>
              <a:rPr lang="da-DK" b="0" dirty="0"/>
            </a:br>
            <a:endParaRPr lang="da-DK" b="0" dirty="0"/>
          </a:p>
          <a:p>
            <a:r>
              <a:rPr lang="da-DK" b="0" u="sng" dirty="0"/>
              <a:t>Lad kursisterne få et øjeblik til at tænke over spørgsmålene, og fortæl så, hvad man bør gøre med udgangspunkt i nedenstående punkter. </a:t>
            </a:r>
            <a:br>
              <a:rPr lang="da-DK" u="sng" dirty="0"/>
            </a:br>
            <a:br>
              <a:rPr lang="da-DK" dirty="0"/>
            </a:br>
            <a:r>
              <a:rPr lang="da-DK" dirty="0"/>
              <a:t>Man ville:</a:t>
            </a:r>
            <a:br>
              <a:rPr lang="da-DK" dirty="0"/>
            </a:br>
            <a:r>
              <a:rPr lang="da-DK" sz="1200" b="1" kern="1200" dirty="0">
                <a:solidFill>
                  <a:schemeClr val="tx1"/>
                </a:solidFill>
                <a:effectLst/>
                <a:latin typeface="+mn-lt"/>
                <a:ea typeface="+mn-ea"/>
                <a:cs typeface="+mn-cs"/>
              </a:rPr>
              <a:t>• </a:t>
            </a:r>
            <a:r>
              <a:rPr lang="da-DK" dirty="0"/>
              <a:t>Finde ud af hvor det kommer fra. Måske er det et lækkende rør? </a:t>
            </a:r>
            <a:br>
              <a:rPr lang="da-DK" dirty="0"/>
            </a:br>
            <a:r>
              <a:rPr lang="da-DK" sz="1200" b="1" kern="1200" dirty="0">
                <a:solidFill>
                  <a:schemeClr val="tx1"/>
                </a:solidFill>
                <a:effectLst/>
                <a:latin typeface="+mn-lt"/>
                <a:ea typeface="+mn-ea"/>
                <a:cs typeface="+mn-cs"/>
              </a:rPr>
              <a:t>•</a:t>
            </a:r>
            <a:r>
              <a:rPr lang="da-DK" sz="1200" b="0" kern="1200" dirty="0">
                <a:solidFill>
                  <a:schemeClr val="tx1"/>
                </a:solidFill>
                <a:effectLst/>
                <a:latin typeface="+mn-lt"/>
                <a:ea typeface="+mn-ea"/>
                <a:cs typeface="+mn-cs"/>
              </a:rPr>
              <a:t> Finde ud af hvor</a:t>
            </a:r>
            <a:r>
              <a:rPr lang="da-DK" b="0" dirty="0"/>
              <a:t>for </a:t>
            </a:r>
            <a:r>
              <a:rPr lang="da-DK" dirty="0"/>
              <a:t>røret lækker? Er det ikke blevet vedligeholdt? Har der været for meget tryk på?</a:t>
            </a:r>
            <a:br>
              <a:rPr lang="da-DK" dirty="0"/>
            </a:br>
            <a:br>
              <a:rPr lang="da-DK" dirty="0"/>
            </a:br>
            <a:r>
              <a:rPr lang="da-DK" sz="1200" b="0" kern="1200" dirty="0">
                <a:solidFill>
                  <a:schemeClr val="tx1"/>
                </a:solidFill>
                <a:effectLst/>
                <a:latin typeface="+mn-lt"/>
                <a:ea typeface="+mn-ea"/>
                <a:cs typeface="+mn-cs"/>
              </a:rPr>
              <a:t>• Man ville</a:t>
            </a:r>
            <a:r>
              <a:rPr lang="da-DK" dirty="0"/>
              <a:t> automatisk tørre den spildte olie op og/eller advare andre om faren.</a:t>
            </a:r>
            <a:br>
              <a:rPr lang="da-DK" dirty="0"/>
            </a:br>
            <a:endParaRPr lang="da-DK" dirty="0"/>
          </a:p>
          <a:p>
            <a:r>
              <a:rPr lang="da-DK" dirty="0"/>
              <a:t>Budskabet er: Hvis ikke man finder årsagen til problemet/konflikten, vil det komme igen, og det vil gå ud over andre. Problemet/konflikten skal løses ved udgangspunktet. </a:t>
            </a:r>
          </a:p>
        </p:txBody>
      </p:sp>
      <p:sp>
        <p:nvSpPr>
          <p:cNvPr id="4" name="Pladsholder til slidenummer 3"/>
          <p:cNvSpPr>
            <a:spLocks noGrp="1"/>
          </p:cNvSpPr>
          <p:nvPr>
            <p:ph type="sldNum" sz="quarter" idx="5"/>
          </p:nvPr>
        </p:nvSpPr>
        <p:spPr/>
        <p:txBody>
          <a:bodyPr/>
          <a:lstStyle/>
          <a:p>
            <a:fld id="{9509EE46-B35B-1746-89C4-F069E6A2C135}" type="slidenum">
              <a:rPr lang="da-DK" smtClean="0"/>
              <a:t>29</a:t>
            </a:fld>
            <a:endParaRPr lang="da-DK"/>
          </a:p>
        </p:txBody>
      </p:sp>
    </p:spTree>
    <p:extLst>
      <p:ext uri="{BB962C8B-B14F-4D97-AF65-F5344CB8AC3E}">
        <p14:creationId xmlns:p14="http://schemas.microsoft.com/office/powerpoint/2010/main" val="2923565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200" b="0" i="0" u="sng" strike="noStrike" baseline="0" dirty="0">
                <a:latin typeface="Dotum" panose="020B0600000101010101" pitchFamily="34" charset="-127"/>
                <a:ea typeface="Dotum" panose="020B0600000101010101" pitchFamily="34" charset="-127"/>
              </a:rPr>
              <a:t>Et godt psykisk arbejdsmiljø har betydning for </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 Trivsel </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Godt samarbejde</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Motivation</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Arbejdsglæde</a:t>
            </a:r>
          </a:p>
          <a:p>
            <a:pPr algn="l"/>
            <a:endParaRPr lang="da-DK" sz="1200" b="0" i="0" u="sng" strike="noStrike" baseline="0" dirty="0">
              <a:latin typeface="Dotum" panose="020B0600000101010101" pitchFamily="34" charset="-127"/>
              <a:ea typeface="Dotum" panose="020B0600000101010101" pitchFamily="34" charset="-127"/>
            </a:endParaRPr>
          </a:p>
          <a:p>
            <a:pPr algn="l"/>
            <a:r>
              <a:rPr lang="da-DK" sz="1200" b="0" i="0" u="sng" strike="noStrike" baseline="0" dirty="0">
                <a:latin typeface="Dotum" panose="020B0600000101010101" pitchFamily="34" charset="-127"/>
                <a:ea typeface="Dotum" panose="020B0600000101010101" pitchFamily="34" charset="-127"/>
              </a:rPr>
              <a:t>Et godt psykisk arbejdsmiljø er også et arbejdsmiljø, hvor man ikke oplever sig</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Mobbet</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Seksuelt chikaneret</a:t>
            </a:r>
            <a:br>
              <a:rPr lang="da-DK" sz="1200" b="0" i="0" u="sng" strike="noStrike" baseline="0" dirty="0">
                <a:latin typeface="Dotum" panose="020B0600000101010101" pitchFamily="34" charset="-127"/>
                <a:ea typeface="Dotum" panose="020B0600000101010101" pitchFamily="34" charset="-127"/>
              </a:rPr>
            </a:br>
            <a:r>
              <a:rPr lang="da-DK" sz="1200" b="0" i="0" u="sng" strike="noStrike" baseline="0" dirty="0">
                <a:latin typeface="Dotum" panose="020B0600000101010101" pitchFamily="34" charset="-127"/>
                <a:ea typeface="Dotum" panose="020B0600000101010101" pitchFamily="34" charset="-127"/>
              </a:rPr>
              <a:t>Krænket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1E1E1E"/>
                </a:solidFill>
                <a:effectLst/>
                <a:latin typeface="Muli"/>
              </a:rPr>
              <a:t>Eva </a:t>
            </a:r>
            <a:r>
              <a:rPr lang="da-DK" b="0" i="0" dirty="0" err="1">
                <a:solidFill>
                  <a:srgbClr val="1E1E1E"/>
                </a:solidFill>
                <a:effectLst/>
                <a:latin typeface="Muli"/>
              </a:rPr>
              <a:t>Gemzøe</a:t>
            </a:r>
            <a:r>
              <a:rPr lang="da-DK" b="0" i="0" dirty="0">
                <a:solidFill>
                  <a:srgbClr val="1E1E1E"/>
                </a:solidFill>
                <a:effectLst/>
                <a:latin typeface="Muli"/>
              </a:rPr>
              <a:t> Mikkelsen, erhvervspsykolog og lektor i arbejds- og organisationspsykologi fra Syddansk Universitet.</a:t>
            </a:r>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30</a:t>
            </a:fld>
            <a:endParaRPr lang="da-DK"/>
          </a:p>
        </p:txBody>
      </p:sp>
    </p:spTree>
    <p:extLst>
      <p:ext uri="{BB962C8B-B14F-4D97-AF65-F5344CB8AC3E}">
        <p14:creationId xmlns:p14="http://schemas.microsoft.com/office/powerpoint/2010/main" val="143647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dirty="0"/>
              <a:t>Men før vi går i gang: </a:t>
            </a:r>
            <a:br>
              <a:rPr lang="da-DK" dirty="0"/>
            </a:br>
            <a:r>
              <a:rPr lang="da-DK" dirty="0"/>
              <a:t>Mobning og krænkende adfærd kan være et vanskeligt emne at tage fat på. Derfor er det vigtigt, at vi er enige om spillereglerne for i dag. Det gælder både de diskussioner, vi kan få i løbet af denne PowerPoint, og det vi taler om resten af dagen.</a:t>
            </a:r>
          </a:p>
          <a:p>
            <a:endParaRPr lang="da-DK" dirty="0"/>
          </a:p>
          <a:p>
            <a:r>
              <a:rPr lang="da-DK" b="1" dirty="0"/>
              <a:t>Fortrolighed</a:t>
            </a:r>
            <a:r>
              <a:rPr lang="da-DK" dirty="0"/>
              <a:t>:  Emnet kan røre ved personlige erfaringer og fremkalde stærke følelser, derfor er det vigtigt, at vi alle er enige om at personlige erfaringer og fortællinger forbliver i blandt os her i rummet.</a:t>
            </a:r>
          </a:p>
          <a:p>
            <a:r>
              <a:rPr lang="da-DK" b="1" dirty="0"/>
              <a:t>Tale og lytte: </a:t>
            </a:r>
            <a:r>
              <a:rPr lang="da-DK" dirty="0"/>
              <a:t>Vi lader andre tale ud, og vi lytter til det, der bliver sagt.</a:t>
            </a:r>
          </a:p>
          <a:p>
            <a:r>
              <a:rPr lang="da-DK" b="1" dirty="0"/>
              <a:t>Demokratisk brug af tiden: </a:t>
            </a:r>
            <a:r>
              <a:rPr lang="da-DK" dirty="0"/>
              <a:t>I gruppearbejdet vil vi skiftes til at tale, så alle, der har noget at bidrage med, får mulighed for det.</a:t>
            </a:r>
          </a:p>
          <a:p>
            <a:r>
              <a:rPr lang="da-DK" b="1" dirty="0"/>
              <a:t>Forskellighed</a:t>
            </a:r>
            <a:r>
              <a:rPr lang="da-DK" dirty="0"/>
              <a:t>: Har</a:t>
            </a:r>
            <a:r>
              <a:rPr lang="da-DK" sz="1200" dirty="0"/>
              <a:t> man har et anderledes syn på eller erfaring med noget, er man velkommen til at dele, og alle synspunkter og meninger er velkomne. </a:t>
            </a:r>
          </a:p>
          <a:p>
            <a:r>
              <a:rPr lang="da-DK" sz="1200" b="1" dirty="0"/>
              <a:t>At sige til – og sige fra:</a:t>
            </a:r>
            <a:r>
              <a:rPr lang="da-DK" sz="1200" dirty="0"/>
              <a:t> Alle er velkomne til at byde ind med deres synspunkter, </a:t>
            </a:r>
            <a:r>
              <a:rPr lang="da-DK" sz="1200" b="1" dirty="0"/>
              <a:t>men det er også o.k. at lade være</a:t>
            </a:r>
            <a:r>
              <a:rPr lang="da-DK" sz="1200" dirty="0"/>
              <a:t>, og man behøver ikke at begrunde hvorfor.</a:t>
            </a:r>
          </a:p>
          <a:p>
            <a:r>
              <a:rPr lang="da-DK" sz="1200" b="1" dirty="0"/>
              <a:t>Humor </a:t>
            </a:r>
            <a:r>
              <a:rPr lang="da-DK" sz="1200" dirty="0"/>
              <a:t>er godt, og er, når alle har det sjovt. Pas dog på med ironi og sarkasme, som kan være svært at forstå.</a:t>
            </a:r>
            <a:endParaRPr lang="da-DK" dirty="0"/>
          </a:p>
          <a:p>
            <a:br>
              <a:rPr lang="da-DK" b="1" dirty="0"/>
            </a:br>
            <a:r>
              <a:rPr lang="da-DK" b="1" dirty="0"/>
              <a:t>Få deltagerne til at nikke ja til at de er med på spillereglerne. Spørg også om der er kommentarer eller andre ting, der kan være vigtige at aftale, inden I går i gang.</a:t>
            </a:r>
          </a:p>
          <a:p>
            <a:r>
              <a:rPr lang="da-DK" i="1" dirty="0"/>
              <a:t> </a:t>
            </a:r>
            <a:endParaRPr lang="da-DK" dirty="0"/>
          </a:p>
          <a:p>
            <a:r>
              <a:rPr lang="da-DK" sz="1200" i="1" kern="1200" dirty="0">
                <a:solidFill>
                  <a:schemeClr val="tx1"/>
                </a:solidFill>
                <a:effectLst/>
                <a:latin typeface="+mn-lt"/>
                <a:ea typeface="+mn-ea"/>
                <a:cs typeface="+mn-cs"/>
              </a:rPr>
              <a:t>Spillereglerne er udarbejdet med inspiration fra </a:t>
            </a:r>
            <a:r>
              <a:rPr lang="da-DK" sz="1200" i="1" kern="1200" dirty="0" err="1">
                <a:solidFill>
                  <a:schemeClr val="tx1"/>
                </a:solidFill>
                <a:effectLst/>
                <a:latin typeface="+mn-lt"/>
                <a:ea typeface="+mn-ea"/>
                <a:cs typeface="+mn-cs"/>
              </a:rPr>
              <a:t>BrancheFællesskabet</a:t>
            </a:r>
            <a:r>
              <a:rPr lang="da-DK" sz="1200" i="1" kern="1200" dirty="0">
                <a:solidFill>
                  <a:schemeClr val="tx1"/>
                </a:solidFill>
                <a:effectLst/>
                <a:latin typeface="+mn-lt"/>
                <a:ea typeface="+mn-ea"/>
                <a:cs typeface="+mn-cs"/>
              </a:rPr>
              <a:t> for Arbejdsmiljø for Velfærd og Offentlig administration (BFA), Grib ind-godt kollegaskab uden mobning, København 2014.</a:t>
            </a:r>
            <a:br>
              <a:rPr lang="da-DK" sz="1200" i="1" kern="1200" dirty="0">
                <a:solidFill>
                  <a:schemeClr val="tx1"/>
                </a:solidFill>
                <a:effectLst/>
                <a:latin typeface="+mn-lt"/>
                <a:ea typeface="+mn-ea"/>
                <a:cs typeface="+mn-cs"/>
              </a:rPr>
            </a:br>
            <a:r>
              <a:rPr lang="da-DK" sz="1200" i="1" u="sng" kern="1200" dirty="0">
                <a:solidFill>
                  <a:schemeClr val="tx1"/>
                </a:solidFill>
                <a:effectLst/>
                <a:latin typeface="+mn-lt"/>
                <a:ea typeface="+mn-ea"/>
                <a:cs typeface="+mn-cs"/>
                <a:hlinkClick r:id="rId3"/>
              </a:rPr>
              <a:t>https://www.arbejdsmiljoweb.dk/trivsel</a:t>
            </a:r>
            <a:r>
              <a:rPr lang="da-DK" sz="1200" i="1"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endParaRPr lang="en-US" dirty="0">
              <a:cs typeface="Calibri"/>
            </a:endParaRPr>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4</a:t>
            </a:fld>
            <a:endParaRPr lang="da-DK"/>
          </a:p>
        </p:txBody>
      </p:sp>
    </p:spTree>
    <p:extLst>
      <p:ext uri="{BB962C8B-B14F-4D97-AF65-F5344CB8AC3E}">
        <p14:creationId xmlns:p14="http://schemas.microsoft.com/office/powerpoint/2010/main" val="1557549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Dotum" panose="020B0600000101010101" pitchFamily="34" charset="-127"/>
                <a:ea typeface="Dotum" panose="020B0600000101010101" pitchFamily="34" charset="-127"/>
              </a:rPr>
              <a:t>De syv trin kommer på næste side.</a:t>
            </a:r>
          </a:p>
          <a:p>
            <a:endParaRPr lang="da-DK" sz="1200" dirty="0">
              <a:latin typeface="Dotum" panose="020B0600000101010101" pitchFamily="34" charset="-127"/>
              <a:ea typeface="Dotum" panose="020B0600000101010101" pitchFamily="34" charset="-127"/>
            </a:endParaRPr>
          </a:p>
          <a:p>
            <a:r>
              <a:rPr lang="da-DK" sz="1200" dirty="0">
                <a:latin typeface="Dotum" panose="020B0600000101010101" pitchFamily="34" charset="-127"/>
                <a:ea typeface="Dotum" panose="020B0600000101010101" pitchFamily="34" charset="-127"/>
              </a:rPr>
              <a:t>Læs mere her:</a:t>
            </a:r>
          </a:p>
          <a:p>
            <a:r>
              <a:rPr lang="da-DK" sz="1200" dirty="0">
                <a:latin typeface="Dotum" panose="020B0600000101010101" pitchFamily="34" charset="-127"/>
                <a:ea typeface="Dotum" panose="020B0600000101010101" pitchFamily="34" charset="-127"/>
              </a:rPr>
              <a:t>https://nfa.dk/da/nyt/nyheder/2019/al-forebyggelse-af-mobning-starter-med-os-selv</a:t>
            </a:r>
          </a:p>
          <a:p>
            <a:br>
              <a:rPr lang="da-DK" sz="1200" dirty="0">
                <a:latin typeface="Dotum" panose="020B0600000101010101" pitchFamily="34" charset="-127"/>
                <a:ea typeface="Dotum" panose="020B0600000101010101" pitchFamily="34" charset="-127"/>
              </a:rPr>
            </a:br>
            <a:endParaRPr lang="da-DK" sz="1200" dirty="0">
              <a:latin typeface="Dotum" panose="020B0600000101010101" pitchFamily="34" charset="-127"/>
              <a:ea typeface="Dotum" panose="020B0600000101010101" pitchFamily="34" charset="-127"/>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31</a:t>
            </a:fld>
            <a:endParaRPr lang="da-DK"/>
          </a:p>
        </p:txBody>
      </p:sp>
    </p:spTree>
    <p:extLst>
      <p:ext uri="{BB962C8B-B14F-4D97-AF65-F5344CB8AC3E}">
        <p14:creationId xmlns:p14="http://schemas.microsoft.com/office/powerpoint/2010/main" val="124588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1" i="0" dirty="0">
                <a:solidFill>
                  <a:srgbClr val="003087"/>
                </a:solidFill>
                <a:effectLst/>
                <a:latin typeface="Muli"/>
              </a:rPr>
              <a:t>De syv trin til forebyggelse af mobning og chikane i praksis er:</a:t>
            </a:r>
          </a:p>
          <a:p>
            <a:pPr>
              <a:spcAft>
                <a:spcPts val="800"/>
              </a:spcAft>
              <a:buClr>
                <a:srgbClr val="43B18E"/>
              </a:buClr>
            </a:pPr>
            <a:r>
              <a:rPr lang="da-DK" sz="1200" dirty="0">
                <a:latin typeface="Dotum" panose="020B0600000101010101" pitchFamily="34" charset="-127"/>
                <a:ea typeface="Dotum" panose="020B0600000101010101" pitchFamily="34" charset="-127"/>
              </a:rPr>
              <a:t>1. Indfør en mobbepolitik.</a:t>
            </a:r>
          </a:p>
          <a:p>
            <a:pPr>
              <a:spcAft>
                <a:spcPts val="800"/>
              </a:spcAft>
              <a:buClr>
                <a:srgbClr val="43B18E"/>
              </a:buClr>
            </a:pPr>
            <a:r>
              <a:rPr lang="da-DK" sz="1200" dirty="0">
                <a:latin typeface="Dotum" panose="020B0600000101010101" pitchFamily="34" charset="-127"/>
                <a:ea typeface="Dotum" panose="020B0600000101010101" pitchFamily="34" charset="-127"/>
              </a:rPr>
              <a:t>2. Minimer eller fjern risikofaktorer i det psykiske arbejdsmiljø.</a:t>
            </a:r>
          </a:p>
          <a:p>
            <a:pPr>
              <a:spcAft>
                <a:spcPts val="800"/>
              </a:spcAft>
              <a:buClr>
                <a:srgbClr val="43B18E"/>
              </a:buClr>
            </a:pPr>
            <a:r>
              <a:rPr lang="da-DK" sz="1200" dirty="0">
                <a:latin typeface="Dotum" panose="020B0600000101010101" pitchFamily="34" charset="-127"/>
                <a:ea typeface="Dotum" panose="020B0600000101010101" pitchFamily="34" charset="-127"/>
              </a:rPr>
              <a:t>3. Sæt fokus på kommunikation og omgangstone.</a:t>
            </a:r>
          </a:p>
          <a:p>
            <a:pPr>
              <a:spcAft>
                <a:spcPts val="800"/>
              </a:spcAft>
              <a:buClr>
                <a:srgbClr val="43B18E"/>
              </a:buClr>
            </a:pPr>
            <a:r>
              <a:rPr lang="da-DK" sz="1200" dirty="0">
                <a:latin typeface="Dotum" panose="020B0600000101010101" pitchFamily="34" charset="-127"/>
                <a:ea typeface="Dotum" panose="020B0600000101010101" pitchFamily="34" charset="-127"/>
              </a:rPr>
              <a:t>4. Arbejd med at ændre en negativ kultur.</a:t>
            </a:r>
          </a:p>
          <a:p>
            <a:pPr>
              <a:spcAft>
                <a:spcPts val="800"/>
              </a:spcAft>
              <a:buClr>
                <a:srgbClr val="43B18E"/>
              </a:buClr>
            </a:pPr>
            <a:r>
              <a:rPr lang="da-DK" sz="1200" dirty="0">
                <a:latin typeface="Dotum" panose="020B0600000101010101" pitchFamily="34" charset="-127"/>
                <a:ea typeface="Dotum" panose="020B0600000101010101" pitchFamily="34" charset="-127"/>
              </a:rPr>
              <a:t>5. Øg lederes kompetence til at forebygge og håndtere mobning</a:t>
            </a:r>
          </a:p>
          <a:p>
            <a:pPr>
              <a:spcAft>
                <a:spcPts val="800"/>
              </a:spcAft>
              <a:buClr>
                <a:srgbClr val="43B18E"/>
              </a:buClr>
            </a:pPr>
            <a:r>
              <a:rPr lang="da-DK" sz="1200" dirty="0">
                <a:latin typeface="Dotum" panose="020B0600000101010101" pitchFamily="34" charset="-127"/>
                <a:ea typeface="Dotum" panose="020B0600000101010101" pitchFamily="34" charset="-127"/>
              </a:rPr>
              <a:t>6. Rekruttér og forfrem de rigtige folk.</a:t>
            </a:r>
          </a:p>
          <a:p>
            <a:pPr>
              <a:spcAft>
                <a:spcPts val="800"/>
              </a:spcAft>
              <a:buClr>
                <a:srgbClr val="43B18E"/>
              </a:buClr>
            </a:pPr>
            <a:r>
              <a:rPr lang="da-DK" sz="1200" dirty="0">
                <a:latin typeface="Dotum" panose="020B0600000101010101" pitchFamily="34" charset="-127"/>
                <a:ea typeface="Dotum" panose="020B0600000101010101" pitchFamily="34" charset="-127"/>
              </a:rPr>
              <a:t>7. Håndter sager om mobning.</a:t>
            </a:r>
          </a:p>
          <a:p>
            <a:pPr algn="l">
              <a:buFont typeface="+mj-lt"/>
              <a:buNone/>
            </a:pPr>
            <a:endParaRPr lang="da-DK" b="0" i="0" dirty="0">
              <a:solidFill>
                <a:srgbClr val="1E1E1E"/>
              </a:solidFill>
              <a:effectLst/>
              <a:latin typeface="Muli"/>
            </a:endParaRPr>
          </a:p>
          <a:p>
            <a:pPr algn="l"/>
            <a:r>
              <a:rPr lang="da-DK" b="0" i="0" dirty="0">
                <a:solidFill>
                  <a:srgbClr val="1E1E1E"/>
                </a:solidFill>
                <a:effectLst/>
                <a:latin typeface="Muli"/>
              </a:rPr>
              <a:t>På de næste sider uddyber vi nogle af punkterne. </a:t>
            </a:r>
          </a:p>
          <a:p>
            <a:pPr algn="l"/>
            <a:endParaRPr lang="da-DK" b="0" i="0" dirty="0">
              <a:solidFill>
                <a:srgbClr val="1E1E1E"/>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1E1E1E"/>
                </a:solidFill>
                <a:effectLst/>
                <a:latin typeface="Muli"/>
              </a:rPr>
              <a:t>Alle punkter uddybes i håndbogen </a:t>
            </a:r>
            <a:r>
              <a:rPr lang="da-DK" b="0" i="1" dirty="0">
                <a:solidFill>
                  <a:srgbClr val="1E1E1E"/>
                </a:solidFill>
                <a:effectLst/>
                <a:latin typeface="Muli"/>
              </a:rPr>
              <a:t>Forebyggelse af mobning på arbejdspladsen – en håndbog</a:t>
            </a:r>
            <a:r>
              <a:rPr lang="da-DK" b="0" i="0" dirty="0">
                <a:solidFill>
                  <a:srgbClr val="1E1E1E"/>
                </a:solidFill>
                <a:effectLst/>
                <a:latin typeface="Muli"/>
              </a:rPr>
              <a:t>, NFA og CRECEA, 2010 side 23.</a:t>
            </a:r>
          </a:p>
          <a:p>
            <a:endParaRPr lang="en-US" dirty="0">
              <a:cs typeface="Calibri"/>
            </a:endParaRPr>
          </a:p>
          <a:p>
            <a:r>
              <a:rPr lang="en-US" dirty="0">
                <a:cs typeface="Calibri"/>
              </a:rPr>
              <a:t>Link </a:t>
            </a:r>
            <a:r>
              <a:rPr lang="en-US" dirty="0" err="1">
                <a:cs typeface="Calibri"/>
              </a:rPr>
              <a:t>til</a:t>
            </a:r>
            <a:r>
              <a:rPr lang="en-US" dirty="0">
                <a:cs typeface="Calibri"/>
              </a:rPr>
              <a:t> NFA’s </a:t>
            </a:r>
            <a:r>
              <a:rPr lang="en-US" dirty="0" err="1">
                <a:cs typeface="Calibri"/>
              </a:rPr>
              <a:t>hjemmeside</a:t>
            </a:r>
            <a:r>
              <a:rPr lang="en-US" dirty="0">
                <a:cs typeface="Calibri"/>
              </a:rPr>
              <a:t>: https://nfa.dk/da/nyt/nyheder/2019/al-forebyggelse-af-mobning-starter-med-os-selv </a:t>
            </a:r>
          </a:p>
        </p:txBody>
      </p:sp>
      <p:sp>
        <p:nvSpPr>
          <p:cNvPr id="4" name="Pladsholder til slidenummer 3"/>
          <p:cNvSpPr>
            <a:spLocks noGrp="1"/>
          </p:cNvSpPr>
          <p:nvPr>
            <p:ph type="sldNum" sz="quarter" idx="5"/>
          </p:nvPr>
        </p:nvSpPr>
        <p:spPr/>
        <p:txBody>
          <a:bodyPr/>
          <a:lstStyle/>
          <a:p>
            <a:fld id="{9509EE46-B35B-1746-89C4-F069E6A2C135}" type="slidenum">
              <a:rPr lang="da-DK" smtClean="0"/>
              <a:t>32</a:t>
            </a:fld>
            <a:endParaRPr lang="da-DK"/>
          </a:p>
        </p:txBody>
      </p:sp>
    </p:spTree>
    <p:extLst>
      <p:ext uri="{BB962C8B-B14F-4D97-AF65-F5344CB8AC3E}">
        <p14:creationId xmlns:p14="http://schemas.microsoft.com/office/powerpoint/2010/main" val="1672088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33</a:t>
            </a:fld>
            <a:endParaRPr lang="da-DK"/>
          </a:p>
        </p:txBody>
      </p:sp>
    </p:spTree>
    <p:extLst>
      <p:ext uri="{BB962C8B-B14F-4D97-AF65-F5344CB8AC3E}">
        <p14:creationId xmlns:p14="http://schemas.microsoft.com/office/powerpoint/2010/main" val="109289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en-US" dirty="0">
                <a:cs typeface="Calibri"/>
              </a:rPr>
              <a:t>De 6 </a:t>
            </a:r>
            <a:r>
              <a:rPr lang="en-US" dirty="0" err="1">
                <a:cs typeface="Calibri"/>
              </a:rPr>
              <a:t>guldkorn</a:t>
            </a:r>
            <a:r>
              <a:rPr lang="en-US" dirty="0">
                <a:cs typeface="Calibri"/>
              </a:rPr>
              <a:t>, </a:t>
            </a:r>
            <a:r>
              <a:rPr lang="en-US" dirty="0" err="1">
                <a:cs typeface="Calibri"/>
              </a:rPr>
              <a:t>som</a:t>
            </a:r>
            <a:r>
              <a:rPr lang="en-US" dirty="0">
                <a:cs typeface="Calibri"/>
              </a:rPr>
              <a:t> vi </a:t>
            </a:r>
            <a:r>
              <a:rPr lang="en-US" dirty="0" err="1">
                <a:cs typeface="Calibri"/>
              </a:rPr>
              <a:t>kommer</a:t>
            </a:r>
            <a:r>
              <a:rPr lang="en-US" dirty="0">
                <a:cs typeface="Calibri"/>
              </a:rPr>
              <a:t> </a:t>
            </a:r>
            <a:r>
              <a:rPr lang="en-US" dirty="0" err="1">
                <a:cs typeface="Calibri"/>
              </a:rPr>
              <a:t>ind</a:t>
            </a:r>
            <a:r>
              <a:rPr lang="en-US" dirty="0">
                <a:cs typeface="Calibri"/>
              </a:rPr>
              <a:t> </a:t>
            </a:r>
            <a:r>
              <a:rPr lang="en-US" dirty="0" err="1">
                <a:cs typeface="Calibri"/>
              </a:rPr>
              <a:t>på</a:t>
            </a:r>
            <a:r>
              <a:rPr lang="en-US" dirty="0">
                <a:cs typeface="Calibri"/>
              </a:rPr>
              <a:t> </a:t>
            </a:r>
            <a:r>
              <a:rPr lang="en-US" dirty="0" err="1">
                <a:cs typeface="Calibri"/>
              </a:rPr>
              <a:t>lidt</a:t>
            </a:r>
            <a:r>
              <a:rPr lang="en-US" dirty="0">
                <a:cs typeface="Calibri"/>
              </a:rPr>
              <a:t> </a:t>
            </a:r>
            <a:r>
              <a:rPr lang="en-US" dirty="0" err="1">
                <a:cs typeface="Calibri"/>
              </a:rPr>
              <a:t>senere</a:t>
            </a:r>
            <a:r>
              <a:rPr lang="en-US" dirty="0">
                <a:cs typeface="Calibri"/>
              </a:rPr>
              <a:t>, </a:t>
            </a:r>
            <a:r>
              <a:rPr lang="en-US" dirty="0" err="1">
                <a:cs typeface="Calibri"/>
              </a:rPr>
              <a:t>skal</a:t>
            </a:r>
            <a:r>
              <a:rPr lang="en-US" dirty="0">
                <a:cs typeface="Calibri"/>
              </a:rPr>
              <a:t> </a:t>
            </a:r>
            <a:r>
              <a:rPr lang="en-US" dirty="0" err="1">
                <a:cs typeface="Calibri"/>
              </a:rPr>
              <a:t>være</a:t>
            </a:r>
            <a:r>
              <a:rPr lang="en-US" dirty="0">
                <a:cs typeface="Calibri"/>
              </a:rPr>
              <a:t> </a:t>
            </a:r>
            <a:r>
              <a:rPr lang="en-US" dirty="0" err="1">
                <a:cs typeface="Calibri"/>
              </a:rPr>
              <a:t>til</a:t>
            </a:r>
            <a:r>
              <a:rPr lang="en-US" dirty="0">
                <a:cs typeface="Calibri"/>
              </a:rPr>
              <a:t> </a:t>
            </a:r>
            <a:r>
              <a:rPr lang="en-US" dirty="0" err="1">
                <a:cs typeface="Calibri"/>
              </a:rPr>
              <a:t>stede</a:t>
            </a:r>
            <a:r>
              <a:rPr lang="en-US" dirty="0">
                <a:cs typeface="Calibri"/>
              </a:rPr>
              <a:t> for at man </a:t>
            </a:r>
            <a:r>
              <a:rPr lang="en-US" dirty="0" err="1">
                <a:cs typeface="Calibri"/>
              </a:rPr>
              <a:t>trives</a:t>
            </a:r>
            <a:r>
              <a:rPr lang="en-US" dirty="0">
                <a:cs typeface="Calibri"/>
              </a:rPr>
              <a:t> og </a:t>
            </a:r>
            <a:r>
              <a:rPr lang="en-US" dirty="0" err="1">
                <a:cs typeface="Calibri"/>
              </a:rPr>
              <a:t>har</a:t>
            </a:r>
            <a:r>
              <a:rPr lang="en-US" dirty="0">
                <a:cs typeface="Calibri"/>
              </a:rPr>
              <a:t> et </a:t>
            </a:r>
            <a:r>
              <a:rPr lang="en-US" dirty="0" err="1">
                <a:cs typeface="Calibri"/>
              </a:rPr>
              <a:t>harmonisk</a:t>
            </a:r>
            <a:r>
              <a:rPr lang="en-US" dirty="0">
                <a:cs typeface="Calibri"/>
              </a:rPr>
              <a:t> </a:t>
            </a:r>
            <a:r>
              <a:rPr lang="en-US" dirty="0" err="1">
                <a:cs typeface="Calibri"/>
              </a:rPr>
              <a:t>arbejdsliv</a:t>
            </a:r>
            <a:r>
              <a:rPr lang="en-US" dirty="0">
                <a:cs typeface="Calibri"/>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Punkterne her står i kontrast til de 6 guldkorn, og kan let medvirke til et dårligt arbejdsmiljø, hvilket er grobund for konflikter og mobning.</a:t>
            </a:r>
          </a:p>
          <a:p>
            <a:pPr algn="l"/>
            <a:endParaRPr lang="en-US" dirty="0">
              <a:cs typeface="Calibri"/>
            </a:endParaRPr>
          </a:p>
          <a:p>
            <a:pPr algn="l"/>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34</a:t>
            </a:fld>
            <a:endParaRPr lang="da-DK"/>
          </a:p>
        </p:txBody>
      </p:sp>
    </p:spTree>
    <p:extLst>
      <p:ext uri="{BB962C8B-B14F-4D97-AF65-F5344CB8AC3E}">
        <p14:creationId xmlns:p14="http://schemas.microsoft.com/office/powerpoint/2010/main" val="4102426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dirty="0" err="1">
                <a:cs typeface="Calibri"/>
              </a:rPr>
              <a:t>Læs</a:t>
            </a:r>
            <a:r>
              <a:rPr lang="en-US" dirty="0">
                <a:cs typeface="Calibri"/>
              </a:rPr>
              <a:t> </a:t>
            </a:r>
            <a:r>
              <a:rPr lang="en-US" dirty="0" err="1">
                <a:cs typeface="Calibri"/>
              </a:rPr>
              <a:t>evt</a:t>
            </a:r>
            <a:r>
              <a:rPr lang="en-US" dirty="0">
                <a:cs typeface="Calibri"/>
              </a:rPr>
              <a:t>. mere </a:t>
            </a:r>
            <a:r>
              <a:rPr lang="da-DK" noProof="0" dirty="0">
                <a:cs typeface="Calibri"/>
              </a:rPr>
              <a:t>i </a:t>
            </a:r>
            <a:r>
              <a:rPr lang="da-DK" i="1" noProof="0" dirty="0">
                <a:cs typeface="Calibri"/>
              </a:rPr>
              <a:t>Det gode arbejdsliv til søs</a:t>
            </a:r>
            <a:r>
              <a:rPr lang="da-DK" i="0" noProof="0" dirty="0">
                <a:cs typeface="Calibri"/>
              </a:rPr>
              <a:t>, kap. 3</a:t>
            </a:r>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35</a:t>
            </a:fld>
            <a:endParaRPr lang="da-DK"/>
          </a:p>
        </p:txBody>
      </p:sp>
    </p:spTree>
    <p:extLst>
      <p:ext uri="{BB962C8B-B14F-4D97-AF65-F5344CB8AC3E}">
        <p14:creationId xmlns:p14="http://schemas.microsoft.com/office/powerpoint/2010/main" val="4251911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en-US"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36</a:t>
            </a:fld>
            <a:endParaRPr lang="da-DK"/>
          </a:p>
        </p:txBody>
      </p:sp>
    </p:spTree>
    <p:extLst>
      <p:ext uri="{BB962C8B-B14F-4D97-AF65-F5344CB8AC3E}">
        <p14:creationId xmlns:p14="http://schemas.microsoft.com/office/powerpoint/2010/main" val="4217864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Her er de 6 guldkorn </a:t>
            </a:r>
            <a:r>
              <a:rPr lang="da-DK" b="0" dirty="0"/>
              <a:t>som her er omsat til t</a:t>
            </a:r>
            <a:r>
              <a:rPr lang="da-DK" dirty="0"/>
              <a:t>egninger. </a:t>
            </a:r>
            <a:br>
              <a:rPr lang="da-DK" dirty="0"/>
            </a:br>
            <a:endParaRPr lang="da-DK" dirty="0"/>
          </a:p>
          <a:p>
            <a:r>
              <a:rPr lang="da-DK" b="0" dirty="0"/>
              <a:t>Mobning og chikane spiller en stor rolle for at vi trives i vores arbejdsliv. NFA, det Nationale Forskningscenter for Arbejdsmiljø udsendte 1990’erne et spørgeskema, der gik ud til medarbejdere i erhvervslivet. Spørgeskemaet undersøgte, hvilke faktorer, der skal være til sted for at vi trives på vores arbejdsplads. Ud af ud af undersøgelsen kom: </a:t>
            </a:r>
          </a:p>
          <a:p>
            <a:endParaRPr lang="da-DK" b="1" dirty="0"/>
          </a:p>
          <a:p>
            <a:r>
              <a:rPr lang="da-DK" sz="1200" b="1" i="0" kern="1200" dirty="0">
                <a:solidFill>
                  <a:schemeClr val="tx1"/>
                </a:solidFill>
                <a:effectLst/>
                <a:latin typeface="+mn-lt"/>
                <a:ea typeface="+mn-ea"/>
                <a:cs typeface="+mn-cs"/>
              </a:rPr>
              <a:t>Indflydelse</a:t>
            </a:r>
            <a:r>
              <a:rPr lang="da-DK" sz="1200" b="0" i="0" kern="1200" dirty="0">
                <a:solidFill>
                  <a:schemeClr val="tx1"/>
                </a:solidFill>
                <a:effectLst/>
                <a:latin typeface="+mn-lt"/>
                <a:ea typeface="+mn-ea"/>
                <a:cs typeface="+mn-cs"/>
              </a:rPr>
              <a:t> på eget arbejde – både rammerne for arbejdet og indholdet.</a:t>
            </a:r>
          </a:p>
          <a:p>
            <a:r>
              <a:rPr lang="da-DK" sz="1200" b="1" i="0" kern="1200" dirty="0" err="1">
                <a:solidFill>
                  <a:schemeClr val="tx1"/>
                </a:solidFill>
                <a:effectLst/>
                <a:latin typeface="+mn-lt"/>
                <a:ea typeface="+mn-ea"/>
                <a:cs typeface="+mn-cs"/>
              </a:rPr>
              <a:t>Meningfuldt</a:t>
            </a:r>
            <a:r>
              <a:rPr lang="da-DK" sz="1200" b="1" i="0" kern="1200" dirty="0">
                <a:solidFill>
                  <a:schemeClr val="tx1"/>
                </a:solidFill>
                <a:effectLst/>
                <a:latin typeface="+mn-lt"/>
                <a:ea typeface="+mn-ea"/>
                <a:cs typeface="+mn-cs"/>
              </a:rPr>
              <a:t> arbejde</a:t>
            </a:r>
            <a:r>
              <a:rPr lang="da-DK" sz="1200" b="0" i="0" kern="1200" dirty="0">
                <a:solidFill>
                  <a:schemeClr val="tx1"/>
                </a:solidFill>
                <a:effectLst/>
                <a:latin typeface="+mn-lt"/>
                <a:ea typeface="+mn-ea"/>
                <a:cs typeface="+mn-cs"/>
              </a:rPr>
              <a:t> at arbejdet udgør en vigtig brik i den samlede drift.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dirty="0">
                <a:solidFill>
                  <a:schemeClr val="tx1"/>
                </a:solidFill>
                <a:effectLst/>
                <a:latin typeface="+mn-lt"/>
                <a:ea typeface="+mn-ea"/>
                <a:cs typeface="+mn-cs"/>
              </a:rPr>
              <a:t>Stor forudsigelighed</a:t>
            </a:r>
            <a:r>
              <a:rPr lang="da-DK" sz="1200" b="0" i="0" kern="1200" dirty="0">
                <a:solidFill>
                  <a:schemeClr val="tx1"/>
                </a:solidFill>
                <a:effectLst/>
                <a:latin typeface="+mn-lt"/>
                <a:ea typeface="+mn-ea"/>
                <a:cs typeface="+mn-cs"/>
              </a:rPr>
              <a:t> – at man føler sig informeret og inddraget i forhold til forandringer på arbejdet.</a:t>
            </a:r>
            <a:br>
              <a:rPr lang="da-DK" sz="1200" b="0" i="0" kern="1200" dirty="0">
                <a:solidFill>
                  <a:schemeClr val="tx1"/>
                </a:solidFill>
                <a:effectLst/>
                <a:latin typeface="+mn-lt"/>
                <a:ea typeface="+mn-ea"/>
                <a:cs typeface="+mn-cs"/>
              </a:rPr>
            </a:br>
            <a:r>
              <a:rPr lang="da-DK" sz="1200" b="1" i="0" kern="1200" dirty="0">
                <a:solidFill>
                  <a:schemeClr val="tx1"/>
                </a:solidFill>
                <a:effectLst/>
                <a:latin typeface="+mn-lt"/>
                <a:ea typeface="+mn-ea"/>
                <a:cs typeface="+mn-cs"/>
              </a:rPr>
              <a:t>Den gode og rette sociale støtte </a:t>
            </a:r>
            <a:r>
              <a:rPr lang="da-DK" sz="1200" b="0" i="0" kern="1200" dirty="0">
                <a:solidFill>
                  <a:schemeClr val="tx1"/>
                </a:solidFill>
                <a:effectLst/>
                <a:latin typeface="+mn-lt"/>
                <a:ea typeface="+mn-ea"/>
                <a:cs typeface="+mn-cs"/>
              </a:rPr>
              <a:t>og opbakning fra både kolleger og ledelsen. Altså vores emne. </a:t>
            </a:r>
          </a:p>
          <a:p>
            <a:r>
              <a:rPr lang="da-DK" sz="1200" b="1" i="0" kern="1200" dirty="0">
                <a:solidFill>
                  <a:schemeClr val="tx1"/>
                </a:solidFill>
                <a:effectLst/>
                <a:latin typeface="+mn-lt"/>
                <a:ea typeface="+mn-ea"/>
                <a:cs typeface="+mn-cs"/>
              </a:rPr>
              <a:t>Retfærdig belønning</a:t>
            </a:r>
            <a:r>
              <a:rPr lang="da-DK" sz="1200" b="0" i="0" kern="1200" dirty="0">
                <a:solidFill>
                  <a:schemeClr val="tx1"/>
                </a:solidFill>
                <a:effectLst/>
                <a:latin typeface="+mn-lt"/>
                <a:ea typeface="+mn-ea"/>
                <a:cs typeface="+mn-cs"/>
              </a:rPr>
              <a:t> – både løn og anerkendelse samt ros.</a:t>
            </a:r>
          </a:p>
          <a:p>
            <a:r>
              <a:rPr lang="da-DK" sz="1200" b="1" i="0" kern="1200" dirty="0">
                <a:solidFill>
                  <a:schemeClr val="tx1"/>
                </a:solidFill>
                <a:effectLst/>
                <a:latin typeface="+mn-lt"/>
                <a:ea typeface="+mn-ea"/>
                <a:cs typeface="+mn-cs"/>
              </a:rPr>
              <a:t>Balance i kravene </a:t>
            </a:r>
            <a:r>
              <a:rPr lang="da-DK" sz="1200" b="0" i="0" kern="1200" dirty="0">
                <a:solidFill>
                  <a:schemeClr val="tx1"/>
                </a:solidFill>
                <a:effectLst/>
                <a:latin typeface="+mn-lt"/>
                <a:ea typeface="+mn-ea"/>
                <a:cs typeface="+mn-cs"/>
              </a:rPr>
              <a:t>til arbejdet – at man både føler, at man magter sit job, og at man ikke keder sig.</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Hvis der er mistrivsel på arbejdspladsen er det grobund for konflikter, der kan føre til mobning. Gør jer derfor umage med at de 6 guldkorn </a:t>
            </a:r>
            <a:r>
              <a:rPr lang="da-DK" sz="1200" b="0" i="0" kern="1200">
                <a:solidFill>
                  <a:schemeClr val="tx1"/>
                </a:solidFill>
                <a:effectLst/>
                <a:latin typeface="+mn-lt"/>
                <a:ea typeface="+mn-ea"/>
                <a:cs typeface="+mn-cs"/>
              </a:rPr>
              <a:t>er opfyldt.</a:t>
            </a:r>
            <a:endParaRPr lang="da-DK" dirty="0"/>
          </a:p>
          <a:p>
            <a:r>
              <a:rPr lang="da-DK" dirty="0"/>
              <a:t> </a:t>
            </a:r>
          </a:p>
          <a:p>
            <a:r>
              <a:rPr lang="da-DK" u="sng" dirty="0"/>
              <a:t>Vurder selv, hvor relevant det er, at gå ned i alle punkter.</a:t>
            </a:r>
            <a:r>
              <a:rPr lang="da-DK" dirty="0"/>
              <a: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dirty="0"/>
              <a:t>Det Nationale forskningscenter for Arbejdsmiljø:</a:t>
            </a:r>
            <a:br>
              <a:rPr lang="da-DK" dirty="0"/>
            </a:br>
            <a:r>
              <a:rPr lang="da-DK" dirty="0"/>
              <a:t>www.nfa.dk </a:t>
            </a:r>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37</a:t>
            </a:fld>
            <a:endParaRPr lang="da-DK"/>
          </a:p>
        </p:txBody>
      </p:sp>
    </p:spTree>
    <p:extLst>
      <p:ext uri="{BB962C8B-B14F-4D97-AF65-F5344CB8AC3E}">
        <p14:creationId xmlns:p14="http://schemas.microsoft.com/office/powerpoint/2010/main" val="2058147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 6 guldkorn – 3 og 4</a:t>
            </a:r>
          </a:p>
          <a:p>
            <a:endParaRPr lang="da-DK"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dirty="0">
                <a:solidFill>
                  <a:schemeClr val="tx1"/>
                </a:solidFill>
                <a:effectLst/>
                <a:latin typeface="+mn-lt"/>
                <a:ea typeface="+mn-ea"/>
                <a:cs typeface="+mn-cs"/>
              </a:rPr>
              <a:t>Stor forudsigelighed</a:t>
            </a:r>
            <a:r>
              <a:rPr lang="da-DK" sz="1200" b="0" i="0" kern="1200" dirty="0">
                <a:solidFill>
                  <a:schemeClr val="tx1"/>
                </a:solidFill>
                <a:effectLst/>
                <a:latin typeface="+mn-lt"/>
                <a:ea typeface="+mn-ea"/>
                <a:cs typeface="+mn-cs"/>
              </a:rPr>
              <a:t> – at man føler sig informeret og inddraget i forhold til forandringer på arbejdet.</a:t>
            </a:r>
            <a:br>
              <a:rPr lang="da-DK" sz="1200" b="0" i="0" kern="1200" dirty="0">
                <a:solidFill>
                  <a:schemeClr val="tx1"/>
                </a:solidFill>
                <a:effectLst/>
                <a:latin typeface="+mn-lt"/>
                <a:ea typeface="+mn-ea"/>
                <a:cs typeface="+mn-cs"/>
              </a:rPr>
            </a:br>
            <a:r>
              <a:rPr lang="da-DK" sz="1200" b="1" i="0" kern="1200" dirty="0">
                <a:solidFill>
                  <a:schemeClr val="tx1"/>
                </a:solidFill>
                <a:effectLst/>
                <a:latin typeface="+mn-lt"/>
                <a:ea typeface="+mn-ea"/>
                <a:cs typeface="+mn-cs"/>
              </a:rPr>
              <a:t>Den gode og rette sociale støtte </a:t>
            </a:r>
            <a:r>
              <a:rPr lang="da-DK" sz="1200" b="0" i="0" kern="1200" dirty="0">
                <a:solidFill>
                  <a:schemeClr val="tx1"/>
                </a:solidFill>
                <a:effectLst/>
                <a:latin typeface="+mn-lt"/>
                <a:ea typeface="+mn-ea"/>
                <a:cs typeface="+mn-cs"/>
              </a:rPr>
              <a:t>og opbakning fra både kolleger og ledelsen. Altså vores emne. </a:t>
            </a:r>
          </a:p>
        </p:txBody>
      </p:sp>
      <p:sp>
        <p:nvSpPr>
          <p:cNvPr id="4" name="Pladsholder til slidenummer 3"/>
          <p:cNvSpPr>
            <a:spLocks noGrp="1"/>
          </p:cNvSpPr>
          <p:nvPr>
            <p:ph type="sldNum" sz="quarter" idx="5"/>
          </p:nvPr>
        </p:nvSpPr>
        <p:spPr/>
        <p:txBody>
          <a:bodyPr/>
          <a:lstStyle/>
          <a:p>
            <a:fld id="{9509EE46-B35B-1746-89C4-F069E6A2C135}" type="slidenum">
              <a:rPr lang="da-DK" smtClean="0"/>
              <a:t>38</a:t>
            </a:fld>
            <a:endParaRPr lang="da-DK"/>
          </a:p>
        </p:txBody>
      </p:sp>
    </p:spTree>
    <p:extLst>
      <p:ext uri="{BB962C8B-B14F-4D97-AF65-F5344CB8AC3E}">
        <p14:creationId xmlns:p14="http://schemas.microsoft.com/office/powerpoint/2010/main" val="1852212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a:solidFill>
                  <a:schemeClr val="tx1"/>
                </a:solidFill>
                <a:effectLst/>
                <a:latin typeface="+mn-lt"/>
                <a:ea typeface="+mn-ea"/>
                <a:cs typeface="+mn-cs"/>
              </a:rPr>
              <a:t>De 6 guldkorn – 5 og 6</a:t>
            </a:r>
          </a:p>
          <a:p>
            <a:endParaRPr lang="da-DK" sz="1200" b="1"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Retfærdig belønning</a:t>
            </a:r>
            <a:r>
              <a:rPr lang="da-DK" sz="1200" b="0" i="0" kern="1200" dirty="0">
                <a:solidFill>
                  <a:schemeClr val="tx1"/>
                </a:solidFill>
                <a:effectLst/>
                <a:latin typeface="+mn-lt"/>
                <a:ea typeface="+mn-ea"/>
                <a:cs typeface="+mn-cs"/>
              </a:rPr>
              <a:t> – både løn og anerkendelse samt ros.</a:t>
            </a:r>
          </a:p>
          <a:p>
            <a:r>
              <a:rPr lang="da-DK" sz="1200" b="1" i="0" kern="1200" dirty="0">
                <a:solidFill>
                  <a:schemeClr val="tx1"/>
                </a:solidFill>
                <a:effectLst/>
                <a:latin typeface="+mn-lt"/>
                <a:ea typeface="+mn-ea"/>
                <a:cs typeface="+mn-cs"/>
              </a:rPr>
              <a:t>Balance i kravene </a:t>
            </a:r>
            <a:r>
              <a:rPr lang="da-DK" sz="1200" b="0" i="0" kern="1200" dirty="0">
                <a:solidFill>
                  <a:schemeClr val="tx1"/>
                </a:solidFill>
                <a:effectLst/>
                <a:latin typeface="+mn-lt"/>
                <a:ea typeface="+mn-ea"/>
                <a:cs typeface="+mn-cs"/>
              </a:rPr>
              <a:t>til arbejdet – at man både føler, at man magter sit job, og at man ikke keder sig.</a:t>
            </a:r>
            <a:endParaRPr lang="da-DK" dirty="0"/>
          </a:p>
          <a:p>
            <a:r>
              <a:rPr lang="da-DK" dirty="0"/>
              <a:t> </a:t>
            </a:r>
          </a:p>
        </p:txBody>
      </p:sp>
      <p:sp>
        <p:nvSpPr>
          <p:cNvPr id="4" name="Pladsholder til slidenummer 3"/>
          <p:cNvSpPr>
            <a:spLocks noGrp="1"/>
          </p:cNvSpPr>
          <p:nvPr>
            <p:ph type="sldNum" sz="quarter" idx="5"/>
          </p:nvPr>
        </p:nvSpPr>
        <p:spPr/>
        <p:txBody>
          <a:bodyPr/>
          <a:lstStyle/>
          <a:p>
            <a:fld id="{9509EE46-B35B-1746-89C4-F069E6A2C135}" type="slidenum">
              <a:rPr lang="da-DK" smtClean="0"/>
              <a:t>39</a:t>
            </a:fld>
            <a:endParaRPr lang="da-DK"/>
          </a:p>
        </p:txBody>
      </p:sp>
    </p:spTree>
    <p:extLst>
      <p:ext uri="{BB962C8B-B14F-4D97-AF65-F5344CB8AC3E}">
        <p14:creationId xmlns:p14="http://schemas.microsoft.com/office/powerpoint/2010/main" val="1517212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 kan kontakte SEA HEALTH &amp; WELFARE for yderligere råd og vejledning om håndtering af mobning og chikane. </a:t>
            </a:r>
            <a:br>
              <a:rPr lang="da-DK" dirty="0"/>
            </a:br>
            <a:r>
              <a:rPr lang="da-DK" dirty="0"/>
              <a:t>På SEA HEALTH &amp; </a:t>
            </a:r>
            <a:r>
              <a:rPr lang="da-DK" dirty="0" err="1"/>
              <a:t>WELFAREs</a:t>
            </a:r>
            <a:r>
              <a:rPr lang="da-DK" dirty="0"/>
              <a:t> hjemmeside kan man bl.a. finde vejledningen </a:t>
            </a:r>
            <a:r>
              <a:rPr lang="da-DK" i="1" dirty="0"/>
              <a:t>Be a </a:t>
            </a:r>
            <a:r>
              <a:rPr lang="da-DK" i="1" dirty="0" err="1"/>
              <a:t>buddy</a:t>
            </a:r>
            <a:r>
              <a:rPr lang="da-DK" i="1" dirty="0"/>
              <a:t> – not a </a:t>
            </a:r>
            <a:r>
              <a:rPr lang="da-DK" i="1" dirty="0" err="1"/>
              <a:t>bully</a:t>
            </a:r>
            <a:r>
              <a:rPr lang="da-DK" dirty="0"/>
              <a:t>. </a:t>
            </a:r>
            <a:br>
              <a:rPr lang="da-DK" dirty="0"/>
            </a:br>
            <a:br>
              <a:rPr lang="da-DK" dirty="0"/>
            </a:br>
            <a:r>
              <a:rPr lang="da-DK" dirty="0"/>
              <a:t>Derudover har SEA HEALTH &amp; WELFARE kriselinjen ”</a:t>
            </a:r>
            <a:r>
              <a:rPr lang="da-DK" dirty="0" err="1"/>
              <a:t>Helpline</a:t>
            </a:r>
            <a:r>
              <a:rPr lang="da-DK" dirty="0"/>
              <a:t> for søfarende”, her kan søfarende ringe ind anonymt og få hjælp. SEA HEALTH &amp; WELFARE henstiller dog til, at man stadigvæk gør brug af kolleger, lokale ledere, HR osv.  </a:t>
            </a:r>
          </a:p>
        </p:txBody>
      </p:sp>
      <p:sp>
        <p:nvSpPr>
          <p:cNvPr id="4" name="Pladsholder til slidenummer 3"/>
          <p:cNvSpPr>
            <a:spLocks noGrp="1"/>
          </p:cNvSpPr>
          <p:nvPr>
            <p:ph type="sldNum" sz="quarter" idx="5"/>
          </p:nvPr>
        </p:nvSpPr>
        <p:spPr/>
        <p:txBody>
          <a:bodyPr/>
          <a:lstStyle/>
          <a:p>
            <a:fld id="{9509EE46-B35B-1746-89C4-F069E6A2C135}" type="slidenum">
              <a:rPr lang="da-DK" smtClean="0"/>
              <a:t>40</a:t>
            </a:fld>
            <a:endParaRPr lang="da-DK"/>
          </a:p>
        </p:txBody>
      </p:sp>
    </p:spTree>
    <p:extLst>
      <p:ext uri="{BB962C8B-B14F-4D97-AF65-F5344CB8AC3E}">
        <p14:creationId xmlns:p14="http://schemas.microsoft.com/office/powerpoint/2010/main" val="117607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Først lidt </a:t>
            </a:r>
            <a:r>
              <a:rPr lang="da-DK" sz="1200" b="1" i="0" kern="1200" dirty="0">
                <a:solidFill>
                  <a:schemeClr val="tx1"/>
                </a:solidFill>
                <a:effectLst/>
                <a:latin typeface="+mn-lt"/>
                <a:ea typeface="+mn-ea"/>
                <a:cs typeface="+mn-cs"/>
              </a:rPr>
              <a:t>fakta om mobning</a:t>
            </a:r>
            <a:r>
              <a:rPr lang="da-DK" sz="1200" b="0" i="0" kern="1200" dirty="0">
                <a:solidFill>
                  <a:schemeClr val="tx1"/>
                </a:solidFill>
                <a:effectLst/>
                <a:latin typeface="+mn-lt"/>
                <a:ea typeface="+mn-ea"/>
                <a:cs typeface="+mn-cs"/>
              </a:rPr>
              <a:t>.</a:t>
            </a:r>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r>
              <a:rPr lang="da-DK" sz="1200" b="0" i="0" u="sng" kern="1200" dirty="0" err="1">
                <a:solidFill>
                  <a:schemeClr val="tx1"/>
                </a:solidFill>
                <a:effectLst/>
                <a:latin typeface="+mn-lt"/>
                <a:ea typeface="+mn-ea"/>
                <a:cs typeface="+mn-cs"/>
              </a:rPr>
              <a:t>Bullet</a:t>
            </a:r>
            <a:r>
              <a:rPr lang="da-DK" sz="1200" b="0" i="0" u="sng" kern="1200" dirty="0">
                <a:solidFill>
                  <a:schemeClr val="tx1"/>
                </a:solidFill>
                <a:effectLst/>
                <a:latin typeface="+mn-lt"/>
                <a:ea typeface="+mn-ea"/>
                <a:cs typeface="+mn-cs"/>
              </a:rPr>
              <a:t> 1 klikkes ind: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 Den seneste AH-undersøgelse af mobning fra 2018 viser, at 10,7 pct. af den danske arbejdende befolkning har følt sig udsat for mobning i løbet af et år. </a:t>
            </a:r>
          </a:p>
          <a:p>
            <a:r>
              <a:rPr lang="da-DK" sz="1200" b="1" i="0" kern="1200" dirty="0">
                <a:solidFill>
                  <a:schemeClr val="tx1"/>
                </a:solidFill>
                <a:effectLst/>
                <a:latin typeface="+mn-lt"/>
                <a:ea typeface="+mn-ea"/>
                <a:cs typeface="+mn-cs"/>
              </a:rPr>
              <a:t>AH er Arbejdsmiljø og Helbred. Det er en undersøgelse, som Det Nationale Forskningscenter for Arbejdsmiljø (NFA) foretager hvert andet år, og den seneste undersøgelse fra 2018.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Og her et par fokuspunkter mere,</a:t>
            </a:r>
            <a:r>
              <a:rPr lang="da-DK" sz="1200" b="0" i="0" u="sng" kern="1200" dirty="0">
                <a:solidFill>
                  <a:schemeClr val="tx1"/>
                </a:solidFill>
                <a:effectLst/>
                <a:latin typeface="+mn-lt"/>
                <a:ea typeface="+mn-ea"/>
                <a:cs typeface="+mn-cs"/>
              </a:rPr>
              <a:t> </a:t>
            </a:r>
            <a:r>
              <a:rPr lang="da-DK" sz="1200" b="0" i="0" u="sng" kern="1200" dirty="0" err="1">
                <a:solidFill>
                  <a:schemeClr val="tx1"/>
                </a:solidFill>
                <a:effectLst/>
                <a:latin typeface="+mn-lt"/>
                <a:ea typeface="+mn-ea"/>
                <a:cs typeface="+mn-cs"/>
              </a:rPr>
              <a:t>bullet</a:t>
            </a:r>
            <a:r>
              <a:rPr lang="da-DK" sz="1200" b="0" i="0" u="sng" kern="1200" dirty="0">
                <a:solidFill>
                  <a:schemeClr val="tx1"/>
                </a:solidFill>
                <a:effectLst/>
                <a:latin typeface="+mn-lt"/>
                <a:ea typeface="+mn-ea"/>
                <a:cs typeface="+mn-cs"/>
              </a:rPr>
              <a:t> 2, 3 og 4 læses op efterhånden som de klikkes frem:</a:t>
            </a:r>
            <a:br>
              <a:rPr lang="da-DK" sz="1200" b="0" i="0" kern="1200" dirty="0">
                <a:solidFill>
                  <a:schemeClr val="tx1"/>
                </a:solidFill>
                <a:effectLst/>
                <a:latin typeface="+mn-lt"/>
                <a:ea typeface="+mn-ea"/>
                <a:cs typeface="+mn-cs"/>
              </a:rPr>
            </a:br>
            <a:r>
              <a:rPr lang="da-DK" sz="1200" b="1" i="0" kern="1200" dirty="0">
                <a:solidFill>
                  <a:schemeClr val="tx1"/>
                </a:solidFill>
                <a:effectLst/>
                <a:latin typeface="+mn-lt"/>
                <a:ea typeface="+mn-ea"/>
                <a:cs typeface="+mn-cs"/>
              </a:rPr>
              <a:t>• </a:t>
            </a:r>
            <a:r>
              <a:rPr lang="da-DK" b="1" dirty="0"/>
              <a:t>Af de 10,7 pct., der i undersøgelsen fra 2018 har følt sig mobbet i løbet af det seneste år, oplever 67 pct., at de bliver mobbet af deres kolleger.</a:t>
            </a:r>
          </a:p>
          <a:p>
            <a:r>
              <a:rPr lang="da-DK" b="1" dirty="0"/>
              <a:t>• 36,8 pct. oplever sig mobbet af deres leder.</a:t>
            </a:r>
          </a:p>
          <a:p>
            <a:r>
              <a:rPr lang="da-DK" b="1" dirty="0"/>
              <a:t>• 13 pct. oplever mobning fra andre fx patienter, klienter, kunder eller elever.</a:t>
            </a:r>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Yderligere info:</a:t>
            </a:r>
            <a:br>
              <a:rPr lang="da-DK" sz="1200" b="0" i="0" kern="1200" dirty="0">
                <a:solidFill>
                  <a:schemeClr val="tx1"/>
                </a:solidFill>
                <a:effectLst/>
                <a:latin typeface="+mn-lt"/>
                <a:ea typeface="+mn-ea"/>
                <a:cs typeface="+mn-cs"/>
              </a:rPr>
            </a:br>
            <a:r>
              <a:rPr lang="da-DK" sz="1200" b="0" i="0" kern="1200" dirty="0">
                <a:solidFill>
                  <a:schemeClr val="tx1"/>
                </a:solidFill>
                <a:effectLst/>
                <a:latin typeface="+mn-lt"/>
                <a:ea typeface="+mn-ea"/>
                <a:cs typeface="+mn-cs"/>
              </a:rPr>
              <a:t>Resultaterne af undersøgelsen ”Arbejdsmiljø og Helbred 2018” er baseret på et spørgeskema, som er besvaret af knap 38.000 beskæftigede, og den tegner et detaljeret billede af arbejdsmiljøet i Danmark. </a:t>
            </a:r>
            <a:br>
              <a:rPr lang="da-DK" sz="1200" b="0" i="0" kern="1200" dirty="0">
                <a:solidFill>
                  <a:schemeClr val="tx1"/>
                </a:solidFill>
                <a:effectLst/>
                <a:latin typeface="+mn-lt"/>
                <a:ea typeface="+mn-ea"/>
                <a:cs typeface="+mn-cs"/>
              </a:rPr>
            </a:b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t>Kilde: ”Arbejdsmiljø og Helbred i Danmark 2018”, Det Nationale Forskningscenter for Arbejdsmiljø.</a:t>
            </a: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https://nfa.dk/da/Arbejdsmiljoedata/Arbejdsmiljo-i-Danmark/Arbejdsmiljo-og-helbred-i-Danmark</a:t>
            </a:r>
            <a:r>
              <a:rPr lang="da-DK" dirty="0"/>
              <a:t> </a:t>
            </a:r>
          </a:p>
          <a:p>
            <a:endParaRPr lang="da-DK" dirty="0"/>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5</a:t>
            </a:fld>
            <a:endParaRPr lang="da-DK"/>
          </a:p>
        </p:txBody>
      </p:sp>
    </p:spTree>
    <p:extLst>
      <p:ext uri="{BB962C8B-B14F-4D97-AF65-F5344CB8AC3E}">
        <p14:creationId xmlns:p14="http://schemas.microsoft.com/office/powerpoint/2010/main" val="2431650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41</a:t>
            </a:fld>
            <a:endParaRPr lang="da-DK"/>
          </a:p>
        </p:txBody>
      </p:sp>
    </p:spTree>
    <p:extLst>
      <p:ext uri="{BB962C8B-B14F-4D97-AF65-F5344CB8AC3E}">
        <p14:creationId xmlns:p14="http://schemas.microsoft.com/office/powerpoint/2010/main" val="1306573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42</a:t>
            </a:fld>
            <a:endParaRPr lang="da-DK"/>
          </a:p>
        </p:txBody>
      </p:sp>
    </p:spTree>
    <p:extLst>
      <p:ext uri="{BB962C8B-B14F-4D97-AF65-F5344CB8AC3E}">
        <p14:creationId xmlns:p14="http://schemas.microsoft.com/office/powerpoint/2010/main" val="3538493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43</a:t>
            </a:fld>
            <a:endParaRPr lang="da-DK"/>
          </a:p>
        </p:txBody>
      </p:sp>
    </p:spTree>
    <p:extLst>
      <p:ext uri="{BB962C8B-B14F-4D97-AF65-F5344CB8AC3E}">
        <p14:creationId xmlns:p14="http://schemas.microsoft.com/office/powerpoint/2010/main" val="3561888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u="sng" dirty="0">
              <a:cs typeface="Calibri"/>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44</a:t>
            </a:fld>
            <a:endParaRPr lang="da-DK"/>
          </a:p>
        </p:txBody>
      </p:sp>
    </p:spTree>
    <p:extLst>
      <p:ext uri="{BB962C8B-B14F-4D97-AF65-F5344CB8AC3E}">
        <p14:creationId xmlns:p14="http://schemas.microsoft.com/office/powerpoint/2010/main" val="358297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Fakta om mobning </a:t>
            </a:r>
            <a:r>
              <a:rPr lang="da-DK" dirty="0"/>
              <a:t>(fortsat):</a:t>
            </a:r>
          </a:p>
          <a:p>
            <a:endParaRPr lang="da-DK" dirty="0"/>
          </a:p>
          <a:p>
            <a:r>
              <a:rPr lang="da-DK" b="1" dirty="0"/>
              <a:t>• Flere undersøgelser viser, at der er mere mobning på arbejdspladser, der domineres af det ene køn, end på arbejdspladser hvor kønsfordelingen er mere lige.</a:t>
            </a:r>
          </a:p>
          <a:p>
            <a:r>
              <a:rPr lang="da-DK" b="1" dirty="0"/>
              <a:t>• Der er ingen undersøgelser, som tyder på, at de, der mobber eller mobbes, har særlige personlighedstræk.</a:t>
            </a:r>
            <a:br>
              <a:rPr lang="da-DK" dirty="0"/>
            </a:br>
            <a:endParaRPr lang="da-DK" dirty="0"/>
          </a:p>
          <a:p>
            <a:r>
              <a:rPr lang="da-DK" dirty="0"/>
              <a:t>Yderligere info:</a:t>
            </a:r>
          </a:p>
          <a:p>
            <a:r>
              <a:rPr lang="da-DK" dirty="0"/>
              <a:t>Med personlighedstræk mener vi introvert/ekstrovert, impulsiv, reflekterende osv., er man realistisk, urealistisk, aggressiv osv. </a:t>
            </a:r>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6</a:t>
            </a:fld>
            <a:endParaRPr lang="da-DK"/>
          </a:p>
        </p:txBody>
      </p:sp>
    </p:spTree>
    <p:extLst>
      <p:ext uri="{BB962C8B-B14F-4D97-AF65-F5344CB8AC3E}">
        <p14:creationId xmlns:p14="http://schemas.microsoft.com/office/powerpoint/2010/main" val="427679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cs typeface="Calibri"/>
              </a:rPr>
              <a:t>Hvor kan man finde reglerne?</a:t>
            </a:r>
          </a:p>
          <a:p>
            <a:r>
              <a:rPr lang="da-DK" dirty="0">
                <a:cs typeface="Calibri"/>
              </a:rPr>
              <a:t>Arbejdstilsynet udgav i februar 2019 en vejledning omkring krænkende adfærd. Her kan man læse følgende (de punkter, der er listet op):</a:t>
            </a:r>
            <a:br>
              <a:rPr lang="da-DK" dirty="0">
                <a:cs typeface="Calibri"/>
              </a:rPr>
            </a:br>
            <a:r>
              <a:rPr lang="da-DK" dirty="0">
                <a:cs typeface="Calibri"/>
              </a:rPr>
              <a:t>• Reglen om krænkende handlinger, herunder mobning og seksuel chikane</a:t>
            </a:r>
          </a:p>
          <a:p>
            <a:r>
              <a:rPr lang="da-DK" dirty="0">
                <a:cs typeface="Calibri"/>
              </a:rPr>
              <a:t>• Generelt om krænkende handlinger</a:t>
            </a:r>
            <a:br>
              <a:rPr lang="da-DK" dirty="0">
                <a:cs typeface="Calibri"/>
              </a:rPr>
            </a:br>
            <a:r>
              <a:rPr lang="da-DK" dirty="0">
                <a:cs typeface="Calibri"/>
              </a:rPr>
              <a:t>• Krænkende handlinger i form af mobning</a:t>
            </a:r>
            <a:br>
              <a:rPr lang="da-DK" dirty="0">
                <a:cs typeface="Calibri"/>
              </a:rPr>
            </a:br>
            <a:r>
              <a:rPr lang="da-DK" dirty="0">
                <a:cs typeface="Calibri"/>
              </a:rPr>
              <a:t>• Andre måder krænkende handlinger kan forekomme på</a:t>
            </a:r>
            <a:br>
              <a:rPr lang="da-DK" dirty="0">
                <a:cs typeface="Calibri"/>
              </a:rPr>
            </a:br>
            <a:r>
              <a:rPr lang="da-DK" dirty="0">
                <a:cs typeface="Calibri"/>
              </a:rPr>
              <a:t>• Særligt om seksuel chikane</a:t>
            </a:r>
            <a:br>
              <a:rPr lang="da-DK" dirty="0">
                <a:cs typeface="Calibri"/>
              </a:rPr>
            </a:br>
            <a:r>
              <a:rPr lang="da-DK" dirty="0">
                <a:cs typeface="Calibri"/>
              </a:rPr>
              <a:t>• Hvilke årsager, der kan være til krænkende handlinger, herunder mobning og seksuel chikane</a:t>
            </a:r>
            <a:br>
              <a:rPr lang="da-DK" dirty="0">
                <a:cs typeface="Calibri"/>
              </a:rPr>
            </a:br>
            <a:r>
              <a:rPr lang="da-DK" dirty="0">
                <a:cs typeface="Calibri"/>
              </a:rPr>
              <a:t> </a:t>
            </a:r>
          </a:p>
          <a:p>
            <a:r>
              <a:rPr lang="da-DK" dirty="0">
                <a:cs typeface="Calibri"/>
              </a:rPr>
              <a:t>Vejledningen kan findes på Arbejdstilsynets hjemmeside. </a:t>
            </a:r>
          </a:p>
          <a:p>
            <a:r>
              <a:rPr lang="da-DK" sz="1200" u="sng" kern="1200" dirty="0">
                <a:solidFill>
                  <a:schemeClr val="tx1"/>
                </a:solidFill>
                <a:effectLst/>
                <a:latin typeface="+mn-lt"/>
                <a:ea typeface="+mn-ea"/>
                <a:cs typeface="+mn-cs"/>
                <a:hlinkClick r:id="rId3"/>
              </a:rPr>
              <a:t>www.at.dk/regler/at-vejledninger/kraenkende-handlinger-4-3-1</a:t>
            </a:r>
            <a:endParaRPr lang="da-DK" sz="1200" kern="1200" dirty="0">
              <a:solidFill>
                <a:schemeClr val="tx1"/>
              </a:solidFill>
              <a:effectLst/>
              <a:latin typeface="+mn-lt"/>
              <a:ea typeface="+mn-ea"/>
              <a:cs typeface="+mn-cs"/>
            </a:endParaRPr>
          </a:p>
          <a:p>
            <a:endParaRPr lang="da-DK" dirty="0"/>
          </a:p>
          <a:p>
            <a:r>
              <a:rPr lang="da-DK" dirty="0"/>
              <a:t>I Bekendtgørelse om psykisk arbejdsmiljø fra september 2020 (nr. 1406) finder man også et afsnit om krænkende handlinger, herunder mobning og seksuel chikane. </a:t>
            </a:r>
            <a:br>
              <a:rPr lang="da-DK" dirty="0"/>
            </a:br>
            <a:r>
              <a:rPr lang="da-DK" dirty="0"/>
              <a:t>Bekendtgørelsen kan findes på Arbejdstilsynets hjemmeside, og er også oversat til engelsk.</a:t>
            </a:r>
            <a:br>
              <a:rPr lang="da-DK" dirty="0"/>
            </a:br>
            <a:r>
              <a:rPr lang="da-DK" sz="1200" u="sng" kern="1200" dirty="0">
                <a:solidFill>
                  <a:schemeClr val="tx1"/>
                </a:solidFill>
                <a:effectLst/>
                <a:latin typeface="+mn-lt"/>
                <a:ea typeface="+mn-ea"/>
                <a:cs typeface="+mn-cs"/>
                <a:hlinkClick r:id="rId4"/>
              </a:rPr>
              <a:t>www.at.dk/regler/bekendtgoerelser/psykisk-arbejdsmiljoe-1406/</a:t>
            </a:r>
            <a:r>
              <a:rPr lang="da-DK" dirty="0">
                <a:effectLst/>
              </a:rPr>
              <a:t> </a:t>
            </a:r>
            <a:br>
              <a:rPr lang="da-DK" dirty="0"/>
            </a:br>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7</a:t>
            </a:fld>
            <a:endParaRPr lang="da-DK"/>
          </a:p>
        </p:txBody>
      </p:sp>
    </p:spTree>
    <p:extLst>
      <p:ext uri="{BB962C8B-B14F-4D97-AF65-F5344CB8AC3E}">
        <p14:creationId xmlns:p14="http://schemas.microsoft.com/office/powerpoint/2010/main" val="54919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Krænkende handlinger (inklusiv chikane)</a:t>
            </a:r>
            <a:br>
              <a:rPr lang="da-DK" dirty="0"/>
            </a:br>
            <a:r>
              <a:rPr lang="da-DK" dirty="0"/>
              <a:t>Det betragtes som en krænkende handling, hvis en eller flere personer groft eller gentagne udsætter andre personer for en adfærd, som sidstnævnte opfatter som krænkende.</a:t>
            </a:r>
            <a:br>
              <a:rPr lang="da-DK" dirty="0"/>
            </a:br>
            <a:br>
              <a:rPr lang="da-DK" dirty="0"/>
            </a:br>
            <a:r>
              <a:rPr lang="da-DK" dirty="0"/>
              <a:t>Yderligere info: </a:t>
            </a:r>
            <a:endParaRPr lang="da-DK" sz="1200" dirty="0">
              <a:latin typeface="Dotum" panose="020B0600000101010101" pitchFamily="34" charset="-127"/>
              <a:ea typeface="Dotum" panose="020B0600000101010101"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52525"/>
                </a:solidFill>
                <a:effectLst/>
                <a:latin typeface="Arial" panose="020B0604020202020204" pitchFamily="34" charset="0"/>
              </a:rPr>
              <a:t>Direktiv 2000/78/EF af 27. november 2000 om generelle rammebestemmelser om ligebehandling med hensyn til beskæftigelse og erhverv.</a:t>
            </a:r>
            <a:br>
              <a:rPr lang="da-DK" b="0" i="0" dirty="0">
                <a:solidFill>
                  <a:srgbClr val="252525"/>
                </a:solidFill>
                <a:effectLst/>
                <a:latin typeface="Arial" panose="020B0604020202020204" pitchFamily="34" charset="0"/>
              </a:rPr>
            </a:br>
            <a:r>
              <a:rPr lang="da-DK"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www.eu.dk/da/dokumenter/direktiver/alle-direktiver/direktiver-2000/2000l0078</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sz="1200" dirty="0">
              <a:latin typeface="Dotum" panose="020B0600000101010101" pitchFamily="34" charset="-127"/>
              <a:ea typeface="Dotum" panose="020B0600000101010101" pitchFamily="34" charset="-127"/>
            </a:endParaRPr>
          </a:p>
        </p:txBody>
      </p:sp>
      <p:sp>
        <p:nvSpPr>
          <p:cNvPr id="4" name="Pladsholder til slidenummer 3"/>
          <p:cNvSpPr>
            <a:spLocks noGrp="1"/>
          </p:cNvSpPr>
          <p:nvPr>
            <p:ph type="sldNum" sz="quarter" idx="5"/>
          </p:nvPr>
        </p:nvSpPr>
        <p:spPr/>
        <p:txBody>
          <a:bodyPr/>
          <a:lstStyle/>
          <a:p>
            <a:fld id="{9509EE46-B35B-1746-89C4-F069E6A2C135}" type="slidenum">
              <a:rPr lang="da-DK" smtClean="0"/>
              <a:t>8</a:t>
            </a:fld>
            <a:endParaRPr lang="da-DK"/>
          </a:p>
        </p:txBody>
      </p:sp>
    </p:spTree>
    <p:extLst>
      <p:ext uri="{BB962C8B-B14F-4D97-AF65-F5344CB8AC3E}">
        <p14:creationId xmlns:p14="http://schemas.microsoft.com/office/powerpoint/2010/main" val="3206398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Hvad er chikane?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Her ses en række eksempler på chikane.</a:t>
            </a:r>
            <a:br>
              <a:rPr lang="da-DK" dirty="0"/>
            </a:b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u="sng" dirty="0" err="1"/>
              <a:t>Bullets</a:t>
            </a:r>
            <a:r>
              <a:rPr lang="da-DK" u="sng" dirty="0"/>
              <a:t> popper ind.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Homofobiske bemærkninger.</a:t>
            </a:r>
            <a:br>
              <a:rPr lang="da-DK" b="1" u="none" dirty="0"/>
            </a:br>
            <a:r>
              <a:rPr lang="da-DK" b="1" u="none" dirty="0"/>
              <a:t>• Visning af pornografisk materiale.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Unødvendig kropskontakt.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Påtrængende spørgsmål.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Sjofle vittigheder </a:t>
            </a:r>
            <a:r>
              <a:rPr lang="da-DK" u="none" dirty="0"/>
              <a:t>– tænk over om din vittighed er sjov for alle.</a:t>
            </a:r>
            <a:br>
              <a:rPr lang="da-DK" dirty="0"/>
            </a:br>
            <a:r>
              <a:rPr lang="da-DK" sz="1200" b="0" i="0" kern="1200" dirty="0">
                <a:solidFill>
                  <a:schemeClr val="tx1"/>
                </a:solidFill>
                <a:effectLst/>
                <a:latin typeface="+mn-lt"/>
                <a:ea typeface="+mn-ea"/>
                <a:cs typeface="+mn-cs"/>
              </a:rPr>
              <a:t>Når Arbejdstilsynet taler om chikane og krænkende handlinger i arbejdet, mener de handlinger, der foregår mellem ansatte, og mellem ansatte og deres ledere.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Er der nogen her, der har eksempler på disse former for chikane – selv har oplevet chikane, været vidne til eller hørt om nogen, der har været udsat for chikane?</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9</a:t>
            </a:fld>
            <a:endParaRPr lang="da-DK"/>
          </a:p>
        </p:txBody>
      </p:sp>
    </p:spTree>
    <p:extLst>
      <p:ext uri="{BB962C8B-B14F-4D97-AF65-F5344CB8AC3E}">
        <p14:creationId xmlns:p14="http://schemas.microsoft.com/office/powerpoint/2010/main" val="100991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Hvad er mobning?</a:t>
            </a:r>
            <a:br>
              <a:rPr lang="da-DK" sz="1200" dirty="0"/>
            </a:br>
            <a:r>
              <a:rPr lang="da-DK" sz="1200" u="sng" dirty="0"/>
              <a:t>Læs definitionen op, og læs derefter nedenstående: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Altså: </a:t>
            </a:r>
            <a:r>
              <a:rPr lang="da-DK" sz="1200" dirty="0"/>
              <a:t> For at der er tale om mobning, skal de krænkende handlinger </a:t>
            </a:r>
            <a:r>
              <a:rPr lang="da-DK" sz="1200" b="1" dirty="0"/>
              <a:t>foregå over tid eller ske gentagne gange.</a:t>
            </a:r>
            <a:r>
              <a:rPr lang="da-DK" sz="1200" dirty="0"/>
              <a:t> </a:t>
            </a:r>
            <a:br>
              <a:rPr lang="da-DK" sz="1200" dirty="0"/>
            </a:br>
            <a:r>
              <a:rPr lang="da-DK" sz="1200" dirty="0"/>
              <a:t>Om der er tale om mobning handler om, hvordan </a:t>
            </a:r>
            <a:r>
              <a:rPr lang="da-DK" sz="1200" b="1" dirty="0"/>
              <a:t>offeret opfatter</a:t>
            </a:r>
            <a:r>
              <a:rPr lang="da-DK" sz="1200" dirty="0"/>
              <a:t> tingene - krænkende eller sårende. </a:t>
            </a:r>
            <a:br>
              <a:rPr lang="da-DK" sz="1200" dirty="0"/>
            </a:br>
            <a:r>
              <a:rPr lang="da-DK" sz="1200" dirty="0"/>
              <a:t>Og vedkommende skal </a:t>
            </a:r>
            <a:r>
              <a:rPr lang="da-DK" sz="1200" b="1" dirty="0"/>
              <a:t>ikke kunne forsvare</a:t>
            </a:r>
            <a:r>
              <a:rPr lang="da-DK" sz="1200" dirty="0"/>
              <a:t> sig imod det.  </a:t>
            </a:r>
            <a:br>
              <a:rPr lang="da-DK" sz="1200" dirty="0"/>
            </a:br>
            <a:br>
              <a:rPr lang="da-DK" sz="1200" dirty="0"/>
            </a:br>
            <a:r>
              <a:rPr lang="da-DK" sz="1200" dirty="0"/>
              <a:t>Der kan være flere grunde til, at man ikke kan forsvare sig. Det kan fx være fordi mobberen er:</a:t>
            </a:r>
            <a:br>
              <a:rPr lang="da-DK" sz="1200" dirty="0"/>
            </a:br>
            <a:r>
              <a:rPr lang="da-DK" sz="1200" dirty="0"/>
              <a:t>• lederen</a:t>
            </a:r>
            <a:br>
              <a:rPr lang="da-DK" sz="1200" dirty="0"/>
            </a:br>
            <a:r>
              <a:rPr lang="da-DK" sz="1200" dirty="0"/>
              <a:t>• en mere erfaren kollega</a:t>
            </a:r>
            <a:br>
              <a:rPr lang="da-DK" sz="1200" dirty="0"/>
            </a:br>
            <a:r>
              <a:rPr lang="da-DK" sz="1200" dirty="0"/>
              <a:t>• en der har ordet i sin magt </a:t>
            </a:r>
            <a:br>
              <a:rPr lang="da-DK" sz="1200" dirty="0"/>
            </a:br>
            <a:r>
              <a:rPr lang="da-DK" sz="1200" dirty="0"/>
              <a:t>• en der har en særlig position på arbejdspladsen/skibet.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Arbejdstilsynet, </a:t>
            </a:r>
            <a:r>
              <a:rPr lang="da-DK" sz="1200" dirty="0" err="1"/>
              <a:t>www.at.dk</a:t>
            </a:r>
            <a:endParaRPr lang="da-DK" sz="1200" dirty="0"/>
          </a:p>
          <a:p>
            <a:endParaRPr lang="en-US" dirty="0"/>
          </a:p>
          <a:p>
            <a:endParaRPr lang="da-DK" dirty="0"/>
          </a:p>
        </p:txBody>
      </p:sp>
      <p:sp>
        <p:nvSpPr>
          <p:cNvPr id="4" name="Pladsholder til slidenummer 3"/>
          <p:cNvSpPr>
            <a:spLocks noGrp="1"/>
          </p:cNvSpPr>
          <p:nvPr>
            <p:ph type="sldNum" sz="quarter" idx="5"/>
          </p:nvPr>
        </p:nvSpPr>
        <p:spPr/>
        <p:txBody>
          <a:bodyPr/>
          <a:lstStyle/>
          <a:p>
            <a:fld id="{9509EE46-B35B-1746-89C4-F069E6A2C135}" type="slidenum">
              <a:rPr lang="da-DK" smtClean="0"/>
              <a:t>10</a:t>
            </a:fld>
            <a:endParaRPr lang="da-DK"/>
          </a:p>
        </p:txBody>
      </p:sp>
    </p:spTree>
    <p:extLst>
      <p:ext uri="{BB962C8B-B14F-4D97-AF65-F5344CB8AC3E}">
        <p14:creationId xmlns:p14="http://schemas.microsoft.com/office/powerpoint/2010/main" val="259350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43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55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A5C5A-F196-744D-B6A2-6C36417218F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56C8A50-4447-0A4C-AFEE-7CF49791E2B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537747F-B23B-7E4B-BAC3-98359CEB1D85}"/>
              </a:ext>
            </a:extLst>
          </p:cNvPr>
          <p:cNvSpPr>
            <a:spLocks noGrp="1"/>
          </p:cNvSpPr>
          <p:nvPr>
            <p:ph type="dt" sz="half" idx="10"/>
          </p:nvPr>
        </p:nvSpPr>
        <p:spPr/>
        <p:txBody>
          <a:bodyPr/>
          <a:lstStyle/>
          <a:p>
            <a:fld id="{2F0A16E6-D636-7A40-BFBA-599DBDE950DC}" type="datetimeFigureOut">
              <a:rPr lang="da-DK" smtClean="0"/>
              <a:t>08-07-2021</a:t>
            </a:fld>
            <a:endParaRPr lang="da-DK"/>
          </a:p>
        </p:txBody>
      </p:sp>
      <p:sp>
        <p:nvSpPr>
          <p:cNvPr id="5" name="Pladsholder til sidefod 4">
            <a:extLst>
              <a:ext uri="{FF2B5EF4-FFF2-40B4-BE49-F238E27FC236}">
                <a16:creationId xmlns:a16="http://schemas.microsoft.com/office/drawing/2014/main" id="{F50B596C-F668-AA4A-9BC3-0352EBC859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BDB17B5-FDA4-0E48-BB95-3BECD555F26D}"/>
              </a:ext>
            </a:extLst>
          </p:cNvPr>
          <p:cNvSpPr>
            <a:spLocks noGrp="1"/>
          </p:cNvSpPr>
          <p:nvPr>
            <p:ph type="sldNum" sz="quarter" idx="12"/>
          </p:nvPr>
        </p:nvSpPr>
        <p:spPr/>
        <p:txBody>
          <a:bodyPr/>
          <a:lstStyle/>
          <a:p>
            <a:fld id="{CA241887-AFB8-6D48-9B84-6F6715AC79A7}" type="slidenum">
              <a:rPr lang="da-DK" smtClean="0"/>
              <a:t>‹nr.›</a:t>
            </a:fld>
            <a:endParaRPr lang="da-DK"/>
          </a:p>
        </p:txBody>
      </p:sp>
    </p:spTree>
    <p:extLst>
      <p:ext uri="{BB962C8B-B14F-4D97-AF65-F5344CB8AC3E}">
        <p14:creationId xmlns:p14="http://schemas.microsoft.com/office/powerpoint/2010/main" val="23836150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31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shw.dk/be-a-buddy" TargetMode="External"/><Relationship Id="rId4" Type="http://schemas.openxmlformats.org/officeDocument/2006/relationships/hyperlink" Target="mailto:helpline@shw.d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hyperlink" Target="https://at.dk/" TargetMode="External"/><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arbejdsmiljoweb.dk/" TargetMode="External"/><Relationship Id="rId4" Type="http://schemas.openxmlformats.org/officeDocument/2006/relationships/hyperlink" Target="https://nfa.d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A3F562E7-72EF-DC47-A37A-64BA4F93A2E1}"/>
              </a:ext>
            </a:extLst>
          </p:cNvPr>
          <p:cNvPicPr>
            <a:picLocks noChangeAspect="1"/>
          </p:cNvPicPr>
          <p:nvPr/>
        </p:nvPicPr>
        <p:blipFill>
          <a:blip r:embed="rId3"/>
          <a:srcRect/>
          <a:stretch/>
        </p:blipFill>
        <p:spPr>
          <a:xfrm>
            <a:off x="0" y="0"/>
            <a:ext cx="12192000" cy="6858000"/>
          </a:xfrm>
          <a:prstGeom prst="rect">
            <a:avLst/>
          </a:prstGeom>
        </p:spPr>
      </p:pic>
      <p:pic>
        <p:nvPicPr>
          <p:cNvPr id="9" name="Billede 8">
            <a:extLst>
              <a:ext uri="{FF2B5EF4-FFF2-40B4-BE49-F238E27FC236}">
                <a16:creationId xmlns:a16="http://schemas.microsoft.com/office/drawing/2014/main" id="{18D4BE77-6C0F-1044-8B38-A0B3D200DF0A}"/>
              </a:ext>
            </a:extLst>
          </p:cNvPr>
          <p:cNvPicPr>
            <a:picLocks noChangeAspect="1"/>
          </p:cNvPicPr>
          <p:nvPr/>
        </p:nvPicPr>
        <p:blipFill>
          <a:blip r:embed="rId4"/>
          <a:srcRect/>
          <a:stretch/>
        </p:blipFill>
        <p:spPr>
          <a:xfrm>
            <a:off x="712224" y="5166414"/>
            <a:ext cx="1179329" cy="1210917"/>
          </a:xfrm>
          <a:prstGeom prst="rect">
            <a:avLst/>
          </a:prstGeom>
        </p:spPr>
      </p:pic>
      <p:sp>
        <p:nvSpPr>
          <p:cNvPr id="10" name="Tekstfelt 9">
            <a:extLst>
              <a:ext uri="{FF2B5EF4-FFF2-40B4-BE49-F238E27FC236}">
                <a16:creationId xmlns:a16="http://schemas.microsoft.com/office/drawing/2014/main" id="{7918F5BB-3A8F-624C-9C71-006E764EA2A1}"/>
              </a:ext>
            </a:extLst>
          </p:cNvPr>
          <p:cNvSpPr txBox="1"/>
          <p:nvPr/>
        </p:nvSpPr>
        <p:spPr>
          <a:xfrm>
            <a:off x="-141316" y="1454727"/>
            <a:ext cx="184731" cy="369332"/>
          </a:xfrm>
          <a:prstGeom prst="rect">
            <a:avLst/>
          </a:prstGeom>
          <a:noFill/>
        </p:spPr>
        <p:txBody>
          <a:bodyPr wrap="none" rtlCol="0">
            <a:spAutoFit/>
          </a:bodyPr>
          <a:lstStyle/>
          <a:p>
            <a:endParaRPr lang="da-DK" dirty="0"/>
          </a:p>
        </p:txBody>
      </p:sp>
      <p:sp>
        <p:nvSpPr>
          <p:cNvPr id="12" name="Tekstfelt 11">
            <a:extLst>
              <a:ext uri="{FF2B5EF4-FFF2-40B4-BE49-F238E27FC236}">
                <a16:creationId xmlns:a16="http://schemas.microsoft.com/office/drawing/2014/main" id="{0EF8B551-88E0-D842-B8E1-F4703DBFD920}"/>
              </a:ext>
            </a:extLst>
          </p:cNvPr>
          <p:cNvSpPr txBox="1"/>
          <p:nvPr/>
        </p:nvSpPr>
        <p:spPr>
          <a:xfrm>
            <a:off x="712223" y="2586764"/>
            <a:ext cx="6996267" cy="1384995"/>
          </a:xfrm>
          <a:prstGeom prst="rect">
            <a:avLst/>
          </a:prstGeom>
          <a:noFill/>
        </p:spPr>
        <p:txBody>
          <a:bodyPr wrap="square" rtlCol="0">
            <a:spAutoFit/>
          </a:bodyPr>
          <a:lstStyle/>
          <a:p>
            <a:r>
              <a:rPr lang="da-DK" sz="2800" i="1" dirty="0">
                <a:solidFill>
                  <a:schemeClr val="bg1"/>
                </a:solidFill>
                <a:latin typeface="Dotum" panose="020B0600000101010101" pitchFamily="34" charset="-127"/>
                <a:ea typeface="Dotum" panose="020B0600000101010101" pitchFamily="34" charset="-127"/>
                <a:cs typeface="Arial" panose="020B0604020202020204" pitchFamily="34" charset="0"/>
              </a:rPr>
              <a:t>Sådan kan du arbejde </a:t>
            </a:r>
            <a:br>
              <a:rPr lang="da-DK" sz="2800" i="1" dirty="0">
                <a:solidFill>
                  <a:schemeClr val="bg1"/>
                </a:solidFill>
                <a:latin typeface="Dotum" panose="020B0600000101010101" pitchFamily="34" charset="-127"/>
                <a:ea typeface="Dotum" panose="020B0600000101010101" pitchFamily="34" charset="-127"/>
                <a:cs typeface="Arial" panose="020B0604020202020204" pitchFamily="34" charset="0"/>
              </a:rPr>
            </a:br>
            <a:r>
              <a:rPr lang="da-DK" sz="2800" i="1" dirty="0">
                <a:solidFill>
                  <a:schemeClr val="bg1"/>
                </a:solidFill>
                <a:latin typeface="Dotum" panose="020B0600000101010101" pitchFamily="34" charset="-127"/>
                <a:ea typeface="Dotum" panose="020B0600000101010101" pitchFamily="34" charset="-127"/>
                <a:cs typeface="Arial" panose="020B0604020202020204" pitchFamily="34" charset="0"/>
              </a:rPr>
              <a:t>med forebyggelse af krænkende adfærd </a:t>
            </a:r>
            <a:br>
              <a:rPr lang="da-DK" sz="2800" i="1" dirty="0">
                <a:solidFill>
                  <a:schemeClr val="bg1"/>
                </a:solidFill>
                <a:latin typeface="Dotum" panose="020B0600000101010101" pitchFamily="34" charset="-127"/>
                <a:ea typeface="Dotum" panose="020B0600000101010101" pitchFamily="34" charset="-127"/>
                <a:cs typeface="Arial" panose="020B0604020202020204" pitchFamily="34" charset="0"/>
              </a:rPr>
            </a:br>
            <a:r>
              <a:rPr lang="da-DK" sz="2800" i="1" dirty="0">
                <a:solidFill>
                  <a:schemeClr val="bg1"/>
                </a:solidFill>
                <a:latin typeface="Dotum" panose="020B0600000101010101" pitchFamily="34" charset="-127"/>
                <a:ea typeface="Dotum" panose="020B0600000101010101" pitchFamily="34" charset="-127"/>
                <a:cs typeface="Arial" panose="020B0604020202020204" pitchFamily="34" charset="0"/>
              </a:rPr>
              <a:t>såsom mobning og chikane</a:t>
            </a:r>
          </a:p>
        </p:txBody>
      </p:sp>
      <p:pic>
        <p:nvPicPr>
          <p:cNvPr id="3" name="Billede 2">
            <a:extLst>
              <a:ext uri="{FF2B5EF4-FFF2-40B4-BE49-F238E27FC236}">
                <a16:creationId xmlns:a16="http://schemas.microsoft.com/office/drawing/2014/main" id="{40D5DB03-5657-754A-B593-91EB88555ACB}"/>
              </a:ext>
            </a:extLst>
          </p:cNvPr>
          <p:cNvPicPr>
            <a:picLocks noChangeAspect="1"/>
          </p:cNvPicPr>
          <p:nvPr/>
        </p:nvPicPr>
        <p:blipFill>
          <a:blip r:embed="rId5"/>
          <a:srcRect/>
          <a:stretch/>
        </p:blipFill>
        <p:spPr>
          <a:xfrm>
            <a:off x="2138228" y="5616039"/>
            <a:ext cx="3578078" cy="761293"/>
          </a:xfrm>
          <a:prstGeom prst="rect">
            <a:avLst/>
          </a:prstGeom>
        </p:spPr>
      </p:pic>
      <p:pic>
        <p:nvPicPr>
          <p:cNvPr id="13" name="Billede 12">
            <a:extLst>
              <a:ext uri="{FF2B5EF4-FFF2-40B4-BE49-F238E27FC236}">
                <a16:creationId xmlns:a16="http://schemas.microsoft.com/office/drawing/2014/main" id="{579F428B-6D35-3A48-B63D-2BCD0A64AA28}"/>
              </a:ext>
            </a:extLst>
          </p:cNvPr>
          <p:cNvPicPr>
            <a:picLocks noChangeAspect="1"/>
          </p:cNvPicPr>
          <p:nvPr/>
        </p:nvPicPr>
        <p:blipFill>
          <a:blip r:embed="rId6"/>
          <a:srcRect/>
          <a:stretch/>
        </p:blipFill>
        <p:spPr>
          <a:xfrm>
            <a:off x="8819858" y="3279261"/>
            <a:ext cx="2719841" cy="2719841"/>
          </a:xfrm>
          <a:prstGeom prst="rect">
            <a:avLst/>
          </a:prstGeom>
        </p:spPr>
      </p:pic>
      <p:sp>
        <p:nvSpPr>
          <p:cNvPr id="11" name="Tekstfelt 10">
            <a:extLst>
              <a:ext uri="{FF2B5EF4-FFF2-40B4-BE49-F238E27FC236}">
                <a16:creationId xmlns:a16="http://schemas.microsoft.com/office/drawing/2014/main" id="{6FF34B2C-6756-9344-88F7-B29226821563}"/>
              </a:ext>
            </a:extLst>
          </p:cNvPr>
          <p:cNvSpPr txBox="1"/>
          <p:nvPr/>
        </p:nvSpPr>
        <p:spPr>
          <a:xfrm>
            <a:off x="6433244" y="6151418"/>
            <a:ext cx="5046532" cy="219762"/>
          </a:xfrm>
          <a:prstGeom prst="rect">
            <a:avLst/>
          </a:prstGeom>
          <a:noFill/>
        </p:spPr>
        <p:txBody>
          <a:bodyPr wrap="square" rtlCol="0">
            <a:spAutoFit/>
          </a:bodyPr>
          <a:lstStyle/>
          <a:p>
            <a:pPr algn="r"/>
            <a:r>
              <a:rPr lang="da-DK" sz="800" dirty="0">
                <a:solidFill>
                  <a:schemeClr val="bg1"/>
                </a:solidFill>
                <a:latin typeface="Dotum" panose="020B0600000101010101" pitchFamily="34" charset="-127"/>
                <a:ea typeface="Dotum" panose="020B0600000101010101" pitchFamily="34" charset="-127"/>
                <a:cs typeface="Arial" panose="020B0604020202020204" pitchFamily="34" charset="0"/>
              </a:rPr>
              <a:t>Udarbejdet af erhvervspsykolog Mads Schramm i samarbejde med SEA HEALTH &amp; WELFARE</a:t>
            </a:r>
          </a:p>
        </p:txBody>
      </p:sp>
      <p:pic>
        <p:nvPicPr>
          <p:cNvPr id="14" name="Billede 13">
            <a:extLst>
              <a:ext uri="{FF2B5EF4-FFF2-40B4-BE49-F238E27FC236}">
                <a16:creationId xmlns:a16="http://schemas.microsoft.com/office/drawing/2014/main" id="{46F97AF4-0F7A-2A44-BDB7-44AB16FFF163}"/>
              </a:ext>
            </a:extLst>
          </p:cNvPr>
          <p:cNvPicPr>
            <a:picLocks noChangeAspect="1"/>
          </p:cNvPicPr>
          <p:nvPr/>
        </p:nvPicPr>
        <p:blipFill>
          <a:blip r:embed="rId7"/>
          <a:srcRect/>
          <a:stretch/>
        </p:blipFill>
        <p:spPr>
          <a:xfrm>
            <a:off x="810836" y="833698"/>
            <a:ext cx="6373736" cy="1428986"/>
          </a:xfrm>
          <a:prstGeom prst="rect">
            <a:avLst/>
          </a:prstGeom>
        </p:spPr>
      </p:pic>
    </p:spTree>
    <p:extLst>
      <p:ext uri="{BB962C8B-B14F-4D97-AF65-F5344CB8AC3E}">
        <p14:creationId xmlns:p14="http://schemas.microsoft.com/office/powerpoint/2010/main" val="134911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5" y="1759462"/>
            <a:ext cx="5176539" cy="2985433"/>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”Det er mobning, når en eller flere personer regelmæssigt og over længere tid – eller gentagne gange på grov vis – udsætter en eller flere personer for krænkende handlinger, som opfattes som sårende eller nedværdigende”.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 krænkende handlinger bliver dog først til mobning, når de personer, som de rettes mod, ikke er i stand til at forsvare sig effektivt imod dem”.</a:t>
            </a:r>
          </a:p>
          <a:p>
            <a:pPr>
              <a:spcAft>
                <a:spcPts val="800"/>
              </a:spcAft>
              <a:buClr>
                <a:srgbClr val="43B18E"/>
              </a:buClr>
            </a:pPr>
            <a:endParaRPr lang="da-DK" sz="1600" dirty="0">
              <a:latin typeface="Dotum" panose="020B0600000101010101" pitchFamily="34" charset="-127"/>
              <a:ea typeface="Dotum" panose="020B0600000101010101" pitchFamily="34" charset="-127"/>
            </a:endParaRPr>
          </a:p>
          <a:p>
            <a:pPr>
              <a:spcAft>
                <a:spcPts val="800"/>
              </a:spcAft>
              <a:buClr>
                <a:srgbClr val="43B18E"/>
              </a:buClr>
            </a:pPr>
            <a:r>
              <a:rPr lang="da-DK" sz="1400" dirty="0">
                <a:latin typeface="Dotum" panose="020B0600000101010101" pitchFamily="34" charset="-127"/>
                <a:ea typeface="Dotum" panose="020B0600000101010101" pitchFamily="34" charset="-127"/>
              </a:rPr>
              <a:t>Definition: Arbejdstilsynet</a:t>
            </a: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er mobning?</a:t>
            </a:r>
          </a:p>
        </p:txBody>
      </p:sp>
      <p:pic>
        <p:nvPicPr>
          <p:cNvPr id="9" name="Billede 8">
            <a:extLst>
              <a:ext uri="{FF2B5EF4-FFF2-40B4-BE49-F238E27FC236}">
                <a16:creationId xmlns:a16="http://schemas.microsoft.com/office/drawing/2014/main" id="{D1746684-DB5C-C44D-BB7D-249BA0F34651}"/>
              </a:ext>
            </a:extLst>
          </p:cNvPr>
          <p:cNvPicPr>
            <a:picLocks noChangeAspect="1"/>
          </p:cNvPicPr>
          <p:nvPr/>
        </p:nvPicPr>
        <p:blipFill>
          <a:blip r:embed="rId3"/>
          <a:srcRect/>
          <a:stretch/>
        </p:blipFill>
        <p:spPr>
          <a:xfrm>
            <a:off x="5222309" y="5181768"/>
            <a:ext cx="3905148" cy="719369"/>
          </a:xfrm>
          <a:prstGeom prst="rect">
            <a:avLst/>
          </a:prstGeom>
        </p:spPr>
      </p:pic>
      <p:pic>
        <p:nvPicPr>
          <p:cNvPr id="10" name="Billede 9">
            <a:extLst>
              <a:ext uri="{FF2B5EF4-FFF2-40B4-BE49-F238E27FC236}">
                <a16:creationId xmlns:a16="http://schemas.microsoft.com/office/drawing/2014/main" id="{634A728D-4CBD-DA46-9027-70C87C726422}"/>
              </a:ext>
            </a:extLst>
          </p:cNvPr>
          <p:cNvPicPr>
            <a:picLocks noChangeAspect="1"/>
          </p:cNvPicPr>
          <p:nvPr/>
        </p:nvPicPr>
        <p:blipFill>
          <a:blip r:embed="rId4"/>
          <a:srcRect/>
          <a:stretch/>
        </p:blipFill>
        <p:spPr>
          <a:xfrm>
            <a:off x="6922674" y="1476426"/>
            <a:ext cx="3899504" cy="3905147"/>
          </a:xfrm>
          <a:prstGeom prst="rect">
            <a:avLst/>
          </a:prstGeom>
        </p:spPr>
      </p:pic>
      <p:pic>
        <p:nvPicPr>
          <p:cNvPr id="11" name="Billede 10">
            <a:extLst>
              <a:ext uri="{FF2B5EF4-FFF2-40B4-BE49-F238E27FC236}">
                <a16:creationId xmlns:a16="http://schemas.microsoft.com/office/drawing/2014/main" id="{519D6B95-D77D-DF45-812C-5D9CBF93D631}"/>
              </a:ext>
            </a:extLst>
          </p:cNvPr>
          <p:cNvPicPr>
            <a:picLocks noChangeAspect="1"/>
          </p:cNvPicPr>
          <p:nvPr/>
        </p:nvPicPr>
        <p:blipFill>
          <a:blip r:embed="rId3"/>
          <a:srcRect/>
          <a:stretch/>
        </p:blipFill>
        <p:spPr>
          <a:xfrm>
            <a:off x="10168396" y="1196435"/>
            <a:ext cx="4293623" cy="790930"/>
          </a:xfrm>
          <a:prstGeom prst="rect">
            <a:avLst/>
          </a:prstGeom>
        </p:spPr>
      </p:pic>
    </p:spTree>
    <p:extLst>
      <p:ext uri="{BB962C8B-B14F-4D97-AF65-F5344CB8AC3E}">
        <p14:creationId xmlns:p14="http://schemas.microsoft.com/office/powerpoint/2010/main" val="30735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37BB396E-D69C-B34B-BA7E-DC4B97F8528A}"/>
              </a:ext>
            </a:extLst>
          </p:cNvPr>
          <p:cNvSpPr txBox="1"/>
          <p:nvPr/>
        </p:nvSpPr>
        <p:spPr>
          <a:xfrm>
            <a:off x="712224" y="863600"/>
            <a:ext cx="3438436"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er mobning?</a:t>
            </a:r>
          </a:p>
        </p:txBody>
      </p:sp>
      <p:grpSp>
        <p:nvGrpSpPr>
          <p:cNvPr id="4" name="Gruppe 3">
            <a:extLst>
              <a:ext uri="{FF2B5EF4-FFF2-40B4-BE49-F238E27FC236}">
                <a16:creationId xmlns:a16="http://schemas.microsoft.com/office/drawing/2014/main" id="{666D2DE5-94D5-3A49-9A00-B8765C38C41C}"/>
              </a:ext>
            </a:extLst>
          </p:cNvPr>
          <p:cNvGrpSpPr/>
          <p:nvPr/>
        </p:nvGrpSpPr>
        <p:grpSpPr>
          <a:xfrm>
            <a:off x="6780876" y="2168534"/>
            <a:ext cx="2520932" cy="2520932"/>
            <a:chOff x="4769222" y="2102222"/>
            <a:chExt cx="2653556" cy="2653556"/>
          </a:xfrm>
        </p:grpSpPr>
        <p:sp>
          <p:nvSpPr>
            <p:cNvPr id="2" name="Ellipse 1">
              <a:extLst>
                <a:ext uri="{FF2B5EF4-FFF2-40B4-BE49-F238E27FC236}">
                  <a16:creationId xmlns:a16="http://schemas.microsoft.com/office/drawing/2014/main" id="{2866347D-BE61-DB43-B9D0-CA7279C6F120}"/>
                </a:ext>
              </a:extLst>
            </p:cNvPr>
            <p:cNvSpPr/>
            <p:nvPr/>
          </p:nvSpPr>
          <p:spPr>
            <a:xfrm>
              <a:off x="4769222" y="2102222"/>
              <a:ext cx="2653556" cy="2653556"/>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F8017B3D-4549-4041-821D-E4E52D64ECB2}"/>
                </a:ext>
              </a:extLst>
            </p:cNvPr>
            <p:cNvSpPr txBox="1"/>
            <p:nvPr/>
          </p:nvSpPr>
          <p:spPr>
            <a:xfrm>
              <a:off x="4769222" y="3026349"/>
              <a:ext cx="2653556" cy="712730"/>
            </a:xfrm>
            <a:prstGeom prst="rect">
              <a:avLst/>
            </a:prstGeom>
            <a:noFill/>
          </p:spPr>
          <p:txBody>
            <a:bodyPr wrap="square" lIns="0" tIns="0" rIns="0" bIns="0" rtlCol="0">
              <a:spAutoFit/>
            </a:bodyPr>
            <a:lstStyle/>
            <a:p>
              <a:pPr algn="ctr">
                <a:spcAft>
                  <a:spcPts val="800"/>
                </a:spcAft>
              </a:pPr>
              <a:r>
                <a:rPr lang="da-DK" sz="2200" dirty="0">
                  <a:solidFill>
                    <a:schemeClr val="bg1"/>
                  </a:solidFill>
                  <a:latin typeface="Dotum" panose="020B0600000101010101" pitchFamily="34" charset="-127"/>
                  <a:ea typeface="Dotum" panose="020B0600000101010101" pitchFamily="34" charset="-127"/>
                </a:rPr>
                <a:t>Eksempler </a:t>
              </a:r>
              <a:br>
                <a:rPr lang="da-DK" sz="2200" dirty="0">
                  <a:solidFill>
                    <a:schemeClr val="bg1"/>
                  </a:solidFill>
                  <a:latin typeface="Dotum" panose="020B0600000101010101" pitchFamily="34" charset="-127"/>
                  <a:ea typeface="Dotum" panose="020B0600000101010101" pitchFamily="34" charset="-127"/>
                </a:rPr>
              </a:br>
              <a:r>
                <a:rPr lang="da-DK" sz="2200" dirty="0">
                  <a:solidFill>
                    <a:schemeClr val="bg1"/>
                  </a:solidFill>
                  <a:latin typeface="Dotum" panose="020B0600000101010101" pitchFamily="34" charset="-127"/>
                  <a:ea typeface="Dotum" panose="020B0600000101010101" pitchFamily="34" charset="-127"/>
                </a:rPr>
                <a:t>på mobning </a:t>
              </a:r>
            </a:p>
          </p:txBody>
        </p:sp>
      </p:grpSp>
      <p:grpSp>
        <p:nvGrpSpPr>
          <p:cNvPr id="90" name="Gruppe 89">
            <a:extLst>
              <a:ext uri="{FF2B5EF4-FFF2-40B4-BE49-F238E27FC236}">
                <a16:creationId xmlns:a16="http://schemas.microsoft.com/office/drawing/2014/main" id="{97D46D76-C659-8449-83D3-B5448733F23C}"/>
              </a:ext>
            </a:extLst>
          </p:cNvPr>
          <p:cNvGrpSpPr/>
          <p:nvPr/>
        </p:nvGrpSpPr>
        <p:grpSpPr>
          <a:xfrm>
            <a:off x="7179936" y="304278"/>
            <a:ext cx="1649506" cy="1776310"/>
            <a:chOff x="5271247" y="758429"/>
            <a:chExt cx="1649506" cy="1776310"/>
          </a:xfrm>
        </p:grpSpPr>
        <p:grpSp>
          <p:nvGrpSpPr>
            <p:cNvPr id="33" name="Gruppe 32">
              <a:extLst>
                <a:ext uri="{FF2B5EF4-FFF2-40B4-BE49-F238E27FC236}">
                  <a16:creationId xmlns:a16="http://schemas.microsoft.com/office/drawing/2014/main" id="{81C6296C-0F0A-9C48-BDD2-C5BC3C8DD1F7}"/>
                </a:ext>
              </a:extLst>
            </p:cNvPr>
            <p:cNvGrpSpPr/>
            <p:nvPr/>
          </p:nvGrpSpPr>
          <p:grpSpPr>
            <a:xfrm>
              <a:off x="5271247" y="758429"/>
              <a:ext cx="1649506" cy="1776310"/>
              <a:chOff x="5271247" y="668782"/>
              <a:chExt cx="1649506" cy="1776310"/>
            </a:xfrm>
          </p:grpSpPr>
          <p:sp>
            <p:nvSpPr>
              <p:cNvPr id="11" name="Ellipse 10">
                <a:extLst>
                  <a:ext uri="{FF2B5EF4-FFF2-40B4-BE49-F238E27FC236}">
                    <a16:creationId xmlns:a16="http://schemas.microsoft.com/office/drawing/2014/main" id="{2B49D414-E52B-1E4D-9834-ED334E566F50}"/>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Trekant 28">
                <a:extLst>
                  <a:ext uri="{FF2B5EF4-FFF2-40B4-BE49-F238E27FC236}">
                    <a16:creationId xmlns:a16="http://schemas.microsoft.com/office/drawing/2014/main" id="{3A7F607E-4396-1747-8A55-CA2A6548E8CC}"/>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 name="Tekstfelt 11">
              <a:extLst>
                <a:ext uri="{FF2B5EF4-FFF2-40B4-BE49-F238E27FC236}">
                  <a16:creationId xmlns:a16="http://schemas.microsoft.com/office/drawing/2014/main" id="{3935E5CC-E41F-2F44-B8F5-E51652B22D34}"/>
                </a:ext>
              </a:extLst>
            </p:cNvPr>
            <p:cNvSpPr txBox="1"/>
            <p:nvPr/>
          </p:nvSpPr>
          <p:spPr>
            <a:xfrm>
              <a:off x="5376216" y="1475460"/>
              <a:ext cx="1439568" cy="215444"/>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Eksklusion</a:t>
              </a:r>
            </a:p>
          </p:txBody>
        </p:sp>
      </p:grpSp>
      <p:grpSp>
        <p:nvGrpSpPr>
          <p:cNvPr id="94" name="Gruppe 93">
            <a:extLst>
              <a:ext uri="{FF2B5EF4-FFF2-40B4-BE49-F238E27FC236}">
                <a16:creationId xmlns:a16="http://schemas.microsoft.com/office/drawing/2014/main" id="{03044AE3-1D04-414A-9FC1-8709375A1EC2}"/>
              </a:ext>
            </a:extLst>
          </p:cNvPr>
          <p:cNvGrpSpPr/>
          <p:nvPr/>
        </p:nvGrpSpPr>
        <p:grpSpPr>
          <a:xfrm>
            <a:off x="9092495" y="1486019"/>
            <a:ext cx="1776310" cy="1649506"/>
            <a:chOff x="7316669" y="2109413"/>
            <a:chExt cx="1776310" cy="1649506"/>
          </a:xfrm>
        </p:grpSpPr>
        <p:grpSp>
          <p:nvGrpSpPr>
            <p:cNvPr id="34" name="Gruppe 33">
              <a:extLst>
                <a:ext uri="{FF2B5EF4-FFF2-40B4-BE49-F238E27FC236}">
                  <a16:creationId xmlns:a16="http://schemas.microsoft.com/office/drawing/2014/main" id="{6937C833-7811-5044-88BC-F07C3269CD49}"/>
                </a:ext>
              </a:extLst>
            </p:cNvPr>
            <p:cNvGrpSpPr/>
            <p:nvPr/>
          </p:nvGrpSpPr>
          <p:grpSpPr>
            <a:xfrm rot="3600000">
              <a:off x="7380071" y="2046011"/>
              <a:ext cx="1649506" cy="1776310"/>
              <a:chOff x="5271248" y="668782"/>
              <a:chExt cx="1649506" cy="1776310"/>
            </a:xfrm>
          </p:grpSpPr>
          <p:sp>
            <p:nvSpPr>
              <p:cNvPr id="35" name="Ellipse 34">
                <a:extLst>
                  <a:ext uri="{FF2B5EF4-FFF2-40B4-BE49-F238E27FC236}">
                    <a16:creationId xmlns:a16="http://schemas.microsoft.com/office/drawing/2014/main" id="{753E0D45-D202-FD42-8893-17DFDD9B2CAE}"/>
                  </a:ext>
                </a:extLst>
              </p:cNvPr>
              <p:cNvSpPr/>
              <p:nvPr/>
            </p:nvSpPr>
            <p:spPr>
              <a:xfrm>
                <a:off x="5271248"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rekant 35">
                <a:extLst>
                  <a:ext uri="{FF2B5EF4-FFF2-40B4-BE49-F238E27FC236}">
                    <a16:creationId xmlns:a16="http://schemas.microsoft.com/office/drawing/2014/main" id="{D2B28D97-3DF2-574E-B3D1-9EEEBC283DF9}"/>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9" name="Tekstfelt 88">
              <a:extLst>
                <a:ext uri="{FF2B5EF4-FFF2-40B4-BE49-F238E27FC236}">
                  <a16:creationId xmlns:a16="http://schemas.microsoft.com/office/drawing/2014/main" id="{EEF46350-A0F3-4F4E-ABD3-F5C43BCC5163}"/>
                </a:ext>
              </a:extLst>
            </p:cNvPr>
            <p:cNvSpPr txBox="1"/>
            <p:nvPr/>
          </p:nvSpPr>
          <p:spPr>
            <a:xfrm>
              <a:off x="7536709" y="2776261"/>
              <a:ext cx="1439568" cy="215444"/>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Trusler</a:t>
              </a:r>
            </a:p>
          </p:txBody>
        </p:sp>
      </p:grpSp>
      <p:grpSp>
        <p:nvGrpSpPr>
          <p:cNvPr id="99" name="Gruppe 98">
            <a:extLst>
              <a:ext uri="{FF2B5EF4-FFF2-40B4-BE49-F238E27FC236}">
                <a16:creationId xmlns:a16="http://schemas.microsoft.com/office/drawing/2014/main" id="{48DBD156-06A0-6645-A40C-48E46A589558}"/>
              </a:ext>
            </a:extLst>
          </p:cNvPr>
          <p:cNvGrpSpPr/>
          <p:nvPr/>
        </p:nvGrpSpPr>
        <p:grpSpPr>
          <a:xfrm>
            <a:off x="9041942" y="3792993"/>
            <a:ext cx="1776310" cy="1649506"/>
            <a:chOff x="7109170" y="4664354"/>
            <a:chExt cx="1776310" cy="1649506"/>
          </a:xfrm>
        </p:grpSpPr>
        <p:grpSp>
          <p:nvGrpSpPr>
            <p:cNvPr id="80" name="Gruppe 79">
              <a:extLst>
                <a:ext uri="{FF2B5EF4-FFF2-40B4-BE49-F238E27FC236}">
                  <a16:creationId xmlns:a16="http://schemas.microsoft.com/office/drawing/2014/main" id="{CA29AD05-53F1-A34A-BCAB-AC097CCEF4B4}"/>
                </a:ext>
              </a:extLst>
            </p:cNvPr>
            <p:cNvGrpSpPr/>
            <p:nvPr/>
          </p:nvGrpSpPr>
          <p:grpSpPr>
            <a:xfrm rot="7627397">
              <a:off x="7172572" y="4600952"/>
              <a:ext cx="1649506" cy="1776310"/>
              <a:chOff x="5271247" y="668782"/>
              <a:chExt cx="1649506" cy="1776310"/>
            </a:xfrm>
          </p:grpSpPr>
          <p:sp>
            <p:nvSpPr>
              <p:cNvPr id="81" name="Ellipse 80">
                <a:extLst>
                  <a:ext uri="{FF2B5EF4-FFF2-40B4-BE49-F238E27FC236}">
                    <a16:creationId xmlns:a16="http://schemas.microsoft.com/office/drawing/2014/main" id="{A78DA4EB-E28D-4040-84CC-BE1C66A1A507}"/>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2" name="Trekant 81">
                <a:extLst>
                  <a:ext uri="{FF2B5EF4-FFF2-40B4-BE49-F238E27FC236}">
                    <a16:creationId xmlns:a16="http://schemas.microsoft.com/office/drawing/2014/main" id="{BE750FBD-E2DB-BA42-BDC2-992C6109A555}"/>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1" name="Tekstfelt 90">
              <a:extLst>
                <a:ext uri="{FF2B5EF4-FFF2-40B4-BE49-F238E27FC236}">
                  <a16:creationId xmlns:a16="http://schemas.microsoft.com/office/drawing/2014/main" id="{0C3928A3-E9AC-BD45-BAB9-0A6064D41657}"/>
                </a:ext>
              </a:extLst>
            </p:cNvPr>
            <p:cNvSpPr txBox="1"/>
            <p:nvPr/>
          </p:nvSpPr>
          <p:spPr>
            <a:xfrm>
              <a:off x="7321558" y="5320265"/>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Tilbageholdelse  af information</a:t>
              </a:r>
            </a:p>
          </p:txBody>
        </p:sp>
      </p:grpSp>
      <p:grpSp>
        <p:nvGrpSpPr>
          <p:cNvPr id="100" name="Gruppe 99">
            <a:extLst>
              <a:ext uri="{FF2B5EF4-FFF2-40B4-BE49-F238E27FC236}">
                <a16:creationId xmlns:a16="http://schemas.microsoft.com/office/drawing/2014/main" id="{636A444A-D551-4B41-B667-384199A40D4E}"/>
              </a:ext>
            </a:extLst>
          </p:cNvPr>
          <p:cNvGrpSpPr/>
          <p:nvPr/>
        </p:nvGrpSpPr>
        <p:grpSpPr>
          <a:xfrm>
            <a:off x="5257959" y="3792992"/>
            <a:ext cx="1776310" cy="1649506"/>
            <a:chOff x="3388695" y="4664353"/>
            <a:chExt cx="1776310" cy="1649506"/>
          </a:xfrm>
        </p:grpSpPr>
        <p:grpSp>
          <p:nvGrpSpPr>
            <p:cNvPr id="86" name="Gruppe 85">
              <a:extLst>
                <a:ext uri="{FF2B5EF4-FFF2-40B4-BE49-F238E27FC236}">
                  <a16:creationId xmlns:a16="http://schemas.microsoft.com/office/drawing/2014/main" id="{E8B99EC0-BED7-DA4C-BC58-3A7C9CB5BD1C}"/>
                </a:ext>
              </a:extLst>
            </p:cNvPr>
            <p:cNvGrpSpPr/>
            <p:nvPr/>
          </p:nvGrpSpPr>
          <p:grpSpPr>
            <a:xfrm rot="-7620000">
              <a:off x="3452097" y="4600951"/>
              <a:ext cx="1649506" cy="1776310"/>
              <a:chOff x="5271247" y="668782"/>
              <a:chExt cx="1649506" cy="1776310"/>
            </a:xfrm>
          </p:grpSpPr>
          <p:sp>
            <p:nvSpPr>
              <p:cNvPr id="87" name="Ellipse 86">
                <a:extLst>
                  <a:ext uri="{FF2B5EF4-FFF2-40B4-BE49-F238E27FC236}">
                    <a16:creationId xmlns:a16="http://schemas.microsoft.com/office/drawing/2014/main" id="{A39D57A0-F99F-704D-B8B5-902E966C1D65}"/>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8" name="Trekant 87">
                <a:extLst>
                  <a:ext uri="{FF2B5EF4-FFF2-40B4-BE49-F238E27FC236}">
                    <a16:creationId xmlns:a16="http://schemas.microsoft.com/office/drawing/2014/main" id="{B642A91E-A8EA-CB4D-9BD3-8DB2CAC99C93}"/>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2" name="Tekstfelt 91">
              <a:extLst>
                <a:ext uri="{FF2B5EF4-FFF2-40B4-BE49-F238E27FC236}">
                  <a16:creationId xmlns:a16="http://schemas.microsoft.com/office/drawing/2014/main" id="{604A590E-60B0-FA43-848E-CFA256F6AD42}"/>
                </a:ext>
              </a:extLst>
            </p:cNvPr>
            <p:cNvSpPr txBox="1"/>
            <p:nvPr/>
          </p:nvSpPr>
          <p:spPr>
            <a:xfrm>
              <a:off x="3493628" y="5320265"/>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Urimelige arbejdskrav</a:t>
              </a:r>
            </a:p>
          </p:txBody>
        </p:sp>
      </p:grpSp>
      <p:grpSp>
        <p:nvGrpSpPr>
          <p:cNvPr id="101" name="Gruppe 100">
            <a:extLst>
              <a:ext uri="{FF2B5EF4-FFF2-40B4-BE49-F238E27FC236}">
                <a16:creationId xmlns:a16="http://schemas.microsoft.com/office/drawing/2014/main" id="{19AA4DFA-910E-9740-8F4B-3019F9C3A064}"/>
              </a:ext>
            </a:extLst>
          </p:cNvPr>
          <p:cNvGrpSpPr/>
          <p:nvPr/>
        </p:nvGrpSpPr>
        <p:grpSpPr>
          <a:xfrm>
            <a:off x="5212755" y="1486020"/>
            <a:ext cx="1776310" cy="1649506"/>
            <a:chOff x="3161829" y="2109414"/>
            <a:chExt cx="1776310" cy="1649506"/>
          </a:xfrm>
        </p:grpSpPr>
        <p:grpSp>
          <p:nvGrpSpPr>
            <p:cNvPr id="58" name="Gruppe 57">
              <a:extLst>
                <a:ext uri="{FF2B5EF4-FFF2-40B4-BE49-F238E27FC236}">
                  <a16:creationId xmlns:a16="http://schemas.microsoft.com/office/drawing/2014/main" id="{F350E141-84AB-D445-91AF-D2C48B503E2F}"/>
                </a:ext>
              </a:extLst>
            </p:cNvPr>
            <p:cNvGrpSpPr/>
            <p:nvPr/>
          </p:nvGrpSpPr>
          <p:grpSpPr>
            <a:xfrm rot="-3600000">
              <a:off x="3225231" y="2046012"/>
              <a:ext cx="1649506" cy="1776310"/>
              <a:chOff x="5271247" y="668782"/>
              <a:chExt cx="1649506" cy="1776310"/>
            </a:xfrm>
          </p:grpSpPr>
          <p:sp>
            <p:nvSpPr>
              <p:cNvPr id="59" name="Ellipse 58">
                <a:extLst>
                  <a:ext uri="{FF2B5EF4-FFF2-40B4-BE49-F238E27FC236}">
                    <a16:creationId xmlns:a16="http://schemas.microsoft.com/office/drawing/2014/main" id="{BFCD28FA-D354-C242-9652-09E6DB17DAD2}"/>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0" name="Trekant 59">
                <a:extLst>
                  <a:ext uri="{FF2B5EF4-FFF2-40B4-BE49-F238E27FC236}">
                    <a16:creationId xmlns:a16="http://schemas.microsoft.com/office/drawing/2014/main" id="{9F8B9475-474A-244D-AE89-C94B454A5E0C}"/>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3" name="Tekstfelt 92">
              <a:extLst>
                <a:ext uri="{FF2B5EF4-FFF2-40B4-BE49-F238E27FC236}">
                  <a16:creationId xmlns:a16="http://schemas.microsoft.com/office/drawing/2014/main" id="{1A1D7724-2A84-6B44-BFBD-8AEBC34A945D}"/>
                </a:ext>
              </a:extLst>
            </p:cNvPr>
            <p:cNvSpPr txBox="1"/>
            <p:nvPr/>
          </p:nvSpPr>
          <p:spPr>
            <a:xfrm>
              <a:off x="3275233" y="2713365"/>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Ubehagelige drillerier</a:t>
              </a:r>
            </a:p>
          </p:txBody>
        </p:sp>
      </p:grpSp>
      <p:grpSp>
        <p:nvGrpSpPr>
          <p:cNvPr id="6" name="Gruppe 5">
            <a:extLst>
              <a:ext uri="{FF2B5EF4-FFF2-40B4-BE49-F238E27FC236}">
                <a16:creationId xmlns:a16="http://schemas.microsoft.com/office/drawing/2014/main" id="{AE413F19-F377-5341-B554-FC163BB415D6}"/>
              </a:ext>
            </a:extLst>
          </p:cNvPr>
          <p:cNvGrpSpPr/>
          <p:nvPr/>
        </p:nvGrpSpPr>
        <p:grpSpPr>
          <a:xfrm>
            <a:off x="7179936" y="4790290"/>
            <a:ext cx="1649506" cy="1776310"/>
            <a:chOff x="5271247" y="4790290"/>
            <a:chExt cx="1649506" cy="1776310"/>
          </a:xfrm>
        </p:grpSpPr>
        <p:grpSp>
          <p:nvGrpSpPr>
            <p:cNvPr id="43" name="Gruppe 42">
              <a:extLst>
                <a:ext uri="{FF2B5EF4-FFF2-40B4-BE49-F238E27FC236}">
                  <a16:creationId xmlns:a16="http://schemas.microsoft.com/office/drawing/2014/main" id="{3F153ECA-6B07-7A46-8EB9-F8139116E179}"/>
                </a:ext>
              </a:extLst>
            </p:cNvPr>
            <p:cNvGrpSpPr/>
            <p:nvPr/>
          </p:nvGrpSpPr>
          <p:grpSpPr>
            <a:xfrm rot="10800000">
              <a:off x="5271247" y="4790290"/>
              <a:ext cx="1649506" cy="1776310"/>
              <a:chOff x="5271247" y="668782"/>
              <a:chExt cx="1649506" cy="1776310"/>
            </a:xfrm>
          </p:grpSpPr>
          <p:sp>
            <p:nvSpPr>
              <p:cNvPr id="45" name="Ellipse 44">
                <a:extLst>
                  <a:ext uri="{FF2B5EF4-FFF2-40B4-BE49-F238E27FC236}">
                    <a16:creationId xmlns:a16="http://schemas.microsoft.com/office/drawing/2014/main" id="{D2D71586-C710-6D46-9CD3-75E8179E4162}"/>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Trekant 45">
                <a:extLst>
                  <a:ext uri="{FF2B5EF4-FFF2-40B4-BE49-F238E27FC236}">
                    <a16:creationId xmlns:a16="http://schemas.microsoft.com/office/drawing/2014/main" id="{B3F7A036-0BB2-D649-9763-BE1A8E9097F7}"/>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4" name="Tekstfelt 43">
              <a:extLst>
                <a:ext uri="{FF2B5EF4-FFF2-40B4-BE49-F238E27FC236}">
                  <a16:creationId xmlns:a16="http://schemas.microsoft.com/office/drawing/2014/main" id="{84192EDC-C71B-2D46-AC51-11ACD04C9D73}"/>
                </a:ext>
              </a:extLst>
            </p:cNvPr>
            <p:cNvSpPr txBox="1"/>
            <p:nvPr/>
          </p:nvSpPr>
          <p:spPr>
            <a:xfrm>
              <a:off x="5376216" y="5545254"/>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Reducering af ansvar</a:t>
              </a:r>
            </a:p>
          </p:txBody>
        </p:sp>
      </p:grpSp>
      <p:pic>
        <p:nvPicPr>
          <p:cNvPr id="39" name="Billede 38">
            <a:extLst>
              <a:ext uri="{FF2B5EF4-FFF2-40B4-BE49-F238E27FC236}">
                <a16:creationId xmlns:a16="http://schemas.microsoft.com/office/drawing/2014/main" id="{B72A4C2C-A04E-F044-AE51-340A28820AD5}"/>
              </a:ext>
            </a:extLst>
          </p:cNvPr>
          <p:cNvPicPr>
            <a:picLocks noChangeAspect="1"/>
          </p:cNvPicPr>
          <p:nvPr/>
        </p:nvPicPr>
        <p:blipFill>
          <a:blip r:embed="rId3"/>
          <a:srcRect/>
          <a:stretch/>
        </p:blipFill>
        <p:spPr>
          <a:xfrm rot="10800000">
            <a:off x="794806" y="1871928"/>
            <a:ext cx="3897921" cy="718038"/>
          </a:xfrm>
          <a:prstGeom prst="rect">
            <a:avLst/>
          </a:prstGeom>
        </p:spPr>
      </p:pic>
      <p:pic>
        <p:nvPicPr>
          <p:cNvPr id="41" name="Billede 40">
            <a:extLst>
              <a:ext uri="{FF2B5EF4-FFF2-40B4-BE49-F238E27FC236}">
                <a16:creationId xmlns:a16="http://schemas.microsoft.com/office/drawing/2014/main" id="{0C3DA0AD-00FE-BC42-9C9A-E06762A05372}"/>
              </a:ext>
            </a:extLst>
          </p:cNvPr>
          <p:cNvPicPr>
            <a:picLocks noChangeAspect="1"/>
          </p:cNvPicPr>
          <p:nvPr/>
        </p:nvPicPr>
        <p:blipFill>
          <a:blip r:embed="rId3"/>
          <a:srcRect/>
          <a:stretch/>
        </p:blipFill>
        <p:spPr>
          <a:xfrm>
            <a:off x="10597673" y="3156848"/>
            <a:ext cx="3905148" cy="719369"/>
          </a:xfrm>
          <a:prstGeom prst="rect">
            <a:avLst/>
          </a:prstGeom>
        </p:spPr>
      </p:pic>
      <p:pic>
        <p:nvPicPr>
          <p:cNvPr id="38" name="Billede 37">
            <a:extLst>
              <a:ext uri="{FF2B5EF4-FFF2-40B4-BE49-F238E27FC236}">
                <a16:creationId xmlns:a16="http://schemas.microsoft.com/office/drawing/2014/main" id="{183E3D65-EF9E-2045-AA56-E32401C4B6E4}"/>
              </a:ext>
            </a:extLst>
          </p:cNvPr>
          <p:cNvPicPr>
            <a:picLocks noChangeAspect="1"/>
          </p:cNvPicPr>
          <p:nvPr/>
        </p:nvPicPr>
        <p:blipFill>
          <a:blip r:embed="rId4">
            <a:alphaModFix amt="40000"/>
          </a:blip>
          <a:stretch>
            <a:fillRect/>
          </a:stretch>
        </p:blipFill>
        <p:spPr>
          <a:xfrm>
            <a:off x="565770" y="3195393"/>
            <a:ext cx="3284164" cy="2949745"/>
          </a:xfrm>
          <a:prstGeom prst="rect">
            <a:avLst/>
          </a:prstGeom>
        </p:spPr>
      </p:pic>
    </p:spTree>
    <p:extLst>
      <p:ext uri="{BB962C8B-B14F-4D97-AF65-F5344CB8AC3E}">
        <p14:creationId xmlns:p14="http://schemas.microsoft.com/office/powerpoint/2010/main" val="376854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Forskellige former for mobning</a:t>
            </a:r>
          </a:p>
        </p:txBody>
      </p:sp>
      <p:pic>
        <p:nvPicPr>
          <p:cNvPr id="22" name="Billede 21">
            <a:extLst>
              <a:ext uri="{FF2B5EF4-FFF2-40B4-BE49-F238E27FC236}">
                <a16:creationId xmlns:a16="http://schemas.microsoft.com/office/drawing/2014/main" id="{A2780C64-0891-AF47-8176-BC98A5EC99E7}"/>
              </a:ext>
            </a:extLst>
          </p:cNvPr>
          <p:cNvPicPr>
            <a:picLocks noChangeAspect="1"/>
          </p:cNvPicPr>
          <p:nvPr/>
        </p:nvPicPr>
        <p:blipFill>
          <a:blip r:embed="rId3"/>
          <a:srcRect/>
          <a:stretch/>
        </p:blipFill>
        <p:spPr>
          <a:xfrm>
            <a:off x="1501441" y="5381025"/>
            <a:ext cx="3905148" cy="719369"/>
          </a:xfrm>
          <a:prstGeom prst="rect">
            <a:avLst/>
          </a:prstGeom>
        </p:spPr>
      </p:pic>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10861834" y="2467760"/>
            <a:ext cx="4293623" cy="790930"/>
          </a:xfrm>
          <a:prstGeom prst="rect">
            <a:avLst/>
          </a:prstGeom>
        </p:spPr>
      </p:pic>
      <p:sp>
        <p:nvSpPr>
          <p:cNvPr id="2" name="Tekstfelt 1">
            <a:extLst>
              <a:ext uri="{FF2B5EF4-FFF2-40B4-BE49-F238E27FC236}">
                <a16:creationId xmlns:a16="http://schemas.microsoft.com/office/drawing/2014/main" id="{E683BA91-7510-4640-BF7D-9C514A76C7E2}"/>
              </a:ext>
            </a:extLst>
          </p:cNvPr>
          <p:cNvSpPr txBox="1"/>
          <p:nvPr/>
        </p:nvSpPr>
        <p:spPr>
          <a:xfrm>
            <a:off x="5631441" y="5469053"/>
            <a:ext cx="5383776" cy="646331"/>
          </a:xfrm>
          <a:prstGeom prst="rect">
            <a:avLst/>
          </a:prstGeom>
          <a:noFill/>
          <a:ln w="38100">
            <a:noFill/>
          </a:ln>
        </p:spPr>
        <p:txBody>
          <a:bodyPr wrap="square" rtlCol="0">
            <a:spAutoFit/>
          </a:bodyPr>
          <a:lstStyle/>
          <a:p>
            <a:pPr algn="ctr"/>
            <a:r>
              <a:rPr lang="da-DK" dirty="0">
                <a:solidFill>
                  <a:srgbClr val="43B18E"/>
                </a:solidFill>
                <a:latin typeface="Franklin Gothic Medium" panose="020B0603020102020204" pitchFamily="34" charset="0"/>
                <a:ea typeface="Dotum" panose="020B0600000101010101" pitchFamily="34" charset="-127"/>
              </a:rPr>
              <a:t>Mobningens form betyder noget for </a:t>
            </a:r>
            <a:br>
              <a:rPr lang="da-DK" dirty="0">
                <a:solidFill>
                  <a:srgbClr val="43B18E"/>
                </a:solidFill>
                <a:latin typeface="Franklin Gothic Medium" panose="020B0603020102020204" pitchFamily="34" charset="0"/>
                <a:ea typeface="Dotum" panose="020B0600000101010101" pitchFamily="34" charset="-127"/>
              </a:rPr>
            </a:br>
            <a:r>
              <a:rPr lang="da-DK" dirty="0">
                <a:solidFill>
                  <a:srgbClr val="43B18E"/>
                </a:solidFill>
                <a:latin typeface="Franklin Gothic Medium" panose="020B0603020102020204" pitchFamily="34" charset="0"/>
                <a:ea typeface="Dotum" panose="020B0600000101010101" pitchFamily="34" charset="-127"/>
              </a:rPr>
              <a:t>hvordan problemet skal løses og forebygges</a:t>
            </a:r>
          </a:p>
        </p:txBody>
      </p:sp>
      <p:pic>
        <p:nvPicPr>
          <p:cNvPr id="6" name="Billede 5">
            <a:extLst>
              <a:ext uri="{FF2B5EF4-FFF2-40B4-BE49-F238E27FC236}">
                <a16:creationId xmlns:a16="http://schemas.microsoft.com/office/drawing/2014/main" id="{C84DCE5D-C471-EF45-B4A1-BB5C3D4C6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109" y="1125210"/>
            <a:ext cx="5312439" cy="4061387"/>
          </a:xfrm>
          <a:prstGeom prst="rect">
            <a:avLst/>
          </a:prstGeom>
        </p:spPr>
      </p:pic>
      <p:sp>
        <p:nvSpPr>
          <p:cNvPr id="12" name="Tekstfelt 11">
            <a:extLst>
              <a:ext uri="{FF2B5EF4-FFF2-40B4-BE49-F238E27FC236}">
                <a16:creationId xmlns:a16="http://schemas.microsoft.com/office/drawing/2014/main" id="{69A715BF-5003-0C49-8BFA-08804F13C742}"/>
              </a:ext>
            </a:extLst>
          </p:cNvPr>
          <p:cNvSpPr txBox="1"/>
          <p:nvPr/>
        </p:nvSpPr>
        <p:spPr>
          <a:xfrm>
            <a:off x="788425" y="1740327"/>
            <a:ext cx="2966642" cy="3036729"/>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Konfliktmobning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Magtmobning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Kontrolmobning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Strafmobning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Humormobning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Seksuel chikane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Systemmobning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Rovmobning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Indvielsesmobning</a:t>
            </a:r>
          </a:p>
        </p:txBody>
      </p:sp>
    </p:spTree>
    <p:extLst>
      <p:ext uri="{BB962C8B-B14F-4D97-AF65-F5344CB8AC3E}">
        <p14:creationId xmlns:p14="http://schemas.microsoft.com/office/powerpoint/2010/main" val="40792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5" y="2197733"/>
            <a:ext cx="5176539" cy="1292662"/>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Kropslige reaktioner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Psykiske reaktioner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Adfærdsmæssige reaktioner</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sp>
        <p:nvSpPr>
          <p:cNvPr id="5" name="Tekstfelt 4">
            <a:extLst>
              <a:ext uri="{FF2B5EF4-FFF2-40B4-BE49-F238E27FC236}">
                <a16:creationId xmlns:a16="http://schemas.microsoft.com/office/drawing/2014/main" id="{E1C89D84-CEE7-604D-8713-042F6BF109A0}"/>
              </a:ext>
            </a:extLst>
          </p:cNvPr>
          <p:cNvSpPr txBox="1"/>
          <p:nvPr/>
        </p:nvSpPr>
        <p:spPr>
          <a:xfrm>
            <a:off x="712224" y="863600"/>
            <a:ext cx="5849942"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Mulige helbredsmæssige reaktioner på mobning og chikane</a:t>
            </a:r>
          </a:p>
        </p:txBody>
      </p:sp>
      <p:pic>
        <p:nvPicPr>
          <p:cNvPr id="6" name="Billede 5">
            <a:extLst>
              <a:ext uri="{FF2B5EF4-FFF2-40B4-BE49-F238E27FC236}">
                <a16:creationId xmlns:a16="http://schemas.microsoft.com/office/drawing/2014/main" id="{6AE9400D-ABA2-AD4A-896B-546DF1727A89}"/>
              </a:ext>
            </a:extLst>
          </p:cNvPr>
          <p:cNvPicPr>
            <a:picLocks noChangeAspect="1"/>
          </p:cNvPicPr>
          <p:nvPr/>
        </p:nvPicPr>
        <p:blipFill>
          <a:blip r:embed="rId3"/>
          <a:srcRect/>
          <a:stretch/>
        </p:blipFill>
        <p:spPr>
          <a:xfrm rot="10800000">
            <a:off x="788425" y="3973067"/>
            <a:ext cx="3897921" cy="718038"/>
          </a:xfrm>
          <a:prstGeom prst="rect">
            <a:avLst/>
          </a:prstGeom>
        </p:spPr>
      </p:pic>
      <p:grpSp>
        <p:nvGrpSpPr>
          <p:cNvPr id="2" name="Gruppe 1">
            <a:extLst>
              <a:ext uri="{FF2B5EF4-FFF2-40B4-BE49-F238E27FC236}">
                <a16:creationId xmlns:a16="http://schemas.microsoft.com/office/drawing/2014/main" id="{54B7D70D-7692-0748-9B34-9E49AF01AF71}"/>
              </a:ext>
            </a:extLst>
          </p:cNvPr>
          <p:cNvGrpSpPr/>
          <p:nvPr/>
        </p:nvGrpSpPr>
        <p:grpSpPr>
          <a:xfrm>
            <a:off x="779093" y="5040294"/>
            <a:ext cx="5447537" cy="975062"/>
            <a:chOff x="779093" y="5040294"/>
            <a:chExt cx="5447537" cy="975062"/>
          </a:xfrm>
        </p:grpSpPr>
        <p:sp>
          <p:nvSpPr>
            <p:cNvPr id="8" name="Tekstfelt 7">
              <a:extLst>
                <a:ext uri="{FF2B5EF4-FFF2-40B4-BE49-F238E27FC236}">
                  <a16:creationId xmlns:a16="http://schemas.microsoft.com/office/drawing/2014/main" id="{1331D455-20CD-684F-80AE-D169372B4862}"/>
                </a:ext>
              </a:extLst>
            </p:cNvPr>
            <p:cNvSpPr txBox="1"/>
            <p:nvPr/>
          </p:nvSpPr>
          <p:spPr>
            <a:xfrm>
              <a:off x="1985855" y="5173777"/>
              <a:ext cx="4240775" cy="738664"/>
            </a:xfrm>
            <a:prstGeom prst="rect">
              <a:avLst/>
            </a:prstGeom>
            <a:noFill/>
          </p:spPr>
          <p:txBody>
            <a:bodyPr wrap="square" lIns="0" tIns="0" rIns="0" bIns="0" rtlCol="0" anchor="t">
              <a:spAutoFit/>
            </a:bodyPr>
            <a:lstStyle/>
            <a:p>
              <a:pPr>
                <a:spcAft>
                  <a:spcPts val="800"/>
                </a:spcAft>
                <a:buClr>
                  <a:srgbClr val="43B18E"/>
                </a:buClr>
              </a:pPr>
              <a:r>
                <a:rPr lang="da-DK" sz="1600" dirty="0">
                  <a:latin typeface="Dotum"/>
                  <a:ea typeface="Dotum"/>
                </a:rPr>
                <a:t>Vidner til krænkende handlinger kan opleve stresssymptomer som fx søvnproblemer </a:t>
              </a:r>
              <a:br>
                <a:rPr lang="da-DK" sz="1600" dirty="0">
                  <a:latin typeface="Dotum" panose="020B0600000101010101" pitchFamily="34" charset="-127"/>
                  <a:ea typeface="Dotum" panose="020B0600000101010101" pitchFamily="34" charset="-127"/>
                </a:rPr>
              </a:br>
              <a:r>
                <a:rPr lang="da-DK" sz="1600" dirty="0">
                  <a:latin typeface="Dotum"/>
                  <a:ea typeface="Dotum"/>
                </a:rPr>
                <a:t>og udbrændthed.</a:t>
              </a:r>
              <a:endParaRPr lang="da-DK" sz="1600" dirty="0">
                <a:latin typeface="Dotum" panose="020B0600000101010101" pitchFamily="34" charset="-127"/>
                <a:ea typeface="Dotum" panose="020B0600000101010101" pitchFamily="34" charset="-127"/>
              </a:endParaRPr>
            </a:p>
          </p:txBody>
        </p:sp>
        <p:pic>
          <p:nvPicPr>
            <p:cNvPr id="14" name="Billede 13">
              <a:extLst>
                <a:ext uri="{FF2B5EF4-FFF2-40B4-BE49-F238E27FC236}">
                  <a16:creationId xmlns:a16="http://schemas.microsoft.com/office/drawing/2014/main" id="{D995FCC7-C7AD-E645-8615-DB683784FC6B}"/>
                </a:ext>
              </a:extLst>
            </p:cNvPr>
            <p:cNvPicPr>
              <a:picLocks noChangeAspect="1"/>
            </p:cNvPicPr>
            <p:nvPr/>
          </p:nvPicPr>
          <p:blipFill>
            <a:blip r:embed="rId4"/>
            <a:stretch>
              <a:fillRect/>
            </a:stretch>
          </p:blipFill>
          <p:spPr>
            <a:xfrm>
              <a:off x="779093" y="5040294"/>
              <a:ext cx="975062" cy="975062"/>
            </a:xfrm>
            <a:prstGeom prst="rect">
              <a:avLst/>
            </a:prstGeom>
          </p:spPr>
        </p:pic>
      </p:grpSp>
      <p:pic>
        <p:nvPicPr>
          <p:cNvPr id="10" name="Billede 9">
            <a:extLst>
              <a:ext uri="{FF2B5EF4-FFF2-40B4-BE49-F238E27FC236}">
                <a16:creationId xmlns:a16="http://schemas.microsoft.com/office/drawing/2014/main" id="{337BC75B-62F7-8344-A5C4-B91F994D53AF}"/>
              </a:ext>
            </a:extLst>
          </p:cNvPr>
          <p:cNvPicPr>
            <a:picLocks noChangeAspect="1"/>
          </p:cNvPicPr>
          <p:nvPr/>
        </p:nvPicPr>
        <p:blipFill>
          <a:blip r:embed="rId3"/>
          <a:srcRect/>
          <a:stretch/>
        </p:blipFill>
        <p:spPr>
          <a:xfrm>
            <a:off x="10168396" y="945188"/>
            <a:ext cx="4293623" cy="790930"/>
          </a:xfrm>
          <a:prstGeom prst="rect">
            <a:avLst/>
          </a:prstGeom>
        </p:spPr>
      </p:pic>
      <p:pic>
        <p:nvPicPr>
          <p:cNvPr id="12" name="Billede 11">
            <a:extLst>
              <a:ext uri="{FF2B5EF4-FFF2-40B4-BE49-F238E27FC236}">
                <a16:creationId xmlns:a16="http://schemas.microsoft.com/office/drawing/2014/main" id="{F7ED185F-C756-BD43-BC27-A4C6F6251F68}"/>
              </a:ext>
            </a:extLst>
          </p:cNvPr>
          <p:cNvPicPr>
            <a:picLocks noChangeAspect="1"/>
          </p:cNvPicPr>
          <p:nvPr/>
        </p:nvPicPr>
        <p:blipFill>
          <a:blip r:embed="rId5"/>
          <a:srcRect/>
          <a:stretch/>
        </p:blipFill>
        <p:spPr>
          <a:xfrm>
            <a:off x="6922675" y="1476425"/>
            <a:ext cx="4249386" cy="3905147"/>
          </a:xfrm>
          <a:prstGeom prst="rect">
            <a:avLst/>
          </a:prstGeom>
        </p:spPr>
      </p:pic>
    </p:spTree>
    <p:extLst>
      <p:ext uri="{BB962C8B-B14F-4D97-AF65-F5344CB8AC3E}">
        <p14:creationId xmlns:p14="http://schemas.microsoft.com/office/powerpoint/2010/main" val="85986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5" y="1759462"/>
            <a:ext cx="5176539" cy="1333698"/>
          </a:xfrm>
          <a:prstGeom prst="rect">
            <a:avLst/>
          </a:prstGeom>
          <a:noFill/>
        </p:spPr>
        <p:txBody>
          <a:bodyPr wrap="square" lIns="0" tIns="0" rIns="0" bIns="0" rtlCol="0">
            <a:spAutoFit/>
          </a:bodyPr>
          <a:lstStyle/>
          <a:p>
            <a:pPr>
              <a:spcAft>
                <a:spcPts val="800"/>
              </a:spcAft>
              <a:buClr>
                <a:srgbClr val="43B18E"/>
              </a:buClr>
            </a:pPr>
            <a:r>
              <a:rPr lang="da-DK" sz="1600" dirty="0">
                <a:latin typeface="Dotum" panose="020B0600000101010101" pitchFamily="34" charset="-127"/>
                <a:ea typeface="Dotum" panose="020B0600000101010101" pitchFamily="34" charset="-127"/>
              </a:rPr>
              <a:t>Mobning er et komplekst fænomen. Undersøgelser fra nordiske lande viser, at det, der kendetegner arbejdspladser med mobning, bl.a. er et psykisk arbejdsmiljø der på organisationsniveau er præget af:</a:t>
            </a:r>
          </a:p>
          <a:p>
            <a:pPr>
              <a:spcAft>
                <a:spcPts val="800"/>
              </a:spcAft>
              <a:buClr>
                <a:srgbClr val="43B18E"/>
              </a:buClr>
            </a:pPr>
            <a:endParaRPr lang="da-DK" sz="1600" dirty="0">
              <a:latin typeface="Dotum" panose="020B0600000101010101" pitchFamily="34" charset="-127"/>
              <a:ea typeface="Dotum" panose="020B0600000101010101" pitchFamily="34" charset="-127"/>
            </a:endParaRP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Hvorfor opstår mobning og chikane?</a:t>
            </a:r>
          </a:p>
        </p:txBody>
      </p:sp>
      <p:sp>
        <p:nvSpPr>
          <p:cNvPr id="4" name="Tekstfelt 3">
            <a:extLst>
              <a:ext uri="{FF2B5EF4-FFF2-40B4-BE49-F238E27FC236}">
                <a16:creationId xmlns:a16="http://schemas.microsoft.com/office/drawing/2014/main" id="{7373F5A7-66DA-1943-8596-7EC22CE7F9CF}"/>
              </a:ext>
            </a:extLst>
          </p:cNvPr>
          <p:cNvSpPr txBox="1"/>
          <p:nvPr/>
        </p:nvSpPr>
        <p:spPr>
          <a:xfrm>
            <a:off x="788425" y="3093160"/>
            <a:ext cx="5176539" cy="1887696"/>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Uklar organisering af arbejdet</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Uklare roller og rollekonflikter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En for stor/øget arbejdsbyrde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Mangelfuld ledelse/utilfredshed med ledelsen </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(lade stå til/tyrannisk ledelse)</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pic>
        <p:nvPicPr>
          <p:cNvPr id="12" name="Billede 11">
            <a:extLst>
              <a:ext uri="{FF2B5EF4-FFF2-40B4-BE49-F238E27FC236}">
                <a16:creationId xmlns:a16="http://schemas.microsoft.com/office/drawing/2014/main" id="{23B06B56-0C46-794B-BFDC-E78CED67FBD9}"/>
              </a:ext>
            </a:extLst>
          </p:cNvPr>
          <p:cNvPicPr>
            <a:picLocks noChangeAspect="1"/>
          </p:cNvPicPr>
          <p:nvPr/>
        </p:nvPicPr>
        <p:blipFill>
          <a:blip r:embed="rId3"/>
          <a:srcRect/>
          <a:stretch/>
        </p:blipFill>
        <p:spPr>
          <a:xfrm>
            <a:off x="7572750" y="5275031"/>
            <a:ext cx="3905148" cy="719369"/>
          </a:xfrm>
          <a:prstGeom prst="rect">
            <a:avLst/>
          </a:prstGeom>
        </p:spPr>
      </p:pic>
      <p:pic>
        <p:nvPicPr>
          <p:cNvPr id="13" name="Billede 12">
            <a:extLst>
              <a:ext uri="{FF2B5EF4-FFF2-40B4-BE49-F238E27FC236}">
                <a16:creationId xmlns:a16="http://schemas.microsoft.com/office/drawing/2014/main" id="{40534C46-6964-0449-9EC0-5AD013F0AAC0}"/>
              </a:ext>
            </a:extLst>
          </p:cNvPr>
          <p:cNvPicPr>
            <a:picLocks noChangeAspect="1"/>
          </p:cNvPicPr>
          <p:nvPr/>
        </p:nvPicPr>
        <p:blipFill>
          <a:blip r:embed="rId3"/>
          <a:srcRect/>
          <a:stretch/>
        </p:blipFill>
        <p:spPr>
          <a:xfrm>
            <a:off x="10377402" y="3098464"/>
            <a:ext cx="4293623" cy="790930"/>
          </a:xfrm>
          <a:prstGeom prst="rect">
            <a:avLst/>
          </a:prstGeom>
        </p:spPr>
      </p:pic>
      <p:pic>
        <p:nvPicPr>
          <p:cNvPr id="14" name="Billede 13">
            <a:extLst>
              <a:ext uri="{FF2B5EF4-FFF2-40B4-BE49-F238E27FC236}">
                <a16:creationId xmlns:a16="http://schemas.microsoft.com/office/drawing/2014/main" id="{AD76A8D9-A130-714D-BA26-D4194DF5B0A7}"/>
              </a:ext>
            </a:extLst>
          </p:cNvPr>
          <p:cNvPicPr>
            <a:picLocks noChangeAspect="1"/>
          </p:cNvPicPr>
          <p:nvPr/>
        </p:nvPicPr>
        <p:blipFill>
          <a:blip r:embed="rId4"/>
          <a:stretch>
            <a:fillRect/>
          </a:stretch>
        </p:blipFill>
        <p:spPr>
          <a:xfrm>
            <a:off x="6703796" y="1740327"/>
            <a:ext cx="3600248" cy="3246126"/>
          </a:xfrm>
          <a:prstGeom prst="rect">
            <a:avLst/>
          </a:prstGeom>
        </p:spPr>
      </p:pic>
    </p:spTree>
    <p:extLst>
      <p:ext uri="{BB962C8B-B14F-4D97-AF65-F5344CB8AC3E}">
        <p14:creationId xmlns:p14="http://schemas.microsoft.com/office/powerpoint/2010/main" val="52486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5" y="1759462"/>
            <a:ext cx="5176539" cy="1292662"/>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Der er uløste personkonflikter på arbejdspladsen</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Mobning bruges som straf</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En person afviger fra normen</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Arbejdspladsen præges af en rå tone/sladder</a:t>
            </a: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Hvorfor opstår mobning og chikane?</a:t>
            </a:r>
          </a:p>
        </p:txBody>
      </p:sp>
      <p:pic>
        <p:nvPicPr>
          <p:cNvPr id="22" name="Billede 21">
            <a:extLst>
              <a:ext uri="{FF2B5EF4-FFF2-40B4-BE49-F238E27FC236}">
                <a16:creationId xmlns:a16="http://schemas.microsoft.com/office/drawing/2014/main" id="{A2780C64-0891-AF47-8176-BC98A5EC99E7}"/>
              </a:ext>
            </a:extLst>
          </p:cNvPr>
          <p:cNvPicPr>
            <a:picLocks noChangeAspect="1"/>
          </p:cNvPicPr>
          <p:nvPr/>
        </p:nvPicPr>
        <p:blipFill>
          <a:blip r:embed="rId3"/>
          <a:srcRect/>
          <a:stretch/>
        </p:blipFill>
        <p:spPr>
          <a:xfrm>
            <a:off x="7572750" y="5275031"/>
            <a:ext cx="3905148" cy="719369"/>
          </a:xfrm>
          <a:prstGeom prst="rect">
            <a:avLst/>
          </a:prstGeom>
        </p:spPr>
      </p:pic>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10377402" y="3098464"/>
            <a:ext cx="4293623" cy="790930"/>
          </a:xfrm>
          <a:prstGeom prst="rect">
            <a:avLst/>
          </a:prstGeom>
        </p:spPr>
      </p:pic>
      <p:pic>
        <p:nvPicPr>
          <p:cNvPr id="24" name="Billede 23">
            <a:extLst>
              <a:ext uri="{FF2B5EF4-FFF2-40B4-BE49-F238E27FC236}">
                <a16:creationId xmlns:a16="http://schemas.microsoft.com/office/drawing/2014/main" id="{48C3AF77-AC71-034D-AF5A-816709B53D35}"/>
              </a:ext>
            </a:extLst>
          </p:cNvPr>
          <p:cNvPicPr>
            <a:picLocks noChangeAspect="1"/>
          </p:cNvPicPr>
          <p:nvPr/>
        </p:nvPicPr>
        <p:blipFill>
          <a:blip r:embed="rId4"/>
          <a:stretch>
            <a:fillRect/>
          </a:stretch>
        </p:blipFill>
        <p:spPr>
          <a:xfrm>
            <a:off x="6703796" y="1740327"/>
            <a:ext cx="3600248" cy="3246126"/>
          </a:xfrm>
          <a:prstGeom prst="rect">
            <a:avLst/>
          </a:prstGeom>
        </p:spPr>
      </p:pic>
    </p:spTree>
    <p:extLst>
      <p:ext uri="{BB962C8B-B14F-4D97-AF65-F5344CB8AC3E}">
        <p14:creationId xmlns:p14="http://schemas.microsoft.com/office/powerpoint/2010/main" val="11374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6" y="1759462"/>
            <a:ext cx="5092422" cy="2975173"/>
          </a:xfrm>
          <a:prstGeom prst="rect">
            <a:avLst/>
          </a:prstGeom>
          <a:noFill/>
        </p:spPr>
        <p:txBody>
          <a:bodyPr wrap="square" lIns="0" tIns="0" rIns="0" bIns="0" rtlCol="0">
            <a:spAutoFit/>
          </a:bodyPr>
          <a:lstStyle/>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Hvor mange har været vidne til mobning/chikane?</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Hvor mange af jer har været involveret i forsøget på at løse en konflikt og gribe ind i situationen?</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Hvor mange af jer greb ikke ind?</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Hvor mange har oplevet, at det lykkedes at sætte en stopper for mobningen?</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Hvor mange har oplevet, at sagen endte på en negativ måde for en eller flere parter? </a:t>
            </a:r>
            <a:br>
              <a:rPr lang="da-DK" sz="1600" dirty="0">
                <a:latin typeface="Dotum" panose="020B0600000101010101" pitchFamily="34" charset="-127"/>
                <a:ea typeface="Dotum" panose="020B0600000101010101" pitchFamily="34" charset="-127"/>
              </a:rPr>
            </a:b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En lille undersøgelse</a:t>
            </a:r>
          </a:p>
        </p:txBody>
      </p:sp>
      <p:pic>
        <p:nvPicPr>
          <p:cNvPr id="4" name="Billede 3">
            <a:extLst>
              <a:ext uri="{FF2B5EF4-FFF2-40B4-BE49-F238E27FC236}">
                <a16:creationId xmlns:a16="http://schemas.microsoft.com/office/drawing/2014/main" id="{088B251D-EC56-7644-BFF6-3F384788E0AC}"/>
              </a:ext>
            </a:extLst>
          </p:cNvPr>
          <p:cNvPicPr>
            <a:picLocks noChangeAspect="1"/>
          </p:cNvPicPr>
          <p:nvPr/>
        </p:nvPicPr>
        <p:blipFill>
          <a:blip r:embed="rId3"/>
          <a:srcRect/>
          <a:stretch/>
        </p:blipFill>
        <p:spPr>
          <a:xfrm>
            <a:off x="4830655" y="5275031"/>
            <a:ext cx="3905148" cy="719369"/>
          </a:xfrm>
          <a:prstGeom prst="rect">
            <a:avLst/>
          </a:prstGeom>
        </p:spPr>
      </p:pic>
      <p:pic>
        <p:nvPicPr>
          <p:cNvPr id="6" name="Billede 5">
            <a:extLst>
              <a:ext uri="{FF2B5EF4-FFF2-40B4-BE49-F238E27FC236}">
                <a16:creationId xmlns:a16="http://schemas.microsoft.com/office/drawing/2014/main" id="{B5B5D5A1-F9E5-144F-84B8-B9101280302D}"/>
              </a:ext>
            </a:extLst>
          </p:cNvPr>
          <p:cNvPicPr>
            <a:picLocks noChangeAspect="1"/>
          </p:cNvPicPr>
          <p:nvPr/>
        </p:nvPicPr>
        <p:blipFill>
          <a:blip r:embed="rId3"/>
          <a:srcRect/>
          <a:stretch/>
        </p:blipFill>
        <p:spPr>
          <a:xfrm>
            <a:off x="9971002" y="1168758"/>
            <a:ext cx="4293623" cy="790930"/>
          </a:xfrm>
          <a:prstGeom prst="rect">
            <a:avLst/>
          </a:prstGeom>
        </p:spPr>
      </p:pic>
      <p:pic>
        <p:nvPicPr>
          <p:cNvPr id="8" name="Billede 7">
            <a:extLst>
              <a:ext uri="{FF2B5EF4-FFF2-40B4-BE49-F238E27FC236}">
                <a16:creationId xmlns:a16="http://schemas.microsoft.com/office/drawing/2014/main" id="{AAC09F83-7274-C94F-8C01-5F6063E7E376}"/>
              </a:ext>
            </a:extLst>
          </p:cNvPr>
          <p:cNvPicPr>
            <a:picLocks noChangeAspect="1"/>
          </p:cNvPicPr>
          <p:nvPr/>
        </p:nvPicPr>
        <p:blipFill>
          <a:blip r:embed="rId4"/>
          <a:srcRect/>
          <a:stretch/>
        </p:blipFill>
        <p:spPr>
          <a:xfrm>
            <a:off x="6783229" y="1584701"/>
            <a:ext cx="4293623" cy="4050014"/>
          </a:xfrm>
          <a:prstGeom prst="rect">
            <a:avLst/>
          </a:prstGeom>
        </p:spPr>
      </p:pic>
    </p:spTree>
    <p:extLst>
      <p:ext uri="{BB962C8B-B14F-4D97-AF65-F5344CB8AC3E}">
        <p14:creationId xmlns:p14="http://schemas.microsoft.com/office/powerpoint/2010/main" val="12107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E549B9-DE59-8647-851B-FC2F63487B03}"/>
              </a:ext>
            </a:extLst>
          </p:cNvPr>
          <p:cNvSpPr/>
          <p:nvPr/>
        </p:nvSpPr>
        <p:spPr>
          <a:xfrm>
            <a:off x="0" y="0"/>
            <a:ext cx="12192000" cy="6858000"/>
          </a:xfrm>
          <a:prstGeom prst="rect">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7" name="Tekstfelt 6">
            <a:extLst>
              <a:ext uri="{FF2B5EF4-FFF2-40B4-BE49-F238E27FC236}">
                <a16:creationId xmlns:a16="http://schemas.microsoft.com/office/drawing/2014/main" id="{9AF47096-4B88-9742-8029-C1E0A5FF0DBD}"/>
              </a:ext>
            </a:extLst>
          </p:cNvPr>
          <p:cNvSpPr txBox="1"/>
          <p:nvPr/>
        </p:nvSpPr>
        <p:spPr>
          <a:xfrm>
            <a:off x="712223" y="1828798"/>
            <a:ext cx="7791697" cy="1015663"/>
          </a:xfrm>
          <a:prstGeom prst="rect">
            <a:avLst/>
          </a:prstGeom>
          <a:noFill/>
        </p:spPr>
        <p:txBody>
          <a:bodyPr wrap="square" rtlCol="0">
            <a:spAutoFit/>
          </a:bodyPr>
          <a:lstStyle/>
          <a:p>
            <a:r>
              <a:rPr lang="da-DK" sz="6000" dirty="0">
                <a:solidFill>
                  <a:schemeClr val="bg1"/>
                </a:solidFill>
                <a:latin typeface="Franklin Gothic Medium" panose="020B0603020102020204" pitchFamily="34" charset="0"/>
                <a:ea typeface="Dotum" panose="020B0600000101010101" pitchFamily="34" charset="-127"/>
                <a:cs typeface="Arial" panose="020B0604020202020204" pitchFamily="34" charset="0"/>
              </a:rPr>
              <a:t>Pause</a:t>
            </a:r>
          </a:p>
        </p:txBody>
      </p:sp>
      <p:pic>
        <p:nvPicPr>
          <p:cNvPr id="12" name="Billede 11">
            <a:extLst>
              <a:ext uri="{FF2B5EF4-FFF2-40B4-BE49-F238E27FC236}">
                <a16:creationId xmlns:a16="http://schemas.microsoft.com/office/drawing/2014/main" id="{92AAB5E5-4275-AE42-9CB1-56A1BFA3B51B}"/>
              </a:ext>
            </a:extLst>
          </p:cNvPr>
          <p:cNvPicPr>
            <a:picLocks noChangeAspect="1"/>
          </p:cNvPicPr>
          <p:nvPr/>
        </p:nvPicPr>
        <p:blipFill>
          <a:blip r:embed="rId3"/>
          <a:srcRect/>
          <a:stretch/>
        </p:blipFill>
        <p:spPr>
          <a:xfrm>
            <a:off x="0" y="3587536"/>
            <a:ext cx="4611596" cy="468094"/>
          </a:xfrm>
          <a:prstGeom prst="rect">
            <a:avLst/>
          </a:prstGeom>
        </p:spPr>
      </p:pic>
      <p:pic>
        <p:nvPicPr>
          <p:cNvPr id="4" name="Billede 3">
            <a:extLst>
              <a:ext uri="{FF2B5EF4-FFF2-40B4-BE49-F238E27FC236}">
                <a16:creationId xmlns:a16="http://schemas.microsoft.com/office/drawing/2014/main" id="{31788088-1586-304A-BEAA-3E6E607FD0B7}"/>
              </a:ext>
            </a:extLst>
          </p:cNvPr>
          <p:cNvPicPr>
            <a:picLocks noChangeAspect="1"/>
          </p:cNvPicPr>
          <p:nvPr/>
        </p:nvPicPr>
        <p:blipFill>
          <a:blip r:embed="rId4">
            <a:alphaModFix amt="30000"/>
          </a:blip>
          <a:stretch>
            <a:fillRect/>
          </a:stretch>
        </p:blipFill>
        <p:spPr>
          <a:xfrm>
            <a:off x="5467739" y="1077685"/>
            <a:ext cx="4702629" cy="4702629"/>
          </a:xfrm>
          <a:prstGeom prst="rect">
            <a:avLst/>
          </a:prstGeom>
        </p:spPr>
      </p:pic>
      <p:pic>
        <p:nvPicPr>
          <p:cNvPr id="9" name="Billede 8">
            <a:extLst>
              <a:ext uri="{FF2B5EF4-FFF2-40B4-BE49-F238E27FC236}">
                <a16:creationId xmlns:a16="http://schemas.microsoft.com/office/drawing/2014/main" id="{07D52FAE-FC5E-EF46-A388-E237495ADBC9}"/>
              </a:ext>
            </a:extLst>
          </p:cNvPr>
          <p:cNvPicPr>
            <a:picLocks noChangeAspect="1"/>
          </p:cNvPicPr>
          <p:nvPr/>
        </p:nvPicPr>
        <p:blipFill>
          <a:blip r:embed="rId3"/>
          <a:srcRect/>
          <a:stretch/>
        </p:blipFill>
        <p:spPr>
          <a:xfrm>
            <a:off x="9218644" y="5323122"/>
            <a:ext cx="4702629" cy="477333"/>
          </a:xfrm>
          <a:prstGeom prst="rect">
            <a:avLst/>
          </a:prstGeom>
        </p:spPr>
      </p:pic>
    </p:spTree>
    <p:extLst>
      <p:ext uri="{BB962C8B-B14F-4D97-AF65-F5344CB8AC3E}">
        <p14:creationId xmlns:p14="http://schemas.microsoft.com/office/powerpoint/2010/main" val="2059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88426" y="2197733"/>
            <a:ext cx="5092422" cy="1990288"/>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Hvem er krænkeren?</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Hvad kan den, der udsættes for mobning gøre?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Hvad kan man gøre som kollega?</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Hvad kan skibsledelsen gøre?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Hvad kan rederiet gøre?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Gode råd til </a:t>
            </a:r>
            <a:r>
              <a:rPr lang="da-DK" sz="1600">
                <a:latin typeface="Dotum" panose="020B0600000101010101" pitchFamily="34" charset="-127"/>
                <a:ea typeface="Dotum" panose="020B0600000101010101" pitchFamily="34" charset="-127"/>
              </a:rPr>
              <a:t>sikkerhedsrepræsentanten.</a:t>
            </a:r>
            <a:endParaRPr lang="da-DK" sz="1600" dirty="0">
              <a:latin typeface="Dotum" panose="020B0600000101010101" pitchFamily="34" charset="-127"/>
              <a:ea typeface="Dotum" panose="020B0600000101010101" pitchFamily="34" charset="-127"/>
            </a:endParaRP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5491353"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vi gøre, for at komme chikane og mobning til livs?</a:t>
            </a:r>
          </a:p>
        </p:txBody>
      </p:sp>
      <p:pic>
        <p:nvPicPr>
          <p:cNvPr id="4" name="Billede 3">
            <a:extLst>
              <a:ext uri="{FF2B5EF4-FFF2-40B4-BE49-F238E27FC236}">
                <a16:creationId xmlns:a16="http://schemas.microsoft.com/office/drawing/2014/main" id="{D87838D5-8DB1-524F-823F-73B3F865E872}"/>
              </a:ext>
            </a:extLst>
          </p:cNvPr>
          <p:cNvPicPr>
            <a:picLocks noChangeAspect="1"/>
          </p:cNvPicPr>
          <p:nvPr/>
        </p:nvPicPr>
        <p:blipFill>
          <a:blip r:embed="rId3"/>
          <a:srcRect/>
          <a:stretch/>
        </p:blipFill>
        <p:spPr>
          <a:xfrm rot="10800000">
            <a:off x="2831831" y="5059407"/>
            <a:ext cx="3897921" cy="718038"/>
          </a:xfrm>
          <a:prstGeom prst="rect">
            <a:avLst/>
          </a:prstGeom>
        </p:spPr>
      </p:pic>
      <p:pic>
        <p:nvPicPr>
          <p:cNvPr id="6" name="Billede 5">
            <a:extLst>
              <a:ext uri="{FF2B5EF4-FFF2-40B4-BE49-F238E27FC236}">
                <a16:creationId xmlns:a16="http://schemas.microsoft.com/office/drawing/2014/main" id="{3A947C28-ABFE-A84C-9538-F8CC7F44EA89}"/>
              </a:ext>
            </a:extLst>
          </p:cNvPr>
          <p:cNvPicPr>
            <a:picLocks noChangeAspect="1"/>
          </p:cNvPicPr>
          <p:nvPr/>
        </p:nvPicPr>
        <p:blipFill>
          <a:blip r:embed="rId4"/>
          <a:srcRect/>
          <a:stretch/>
        </p:blipFill>
        <p:spPr>
          <a:xfrm>
            <a:off x="6529781" y="1587534"/>
            <a:ext cx="3682932" cy="3682932"/>
          </a:xfrm>
          <a:prstGeom prst="rect">
            <a:avLst/>
          </a:prstGeom>
        </p:spPr>
      </p:pic>
      <p:pic>
        <p:nvPicPr>
          <p:cNvPr id="8" name="Billede 7">
            <a:extLst>
              <a:ext uri="{FF2B5EF4-FFF2-40B4-BE49-F238E27FC236}">
                <a16:creationId xmlns:a16="http://schemas.microsoft.com/office/drawing/2014/main" id="{2800D1A8-4E59-1245-B83D-CDC3042F172D}"/>
              </a:ext>
            </a:extLst>
          </p:cNvPr>
          <p:cNvPicPr>
            <a:picLocks noChangeAspect="1"/>
          </p:cNvPicPr>
          <p:nvPr/>
        </p:nvPicPr>
        <p:blipFill>
          <a:blip r:embed="rId3"/>
          <a:srcRect/>
          <a:stretch/>
        </p:blipFill>
        <p:spPr>
          <a:xfrm>
            <a:off x="9888476" y="1124706"/>
            <a:ext cx="3897921" cy="718038"/>
          </a:xfrm>
          <a:prstGeom prst="rect">
            <a:avLst/>
          </a:prstGeom>
        </p:spPr>
      </p:pic>
    </p:spTree>
    <p:extLst>
      <p:ext uri="{BB962C8B-B14F-4D97-AF65-F5344CB8AC3E}">
        <p14:creationId xmlns:p14="http://schemas.microsoft.com/office/powerpoint/2010/main" val="39033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Hvem er krænkeren?</a:t>
            </a:r>
          </a:p>
        </p:txBody>
      </p:sp>
      <p:sp>
        <p:nvSpPr>
          <p:cNvPr id="6" name="Tekstfelt 5">
            <a:extLst>
              <a:ext uri="{FF2B5EF4-FFF2-40B4-BE49-F238E27FC236}">
                <a16:creationId xmlns:a16="http://schemas.microsoft.com/office/drawing/2014/main" id="{435420C8-AFD3-D347-91B3-CEC859E57FFF}"/>
              </a:ext>
            </a:extLst>
          </p:cNvPr>
          <p:cNvSpPr txBox="1"/>
          <p:nvPr/>
        </p:nvSpPr>
        <p:spPr>
          <a:xfrm>
            <a:off x="866610" y="2680243"/>
            <a:ext cx="4832446" cy="3077766"/>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Hvordan opleves jeg?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Er det en bevidst adfærd?</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Dine handlinger kan have utilsigtede konsekvenser. </a:t>
            </a:r>
          </a:p>
          <a:p>
            <a:pPr marL="270000" indent="-270000">
              <a:spcAft>
                <a:spcPts val="800"/>
              </a:spcAft>
              <a:buClr>
                <a:srgbClr val="43B18E"/>
              </a:buClr>
              <a:buFont typeface="Arial" panose="020B0604020202020204" pitchFamily="34" charset="0"/>
              <a:buChar char="•"/>
            </a:pPr>
            <a:r>
              <a:rPr lang="da-DK" sz="1600" b="1" dirty="0">
                <a:latin typeface="Dotum" panose="020B0600000101010101" pitchFamily="34" charset="-127"/>
                <a:ea typeface="Dotum" panose="020B0600000101010101" pitchFamily="34" charset="-127"/>
              </a:rPr>
              <a:t>Husk! </a:t>
            </a:r>
            <a:r>
              <a:rPr lang="da-DK" sz="1600" dirty="0">
                <a:latin typeface="Dotum" panose="020B0600000101010101" pitchFamily="34" charset="-127"/>
                <a:ea typeface="Dotum" panose="020B0600000101010101" pitchFamily="34" charset="-127"/>
              </a:rPr>
              <a:t>Det er ikke op til dig at beslutte, om en særlig måde at opføre sig på udgør chikane eller mobning. </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pic>
        <p:nvPicPr>
          <p:cNvPr id="4" name="Billede 3">
            <a:extLst>
              <a:ext uri="{FF2B5EF4-FFF2-40B4-BE49-F238E27FC236}">
                <a16:creationId xmlns:a16="http://schemas.microsoft.com/office/drawing/2014/main" id="{FA93BC8F-8A9A-FF46-A0C4-33A904478A20}"/>
              </a:ext>
            </a:extLst>
          </p:cNvPr>
          <p:cNvPicPr>
            <a:picLocks noChangeAspect="1"/>
          </p:cNvPicPr>
          <p:nvPr/>
        </p:nvPicPr>
        <p:blipFill>
          <a:blip r:embed="rId3"/>
          <a:srcRect/>
          <a:stretch/>
        </p:blipFill>
        <p:spPr>
          <a:xfrm>
            <a:off x="5222309" y="5181768"/>
            <a:ext cx="3905148" cy="719369"/>
          </a:xfrm>
          <a:prstGeom prst="rect">
            <a:avLst/>
          </a:prstGeom>
        </p:spPr>
      </p:pic>
      <p:pic>
        <p:nvPicPr>
          <p:cNvPr id="7" name="Billede 6">
            <a:extLst>
              <a:ext uri="{FF2B5EF4-FFF2-40B4-BE49-F238E27FC236}">
                <a16:creationId xmlns:a16="http://schemas.microsoft.com/office/drawing/2014/main" id="{D71C5E68-9335-7742-AB6B-BB9BF22992BA}"/>
              </a:ext>
            </a:extLst>
          </p:cNvPr>
          <p:cNvPicPr>
            <a:picLocks noChangeAspect="1"/>
          </p:cNvPicPr>
          <p:nvPr/>
        </p:nvPicPr>
        <p:blipFill>
          <a:blip r:embed="rId4"/>
          <a:srcRect/>
          <a:stretch/>
        </p:blipFill>
        <p:spPr>
          <a:xfrm>
            <a:off x="6922674" y="1476426"/>
            <a:ext cx="3899504" cy="3905148"/>
          </a:xfrm>
          <a:prstGeom prst="rect">
            <a:avLst/>
          </a:prstGeom>
        </p:spPr>
      </p:pic>
      <p:pic>
        <p:nvPicPr>
          <p:cNvPr id="8" name="Billede 7">
            <a:extLst>
              <a:ext uri="{FF2B5EF4-FFF2-40B4-BE49-F238E27FC236}">
                <a16:creationId xmlns:a16="http://schemas.microsoft.com/office/drawing/2014/main" id="{6057272B-77D4-3E40-9A7D-83B9850A71D5}"/>
              </a:ext>
            </a:extLst>
          </p:cNvPr>
          <p:cNvPicPr>
            <a:picLocks noChangeAspect="1"/>
          </p:cNvPicPr>
          <p:nvPr/>
        </p:nvPicPr>
        <p:blipFill>
          <a:blip r:embed="rId3"/>
          <a:srcRect/>
          <a:stretch/>
        </p:blipFill>
        <p:spPr>
          <a:xfrm>
            <a:off x="10168396" y="1196435"/>
            <a:ext cx="4293623" cy="790930"/>
          </a:xfrm>
          <a:prstGeom prst="rect">
            <a:avLst/>
          </a:prstGeom>
        </p:spPr>
      </p:pic>
      <p:sp>
        <p:nvSpPr>
          <p:cNvPr id="9" name="Tekstfelt 8">
            <a:extLst>
              <a:ext uri="{FF2B5EF4-FFF2-40B4-BE49-F238E27FC236}">
                <a16:creationId xmlns:a16="http://schemas.microsoft.com/office/drawing/2014/main" id="{42FC8D10-5BBB-4A7C-B0A9-877B3C5A3544}"/>
              </a:ext>
            </a:extLst>
          </p:cNvPr>
          <p:cNvSpPr txBox="1"/>
          <p:nvPr/>
        </p:nvSpPr>
        <p:spPr>
          <a:xfrm>
            <a:off x="733778" y="1802699"/>
            <a:ext cx="7258753" cy="461665"/>
          </a:xfrm>
          <a:prstGeom prst="rect">
            <a:avLst/>
          </a:prstGeom>
          <a:noFill/>
        </p:spPr>
        <p:txBody>
          <a:bodyPr wrap="square">
            <a:spAutoFit/>
          </a:bodyPr>
          <a:lstStyle/>
          <a:p>
            <a:r>
              <a:rPr lang="da-DK" sz="24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Krænkeren kan være os allesammen</a:t>
            </a:r>
            <a:endParaRPr lang="da-DK" sz="2400" dirty="0"/>
          </a:p>
        </p:txBody>
      </p:sp>
    </p:spTree>
    <p:extLst>
      <p:ext uri="{BB962C8B-B14F-4D97-AF65-F5344CB8AC3E}">
        <p14:creationId xmlns:p14="http://schemas.microsoft.com/office/powerpoint/2010/main" val="134450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9E549B9-DE59-8647-851B-FC2F63487B03}"/>
              </a:ext>
            </a:extLst>
          </p:cNvPr>
          <p:cNvSpPr/>
          <p:nvPr/>
        </p:nvSpPr>
        <p:spPr>
          <a:xfrm>
            <a:off x="0" y="0"/>
            <a:ext cx="12192000" cy="6858000"/>
          </a:xfrm>
          <a:prstGeom prst="rect">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pic>
        <p:nvPicPr>
          <p:cNvPr id="11" name="Billede 10">
            <a:extLst>
              <a:ext uri="{FF2B5EF4-FFF2-40B4-BE49-F238E27FC236}">
                <a16:creationId xmlns:a16="http://schemas.microsoft.com/office/drawing/2014/main" id="{20971F24-3773-9F40-844E-BB39716F6A2F}"/>
              </a:ext>
            </a:extLst>
          </p:cNvPr>
          <p:cNvPicPr>
            <a:picLocks noChangeAspect="1"/>
          </p:cNvPicPr>
          <p:nvPr/>
        </p:nvPicPr>
        <p:blipFill>
          <a:blip r:embed="rId2"/>
          <a:srcRect/>
          <a:stretch/>
        </p:blipFill>
        <p:spPr>
          <a:xfrm>
            <a:off x="9933986" y="4585464"/>
            <a:ext cx="1384254" cy="1421333"/>
          </a:xfrm>
          <a:prstGeom prst="rect">
            <a:avLst/>
          </a:prstGeom>
        </p:spPr>
      </p:pic>
      <p:sp>
        <p:nvSpPr>
          <p:cNvPr id="5" name="Tekstfelt 4">
            <a:extLst>
              <a:ext uri="{FF2B5EF4-FFF2-40B4-BE49-F238E27FC236}">
                <a16:creationId xmlns:a16="http://schemas.microsoft.com/office/drawing/2014/main" id="{CB71F05A-1A72-374D-BA47-161D8CB04505}"/>
              </a:ext>
            </a:extLst>
          </p:cNvPr>
          <p:cNvSpPr txBox="1"/>
          <p:nvPr/>
        </p:nvSpPr>
        <p:spPr>
          <a:xfrm>
            <a:off x="712223" y="1389653"/>
            <a:ext cx="7791697" cy="553998"/>
          </a:xfrm>
          <a:prstGeom prst="rect">
            <a:avLst/>
          </a:prstGeom>
          <a:noFill/>
        </p:spPr>
        <p:txBody>
          <a:bodyPr wrap="square" rtlCol="0">
            <a:spAutoFit/>
          </a:bodyPr>
          <a:lstStyle/>
          <a:p>
            <a:r>
              <a:rPr lang="da-DK" sz="3000" dirty="0">
                <a:solidFill>
                  <a:schemeClr val="bg1"/>
                </a:solidFill>
                <a:latin typeface="Franklin Gothic Medium" panose="020B0603020102020204" pitchFamily="34" charset="0"/>
                <a:ea typeface="Dotum" panose="020B0600000101010101" pitchFamily="34" charset="-127"/>
                <a:cs typeface="Arial" panose="020B0604020202020204" pitchFamily="34" charset="0"/>
              </a:rPr>
              <a:t>Krænkende handlinger:</a:t>
            </a:r>
            <a:endParaRPr lang="da-DK" sz="4000" dirty="0">
              <a:solidFill>
                <a:schemeClr val="bg1"/>
              </a:solidFill>
              <a:latin typeface="Franklin Gothic Medium" panose="020B0603020102020204" pitchFamily="34" charset="0"/>
              <a:ea typeface="Dotum" panose="020B0600000101010101" pitchFamily="34" charset="-127"/>
              <a:cs typeface="Arial" panose="020B0604020202020204" pitchFamily="34" charset="0"/>
            </a:endParaRPr>
          </a:p>
        </p:txBody>
      </p:sp>
      <p:sp>
        <p:nvSpPr>
          <p:cNvPr id="7" name="Tekstfelt 6">
            <a:extLst>
              <a:ext uri="{FF2B5EF4-FFF2-40B4-BE49-F238E27FC236}">
                <a16:creationId xmlns:a16="http://schemas.microsoft.com/office/drawing/2014/main" id="{9AF47096-4B88-9742-8029-C1E0A5FF0DBD}"/>
              </a:ext>
            </a:extLst>
          </p:cNvPr>
          <p:cNvSpPr txBox="1"/>
          <p:nvPr/>
        </p:nvSpPr>
        <p:spPr>
          <a:xfrm>
            <a:off x="712223" y="2151653"/>
            <a:ext cx="7791697" cy="1938992"/>
          </a:xfrm>
          <a:prstGeom prst="rect">
            <a:avLst/>
          </a:prstGeom>
          <a:noFill/>
        </p:spPr>
        <p:txBody>
          <a:bodyPr wrap="square" rtlCol="0">
            <a:spAutoFit/>
          </a:bodyPr>
          <a:lstStyle/>
          <a:p>
            <a:r>
              <a:rPr lang="da-DK" sz="4000" dirty="0">
                <a:solidFill>
                  <a:schemeClr val="bg1"/>
                </a:solidFill>
                <a:latin typeface="Franklin Gothic Medium" panose="020B0603020102020204" pitchFamily="34" charset="0"/>
                <a:ea typeface="Dotum" panose="020B0600000101010101" pitchFamily="34" charset="-127"/>
                <a:cs typeface="Arial" panose="020B0604020202020204" pitchFamily="34" charset="0"/>
              </a:rPr>
              <a:t>Chikane og mobning </a:t>
            </a:r>
            <a:br>
              <a:rPr lang="da-DK" sz="4000" dirty="0">
                <a:solidFill>
                  <a:schemeClr val="bg1"/>
                </a:solidFill>
                <a:latin typeface="Franklin Gothic Medium" panose="020B0603020102020204" pitchFamily="34" charset="0"/>
                <a:ea typeface="Dotum" panose="020B0600000101010101" pitchFamily="34" charset="-127"/>
                <a:cs typeface="Arial" panose="020B0604020202020204" pitchFamily="34" charset="0"/>
              </a:rPr>
            </a:br>
            <a:r>
              <a:rPr lang="da-DK" sz="4000" dirty="0">
                <a:solidFill>
                  <a:schemeClr val="bg1"/>
                </a:solidFill>
                <a:latin typeface="Franklin Gothic Medium" panose="020B0603020102020204" pitchFamily="34" charset="0"/>
                <a:ea typeface="Dotum" panose="020B0600000101010101" pitchFamily="34" charset="-127"/>
                <a:cs typeface="Arial" panose="020B0604020202020204" pitchFamily="34" charset="0"/>
              </a:rPr>
              <a:t>- hvad er det og hvordan forebygger vi? </a:t>
            </a:r>
          </a:p>
        </p:txBody>
      </p:sp>
      <p:pic>
        <p:nvPicPr>
          <p:cNvPr id="3" name="Billede 2">
            <a:extLst>
              <a:ext uri="{FF2B5EF4-FFF2-40B4-BE49-F238E27FC236}">
                <a16:creationId xmlns:a16="http://schemas.microsoft.com/office/drawing/2014/main" id="{55295CCC-2D94-1643-A5FA-0EBF09ACECD5}"/>
              </a:ext>
            </a:extLst>
          </p:cNvPr>
          <p:cNvPicPr>
            <a:picLocks noChangeAspect="1"/>
          </p:cNvPicPr>
          <p:nvPr/>
        </p:nvPicPr>
        <p:blipFill>
          <a:blip r:embed="rId3"/>
          <a:stretch>
            <a:fillRect/>
          </a:stretch>
        </p:blipFill>
        <p:spPr>
          <a:xfrm>
            <a:off x="6723380" y="1413164"/>
            <a:ext cx="5759566" cy="1060973"/>
          </a:xfrm>
          <a:prstGeom prst="rect">
            <a:avLst/>
          </a:prstGeom>
        </p:spPr>
      </p:pic>
      <p:pic>
        <p:nvPicPr>
          <p:cNvPr id="12" name="Billede 11">
            <a:extLst>
              <a:ext uri="{FF2B5EF4-FFF2-40B4-BE49-F238E27FC236}">
                <a16:creationId xmlns:a16="http://schemas.microsoft.com/office/drawing/2014/main" id="{92AAB5E5-4275-AE42-9CB1-56A1BFA3B51B}"/>
              </a:ext>
            </a:extLst>
          </p:cNvPr>
          <p:cNvPicPr>
            <a:picLocks noChangeAspect="1"/>
          </p:cNvPicPr>
          <p:nvPr/>
        </p:nvPicPr>
        <p:blipFill>
          <a:blip r:embed="rId4"/>
          <a:srcRect/>
          <a:stretch/>
        </p:blipFill>
        <p:spPr>
          <a:xfrm>
            <a:off x="781498" y="5029202"/>
            <a:ext cx="6173484" cy="626631"/>
          </a:xfrm>
          <a:prstGeom prst="rect">
            <a:avLst/>
          </a:prstGeom>
        </p:spPr>
      </p:pic>
    </p:spTree>
    <p:extLst>
      <p:ext uri="{BB962C8B-B14F-4D97-AF65-F5344CB8AC3E}">
        <p14:creationId xmlns:p14="http://schemas.microsoft.com/office/powerpoint/2010/main" val="24888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opfattes som krænkende?</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6" y="1759462"/>
            <a:ext cx="4832446" cy="2236510"/>
          </a:xfrm>
          <a:prstGeom prst="rect">
            <a:avLst/>
          </a:prstGeom>
          <a:noFill/>
        </p:spPr>
        <p:txBody>
          <a:bodyPr wrap="square" lIns="0" tIns="0" rIns="0" bIns="0" rtlCol="0">
            <a:spAutoFit/>
          </a:bodyPr>
          <a:lstStyle/>
          <a:p>
            <a:pPr>
              <a:spcAft>
                <a:spcPts val="800"/>
              </a:spcAft>
              <a:buClr>
                <a:srgbClr val="43B18E"/>
              </a:buClr>
            </a:pPr>
            <a:r>
              <a:rPr lang="da-DK" sz="1600" b="1" dirty="0">
                <a:latin typeface="Dotum" panose="020B0600000101010101" pitchFamily="34" charset="-127"/>
                <a:ea typeface="Dotum" panose="020B0600000101010101" pitchFamily="34" charset="-127"/>
              </a:rPr>
              <a:t>Tænk på om du: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Hæver stemmen over for andre?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Er sarkastisk eller nedladende over for andre?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Kritiserer, når en kollega har begået en fejl?</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Synes at din måde at udføre et job på altid er den rette?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Spreder rygter eller negativ omtale?</a:t>
            </a:r>
          </a:p>
        </p:txBody>
      </p:sp>
      <p:grpSp>
        <p:nvGrpSpPr>
          <p:cNvPr id="3" name="Gruppe 2">
            <a:extLst>
              <a:ext uri="{FF2B5EF4-FFF2-40B4-BE49-F238E27FC236}">
                <a16:creationId xmlns:a16="http://schemas.microsoft.com/office/drawing/2014/main" id="{DE115166-3F2F-EB4D-9049-782600D5F937}"/>
              </a:ext>
            </a:extLst>
          </p:cNvPr>
          <p:cNvGrpSpPr/>
          <p:nvPr/>
        </p:nvGrpSpPr>
        <p:grpSpPr>
          <a:xfrm>
            <a:off x="779093" y="5040294"/>
            <a:ext cx="4967282" cy="979973"/>
            <a:chOff x="779093" y="5040294"/>
            <a:chExt cx="4967282" cy="979973"/>
          </a:xfrm>
        </p:grpSpPr>
        <p:sp>
          <p:nvSpPr>
            <p:cNvPr id="4" name="Tekstfelt 3">
              <a:extLst>
                <a:ext uri="{FF2B5EF4-FFF2-40B4-BE49-F238E27FC236}">
                  <a16:creationId xmlns:a16="http://schemas.microsoft.com/office/drawing/2014/main" id="{A768D0A5-2AAA-B44C-BE64-4CBD7635C7AC}"/>
                </a:ext>
              </a:extLst>
            </p:cNvPr>
            <p:cNvSpPr txBox="1"/>
            <p:nvPr/>
          </p:nvSpPr>
          <p:spPr>
            <a:xfrm>
              <a:off x="1971766" y="5281603"/>
              <a:ext cx="3774609" cy="738664"/>
            </a:xfrm>
            <a:prstGeom prst="rect">
              <a:avLst/>
            </a:prstGeom>
            <a:noFill/>
          </p:spPr>
          <p:txBody>
            <a:bodyPr wrap="square" lIns="0" tIns="0" rIns="0" bIns="0" rtlCol="0">
              <a:spAutoFit/>
            </a:bodyPr>
            <a:lstStyle/>
            <a:p>
              <a:pPr>
                <a:spcAft>
                  <a:spcPts val="800"/>
                </a:spcAft>
                <a:buClr>
                  <a:srgbClr val="43B18E"/>
                </a:buClr>
              </a:pPr>
              <a:r>
                <a:rPr lang="da-DK" sz="1600" dirty="0">
                  <a:latin typeface="Dotum" panose="020B0600000101010101" pitchFamily="34" charset="-127"/>
                  <a:ea typeface="Dotum" panose="020B0600000101010101" pitchFamily="34" charset="-127"/>
                </a:rPr>
                <a:t>Hvis du har begået en fejl og har såret en person, er det vigtigt, at du undskylder overfor vedkommende!</a:t>
              </a:r>
            </a:p>
          </p:txBody>
        </p:sp>
        <p:pic>
          <p:nvPicPr>
            <p:cNvPr id="8" name="Billede 7">
              <a:extLst>
                <a:ext uri="{FF2B5EF4-FFF2-40B4-BE49-F238E27FC236}">
                  <a16:creationId xmlns:a16="http://schemas.microsoft.com/office/drawing/2014/main" id="{548DC101-B675-A74D-9A78-9F6639872D2E}"/>
                </a:ext>
              </a:extLst>
            </p:cNvPr>
            <p:cNvPicPr>
              <a:picLocks noChangeAspect="1"/>
            </p:cNvPicPr>
            <p:nvPr/>
          </p:nvPicPr>
          <p:blipFill>
            <a:blip r:embed="rId3"/>
            <a:srcRect/>
            <a:stretch/>
          </p:blipFill>
          <p:spPr>
            <a:xfrm>
              <a:off x="779093" y="5040294"/>
              <a:ext cx="975062" cy="975062"/>
            </a:xfrm>
            <a:prstGeom prst="rect">
              <a:avLst/>
            </a:prstGeom>
          </p:spPr>
        </p:pic>
      </p:grpSp>
      <p:pic>
        <p:nvPicPr>
          <p:cNvPr id="11" name="Billede 10">
            <a:extLst>
              <a:ext uri="{FF2B5EF4-FFF2-40B4-BE49-F238E27FC236}">
                <a16:creationId xmlns:a16="http://schemas.microsoft.com/office/drawing/2014/main" id="{31295AAC-5B78-DA42-B627-48D157569A34}"/>
              </a:ext>
            </a:extLst>
          </p:cNvPr>
          <p:cNvPicPr>
            <a:picLocks noChangeAspect="1"/>
          </p:cNvPicPr>
          <p:nvPr/>
        </p:nvPicPr>
        <p:blipFill>
          <a:blip r:embed="rId4"/>
          <a:srcRect/>
          <a:stretch/>
        </p:blipFill>
        <p:spPr>
          <a:xfrm>
            <a:off x="6922674" y="1476426"/>
            <a:ext cx="3899504" cy="3905148"/>
          </a:xfrm>
          <a:prstGeom prst="rect">
            <a:avLst/>
          </a:prstGeom>
        </p:spPr>
      </p:pic>
      <p:pic>
        <p:nvPicPr>
          <p:cNvPr id="12" name="Billede 11">
            <a:extLst>
              <a:ext uri="{FF2B5EF4-FFF2-40B4-BE49-F238E27FC236}">
                <a16:creationId xmlns:a16="http://schemas.microsoft.com/office/drawing/2014/main" id="{9AC8AF2E-72B9-1A4A-ADF1-DD7A7488BEB4}"/>
              </a:ext>
            </a:extLst>
          </p:cNvPr>
          <p:cNvPicPr>
            <a:picLocks noChangeAspect="1"/>
          </p:cNvPicPr>
          <p:nvPr/>
        </p:nvPicPr>
        <p:blipFill>
          <a:blip r:embed="rId5"/>
          <a:srcRect/>
          <a:stretch/>
        </p:blipFill>
        <p:spPr>
          <a:xfrm>
            <a:off x="10168396" y="1196435"/>
            <a:ext cx="4293623" cy="790930"/>
          </a:xfrm>
          <a:prstGeom prst="rect">
            <a:avLst/>
          </a:prstGeom>
        </p:spPr>
      </p:pic>
    </p:spTree>
    <p:extLst>
      <p:ext uri="{BB962C8B-B14F-4D97-AF65-F5344CB8AC3E}">
        <p14:creationId xmlns:p14="http://schemas.microsoft.com/office/powerpoint/2010/main" val="158429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F5A2D26-E860-634F-8E4B-C5E0B492364F}"/>
              </a:ext>
            </a:extLst>
          </p:cNvPr>
          <p:cNvPicPr>
            <a:picLocks noChangeAspect="1"/>
          </p:cNvPicPr>
          <p:nvPr/>
        </p:nvPicPr>
        <p:blipFill>
          <a:blip r:embed="rId3"/>
          <a:srcRect/>
          <a:stretch/>
        </p:blipFill>
        <p:spPr>
          <a:xfrm>
            <a:off x="4276220" y="805512"/>
            <a:ext cx="4031938" cy="4904345"/>
          </a:xfrm>
          <a:prstGeom prst="rect">
            <a:avLst/>
          </a:prstGeom>
        </p:spPr>
      </p:pic>
      <p:sp>
        <p:nvSpPr>
          <p:cNvPr id="5" name="Tekstfelt 4">
            <a:extLst>
              <a:ext uri="{FF2B5EF4-FFF2-40B4-BE49-F238E27FC236}">
                <a16:creationId xmlns:a16="http://schemas.microsoft.com/office/drawing/2014/main" id="{DF85EF4B-CEB7-CD4C-87A5-EA2A0EA75B55}"/>
              </a:ext>
            </a:extLst>
          </p:cNvPr>
          <p:cNvSpPr txBox="1"/>
          <p:nvPr/>
        </p:nvSpPr>
        <p:spPr>
          <a:xfrm>
            <a:off x="4577497" y="2567929"/>
            <a:ext cx="3340249" cy="1384995"/>
          </a:xfrm>
          <a:prstGeom prst="rect">
            <a:avLst/>
          </a:prstGeom>
          <a:noFill/>
        </p:spPr>
        <p:txBody>
          <a:bodyPr wrap="square" rtlCol="0">
            <a:spAutoFit/>
          </a:bodyPr>
          <a:lstStyle/>
          <a:p>
            <a:pPr algn="ctr"/>
            <a:r>
              <a:rPr lang="da-DK" sz="2800" dirty="0">
                <a:solidFill>
                  <a:schemeClr val="tx1">
                    <a:lumMod val="75000"/>
                    <a:lumOff val="25000"/>
                  </a:schemeClr>
                </a:solidFill>
                <a:latin typeface="Franklin Gothic Medium" panose="020B0603020102020204" pitchFamily="34" charset="0"/>
                <a:ea typeface="Dotum" panose="020B0600000101010101" pitchFamily="34" charset="-127"/>
                <a:cs typeface="Arial" panose="020B0604020202020204" pitchFamily="34" charset="0"/>
              </a:rPr>
              <a:t>Hvad kan du gøre, hvis du udsættes for mobning og chikane</a:t>
            </a:r>
          </a:p>
        </p:txBody>
      </p:sp>
      <p:grpSp>
        <p:nvGrpSpPr>
          <p:cNvPr id="8" name="Gruppe 7">
            <a:extLst>
              <a:ext uri="{FF2B5EF4-FFF2-40B4-BE49-F238E27FC236}">
                <a16:creationId xmlns:a16="http://schemas.microsoft.com/office/drawing/2014/main" id="{956BBD20-83A3-5F4F-9F11-E874FD7319E6}"/>
              </a:ext>
            </a:extLst>
          </p:cNvPr>
          <p:cNvGrpSpPr/>
          <p:nvPr/>
        </p:nvGrpSpPr>
        <p:grpSpPr>
          <a:xfrm>
            <a:off x="9542698" y="1318176"/>
            <a:ext cx="1867238" cy="1867238"/>
            <a:chOff x="5271247" y="540697"/>
            <a:chExt cx="1867238" cy="1867238"/>
          </a:xfrm>
        </p:grpSpPr>
        <p:sp>
          <p:nvSpPr>
            <p:cNvPr id="11" name="Ellipse 10">
              <a:extLst>
                <a:ext uri="{FF2B5EF4-FFF2-40B4-BE49-F238E27FC236}">
                  <a16:creationId xmlns:a16="http://schemas.microsoft.com/office/drawing/2014/main" id="{21E118AD-3705-CF45-844F-66DBAF9E94BD}"/>
                </a:ext>
              </a:extLst>
            </p:cNvPr>
            <p:cNvSpPr/>
            <p:nvPr/>
          </p:nvSpPr>
          <p:spPr>
            <a:xfrm>
              <a:off x="5271247" y="540697"/>
              <a:ext cx="1867238" cy="1867238"/>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Tekstfelt 9">
              <a:extLst>
                <a:ext uri="{FF2B5EF4-FFF2-40B4-BE49-F238E27FC236}">
                  <a16:creationId xmlns:a16="http://schemas.microsoft.com/office/drawing/2014/main" id="{90C0A660-CAB1-1946-AAD2-3321A41D0286}"/>
                </a:ext>
              </a:extLst>
            </p:cNvPr>
            <p:cNvSpPr txBox="1"/>
            <p:nvPr/>
          </p:nvSpPr>
          <p:spPr>
            <a:xfrm>
              <a:off x="5450527" y="1113949"/>
              <a:ext cx="1508678" cy="738664"/>
            </a:xfrm>
            <a:prstGeom prst="rect">
              <a:avLst/>
            </a:prstGeom>
            <a:noFill/>
          </p:spPr>
          <p:txBody>
            <a:bodyPr wrap="square" lIns="0" tIns="0" rIns="0" bIns="0" rtlCol="0">
              <a:spAutoFit/>
            </a:bodyPr>
            <a:lstStyle/>
            <a:p>
              <a:pPr algn="ctr">
                <a:spcAft>
                  <a:spcPts val="800"/>
                </a:spcAft>
              </a:pPr>
              <a:r>
                <a:rPr lang="da-DK" sz="1600" b="1" dirty="0">
                  <a:latin typeface="Dotum" panose="020B0600000101010101" pitchFamily="34" charset="-127"/>
                  <a:ea typeface="Dotum" panose="020B0600000101010101" pitchFamily="34" charset="-127"/>
                </a:rPr>
                <a:t>”Vittigheder” </a:t>
              </a:r>
              <a:r>
                <a:rPr lang="da-DK" sz="1600" dirty="0">
                  <a:latin typeface="Dotum" panose="020B0600000101010101" pitchFamily="34" charset="-127"/>
                  <a:ea typeface="Dotum" panose="020B0600000101010101" pitchFamily="34" charset="-127"/>
                </a:rPr>
                <a:t>Undlade at grine eller smile</a:t>
              </a:r>
            </a:p>
          </p:txBody>
        </p:sp>
      </p:grpSp>
      <p:grpSp>
        <p:nvGrpSpPr>
          <p:cNvPr id="14" name="Gruppe 13">
            <a:extLst>
              <a:ext uri="{FF2B5EF4-FFF2-40B4-BE49-F238E27FC236}">
                <a16:creationId xmlns:a16="http://schemas.microsoft.com/office/drawing/2014/main" id="{1C2780FF-30CA-DB45-BFF4-27D9BB122421}"/>
              </a:ext>
            </a:extLst>
          </p:cNvPr>
          <p:cNvGrpSpPr/>
          <p:nvPr/>
        </p:nvGrpSpPr>
        <p:grpSpPr>
          <a:xfrm>
            <a:off x="7562327" y="378608"/>
            <a:ext cx="1867237" cy="1867237"/>
            <a:chOff x="5162380" y="620539"/>
            <a:chExt cx="1867237" cy="1867237"/>
          </a:xfrm>
        </p:grpSpPr>
        <p:sp>
          <p:nvSpPr>
            <p:cNvPr id="15" name="Ellipse 14">
              <a:extLst>
                <a:ext uri="{FF2B5EF4-FFF2-40B4-BE49-F238E27FC236}">
                  <a16:creationId xmlns:a16="http://schemas.microsoft.com/office/drawing/2014/main" id="{280409B2-DF99-ED4B-849B-5373DC615DC8}"/>
                </a:ext>
              </a:extLst>
            </p:cNvPr>
            <p:cNvSpPr/>
            <p:nvPr/>
          </p:nvSpPr>
          <p:spPr>
            <a:xfrm>
              <a:off x="5162380" y="620539"/>
              <a:ext cx="1867237" cy="1867237"/>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Tekstfelt 15">
              <a:extLst>
                <a:ext uri="{FF2B5EF4-FFF2-40B4-BE49-F238E27FC236}">
                  <a16:creationId xmlns:a16="http://schemas.microsoft.com/office/drawing/2014/main" id="{E31F19FF-0A93-4542-BDEE-457E3EDA3F3B}"/>
                </a:ext>
              </a:extLst>
            </p:cNvPr>
            <p:cNvSpPr txBox="1"/>
            <p:nvPr/>
          </p:nvSpPr>
          <p:spPr>
            <a:xfrm>
              <a:off x="5445658" y="1304809"/>
              <a:ext cx="1300683" cy="492443"/>
            </a:xfrm>
            <a:prstGeom prst="rect">
              <a:avLst/>
            </a:prstGeom>
            <a:noFill/>
          </p:spPr>
          <p:txBody>
            <a:bodyPr wrap="square" lIns="0" tIns="0" rIns="0" bIns="0" rtlCol="0">
              <a:spAutoFit/>
            </a:bodyPr>
            <a:lstStyle/>
            <a:p>
              <a:pPr algn="ctr">
                <a:spcAft>
                  <a:spcPts val="800"/>
                </a:spcAft>
              </a:pPr>
              <a:r>
                <a:rPr lang="da-DK" sz="1600" dirty="0">
                  <a:solidFill>
                    <a:schemeClr val="bg1"/>
                  </a:solidFill>
                  <a:latin typeface="Dotum" panose="020B0600000101010101" pitchFamily="34" charset="-127"/>
                  <a:ea typeface="Dotum" panose="020B0600000101010101" pitchFamily="34" charset="-127"/>
                </a:rPr>
                <a:t>Forklare, hvad du føler </a:t>
              </a:r>
            </a:p>
          </p:txBody>
        </p:sp>
      </p:grpSp>
      <p:grpSp>
        <p:nvGrpSpPr>
          <p:cNvPr id="17" name="Gruppe 16">
            <a:extLst>
              <a:ext uri="{FF2B5EF4-FFF2-40B4-BE49-F238E27FC236}">
                <a16:creationId xmlns:a16="http://schemas.microsoft.com/office/drawing/2014/main" id="{1E2CD018-E745-F34C-9D58-8B376724E95C}"/>
              </a:ext>
            </a:extLst>
          </p:cNvPr>
          <p:cNvGrpSpPr/>
          <p:nvPr/>
        </p:nvGrpSpPr>
        <p:grpSpPr>
          <a:xfrm>
            <a:off x="9439537" y="3528763"/>
            <a:ext cx="1649506" cy="1649506"/>
            <a:chOff x="5271247" y="758429"/>
            <a:chExt cx="1649506" cy="1649506"/>
          </a:xfrm>
        </p:grpSpPr>
        <p:sp>
          <p:nvSpPr>
            <p:cNvPr id="18" name="Ellipse 17">
              <a:extLst>
                <a:ext uri="{FF2B5EF4-FFF2-40B4-BE49-F238E27FC236}">
                  <a16:creationId xmlns:a16="http://schemas.microsoft.com/office/drawing/2014/main" id="{93A7EDF9-4EB9-1F41-88AC-4F215409104F}"/>
                </a:ext>
              </a:extLst>
            </p:cNvPr>
            <p:cNvSpPr/>
            <p:nvPr/>
          </p:nvSpPr>
          <p:spPr>
            <a:xfrm>
              <a:off x="5271247" y="758429"/>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Tekstfelt 18">
              <a:extLst>
                <a:ext uri="{FF2B5EF4-FFF2-40B4-BE49-F238E27FC236}">
                  <a16:creationId xmlns:a16="http://schemas.microsoft.com/office/drawing/2014/main" id="{3EAB6F01-2A90-7442-B5D6-50B629F1CB7F}"/>
                </a:ext>
              </a:extLst>
            </p:cNvPr>
            <p:cNvSpPr txBox="1"/>
            <p:nvPr/>
          </p:nvSpPr>
          <p:spPr>
            <a:xfrm>
              <a:off x="5503529" y="1460071"/>
              <a:ext cx="1184942" cy="246221"/>
            </a:xfrm>
            <a:prstGeom prst="rect">
              <a:avLst/>
            </a:prstGeom>
            <a:noFill/>
          </p:spPr>
          <p:txBody>
            <a:bodyPr wrap="square" lIns="0" tIns="0" rIns="0" bIns="0" rtlCol="0">
              <a:spAutoFit/>
            </a:bodyPr>
            <a:lstStyle/>
            <a:p>
              <a:pPr algn="ctr">
                <a:spcAft>
                  <a:spcPts val="800"/>
                </a:spcAft>
              </a:pPr>
              <a:r>
                <a:rPr lang="da-DK" sz="1600" dirty="0">
                  <a:latin typeface="Dotum" panose="020B0600000101010101" pitchFamily="34" charset="-127"/>
                  <a:ea typeface="Dotum" panose="020B0600000101010101" pitchFamily="34" charset="-127"/>
                </a:rPr>
                <a:t>Kropssprog </a:t>
              </a:r>
            </a:p>
          </p:txBody>
        </p:sp>
      </p:grpSp>
      <p:grpSp>
        <p:nvGrpSpPr>
          <p:cNvPr id="29" name="Gruppe 28">
            <a:extLst>
              <a:ext uri="{FF2B5EF4-FFF2-40B4-BE49-F238E27FC236}">
                <a16:creationId xmlns:a16="http://schemas.microsoft.com/office/drawing/2014/main" id="{0E43A5AE-65EA-BD4E-A13E-9D35A7E87A00}"/>
              </a:ext>
            </a:extLst>
          </p:cNvPr>
          <p:cNvGrpSpPr/>
          <p:nvPr/>
        </p:nvGrpSpPr>
        <p:grpSpPr>
          <a:xfrm>
            <a:off x="1293131" y="500865"/>
            <a:ext cx="2050527" cy="2050527"/>
            <a:chOff x="5271246" y="357408"/>
            <a:chExt cx="2050527" cy="2050527"/>
          </a:xfrm>
        </p:grpSpPr>
        <p:sp>
          <p:nvSpPr>
            <p:cNvPr id="30" name="Ellipse 29">
              <a:extLst>
                <a:ext uri="{FF2B5EF4-FFF2-40B4-BE49-F238E27FC236}">
                  <a16:creationId xmlns:a16="http://schemas.microsoft.com/office/drawing/2014/main" id="{B617316A-3702-9C42-8846-2197FBEEFB88}"/>
                </a:ext>
              </a:extLst>
            </p:cNvPr>
            <p:cNvSpPr/>
            <p:nvPr/>
          </p:nvSpPr>
          <p:spPr>
            <a:xfrm>
              <a:off x="5271246" y="357408"/>
              <a:ext cx="2050527" cy="2050527"/>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Tekstfelt 30">
              <a:extLst>
                <a:ext uri="{FF2B5EF4-FFF2-40B4-BE49-F238E27FC236}">
                  <a16:creationId xmlns:a16="http://schemas.microsoft.com/office/drawing/2014/main" id="{B74B4CEC-4C81-CD4F-B03C-810B42BD739A}"/>
                </a:ext>
              </a:extLst>
            </p:cNvPr>
            <p:cNvSpPr txBox="1"/>
            <p:nvPr/>
          </p:nvSpPr>
          <p:spPr>
            <a:xfrm>
              <a:off x="5540187" y="910505"/>
              <a:ext cx="1512644" cy="984885"/>
            </a:xfrm>
            <a:prstGeom prst="rect">
              <a:avLst/>
            </a:prstGeom>
            <a:noFill/>
          </p:spPr>
          <p:txBody>
            <a:bodyPr wrap="square" lIns="0" tIns="0" rIns="0" bIns="0" rtlCol="0">
              <a:spAutoFit/>
            </a:bodyPr>
            <a:lstStyle/>
            <a:p>
              <a:pPr algn="ctr">
                <a:spcAft>
                  <a:spcPts val="800"/>
                </a:spcAft>
              </a:pPr>
              <a:r>
                <a:rPr lang="da-DK" sz="1600" dirty="0">
                  <a:solidFill>
                    <a:schemeClr val="bg1"/>
                  </a:solidFill>
                  <a:latin typeface="Dotum" panose="020B0600000101010101" pitchFamily="34" charset="-127"/>
                  <a:ea typeface="Dotum" panose="020B0600000101010101" pitchFamily="34" charset="-127"/>
                </a:rPr>
                <a:t>Prøve at opføre dig på en selvsikker måde. </a:t>
              </a:r>
            </a:p>
          </p:txBody>
        </p:sp>
      </p:grpSp>
      <p:grpSp>
        <p:nvGrpSpPr>
          <p:cNvPr id="33" name="Gruppe 32">
            <a:extLst>
              <a:ext uri="{FF2B5EF4-FFF2-40B4-BE49-F238E27FC236}">
                <a16:creationId xmlns:a16="http://schemas.microsoft.com/office/drawing/2014/main" id="{3893F5F0-38E6-8E4E-9024-993DD96EF2C3}"/>
              </a:ext>
            </a:extLst>
          </p:cNvPr>
          <p:cNvGrpSpPr/>
          <p:nvPr/>
        </p:nvGrpSpPr>
        <p:grpSpPr>
          <a:xfrm>
            <a:off x="837281" y="2868546"/>
            <a:ext cx="2365434" cy="2365434"/>
            <a:chOff x="5087618" y="200679"/>
            <a:chExt cx="2365434" cy="2365434"/>
          </a:xfrm>
        </p:grpSpPr>
        <p:sp>
          <p:nvSpPr>
            <p:cNvPr id="34" name="Ellipse 33">
              <a:extLst>
                <a:ext uri="{FF2B5EF4-FFF2-40B4-BE49-F238E27FC236}">
                  <a16:creationId xmlns:a16="http://schemas.microsoft.com/office/drawing/2014/main" id="{776C037A-C936-E742-BF3D-89F8F0B081C2}"/>
                </a:ext>
              </a:extLst>
            </p:cNvPr>
            <p:cNvSpPr/>
            <p:nvPr/>
          </p:nvSpPr>
          <p:spPr>
            <a:xfrm>
              <a:off x="5087618" y="200679"/>
              <a:ext cx="2365434" cy="2365434"/>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ekstfelt 34">
              <a:extLst>
                <a:ext uri="{FF2B5EF4-FFF2-40B4-BE49-F238E27FC236}">
                  <a16:creationId xmlns:a16="http://schemas.microsoft.com/office/drawing/2014/main" id="{FDA1B70F-63CC-B445-9ABB-F5F81F83968E}"/>
                </a:ext>
              </a:extLst>
            </p:cNvPr>
            <p:cNvSpPr txBox="1"/>
            <p:nvPr/>
          </p:nvSpPr>
          <p:spPr>
            <a:xfrm>
              <a:off x="5353294" y="818316"/>
              <a:ext cx="1830914" cy="1231106"/>
            </a:xfrm>
            <a:prstGeom prst="rect">
              <a:avLst/>
            </a:prstGeom>
            <a:noFill/>
          </p:spPr>
          <p:txBody>
            <a:bodyPr wrap="square" lIns="0" tIns="0" rIns="0" bIns="0" rtlCol="0">
              <a:spAutoFit/>
            </a:bodyPr>
            <a:lstStyle/>
            <a:p>
              <a:pPr algn="ctr">
                <a:spcAft>
                  <a:spcPts val="800"/>
                </a:spcAft>
              </a:pPr>
              <a:r>
                <a:rPr lang="da-DK" sz="1600" dirty="0">
                  <a:latin typeface="Dotum" panose="020B0600000101010101" pitchFamily="34" charset="-127"/>
                  <a:ea typeface="Dotum" panose="020B0600000101010101" pitchFamily="34" charset="-127"/>
                </a:rPr>
                <a:t>Konfrontere den person, der chikanerer eller mobber dig, direkte.</a:t>
              </a:r>
            </a:p>
          </p:txBody>
        </p:sp>
      </p:grpSp>
      <p:grpSp>
        <p:nvGrpSpPr>
          <p:cNvPr id="20" name="Gruppe 19">
            <a:extLst>
              <a:ext uri="{FF2B5EF4-FFF2-40B4-BE49-F238E27FC236}">
                <a16:creationId xmlns:a16="http://schemas.microsoft.com/office/drawing/2014/main" id="{9ED3D62C-6EF9-F044-ADD1-6CF8C8E20EC3}"/>
              </a:ext>
            </a:extLst>
          </p:cNvPr>
          <p:cNvGrpSpPr/>
          <p:nvPr/>
        </p:nvGrpSpPr>
        <p:grpSpPr>
          <a:xfrm>
            <a:off x="3041680" y="4425417"/>
            <a:ext cx="1649506" cy="1649506"/>
            <a:chOff x="5271247" y="758429"/>
            <a:chExt cx="1649506" cy="1649506"/>
          </a:xfrm>
        </p:grpSpPr>
        <p:sp>
          <p:nvSpPr>
            <p:cNvPr id="21" name="Ellipse 20">
              <a:extLst>
                <a:ext uri="{FF2B5EF4-FFF2-40B4-BE49-F238E27FC236}">
                  <a16:creationId xmlns:a16="http://schemas.microsoft.com/office/drawing/2014/main" id="{94B078D9-FB42-BA4B-8ED2-DEC4274BB133}"/>
                </a:ext>
              </a:extLst>
            </p:cNvPr>
            <p:cNvSpPr/>
            <p:nvPr/>
          </p:nvSpPr>
          <p:spPr>
            <a:xfrm>
              <a:off x="5271247" y="758429"/>
              <a:ext cx="1649506" cy="1649506"/>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ekstfelt 21">
              <a:extLst>
                <a:ext uri="{FF2B5EF4-FFF2-40B4-BE49-F238E27FC236}">
                  <a16:creationId xmlns:a16="http://schemas.microsoft.com/office/drawing/2014/main" id="{E88A7923-D297-924C-99E1-28FD988008BC}"/>
                </a:ext>
              </a:extLst>
            </p:cNvPr>
            <p:cNvSpPr txBox="1"/>
            <p:nvPr/>
          </p:nvSpPr>
          <p:spPr>
            <a:xfrm>
              <a:off x="5503529" y="1336960"/>
              <a:ext cx="1184942" cy="492443"/>
            </a:xfrm>
            <a:prstGeom prst="rect">
              <a:avLst/>
            </a:prstGeom>
            <a:noFill/>
          </p:spPr>
          <p:txBody>
            <a:bodyPr wrap="square" lIns="0" tIns="0" rIns="0" bIns="0" rtlCol="0">
              <a:spAutoFit/>
            </a:bodyPr>
            <a:lstStyle/>
            <a:p>
              <a:pPr algn="ctr">
                <a:spcAft>
                  <a:spcPts val="800"/>
                </a:spcAft>
              </a:pPr>
              <a:r>
                <a:rPr lang="da-DK" sz="1600" dirty="0">
                  <a:solidFill>
                    <a:schemeClr val="bg1"/>
                  </a:solidFill>
                  <a:latin typeface="Dotum" panose="020B0600000101010101" pitchFamily="34" charset="-127"/>
                  <a:ea typeface="Dotum" panose="020B0600000101010101" pitchFamily="34" charset="-127"/>
                </a:rPr>
                <a:t>Tænke </a:t>
              </a:r>
              <a:br>
                <a:rPr lang="da-DK" sz="1600" dirty="0">
                  <a:solidFill>
                    <a:schemeClr val="bg1"/>
                  </a:solidFill>
                  <a:latin typeface="Dotum" panose="020B0600000101010101" pitchFamily="34" charset="-127"/>
                  <a:ea typeface="Dotum" panose="020B0600000101010101" pitchFamily="34" charset="-127"/>
                </a:rPr>
              </a:br>
              <a:r>
                <a:rPr lang="da-DK" sz="1600" dirty="0">
                  <a:solidFill>
                    <a:schemeClr val="bg1"/>
                  </a:solidFill>
                  <a:latin typeface="Dotum" panose="020B0600000101010101" pitchFamily="34" charset="-127"/>
                  <a:ea typeface="Dotum" panose="020B0600000101010101" pitchFamily="34" charset="-127"/>
                </a:rPr>
                <a:t>positivt</a:t>
              </a:r>
            </a:p>
          </p:txBody>
        </p:sp>
      </p:grpSp>
      <p:grpSp>
        <p:nvGrpSpPr>
          <p:cNvPr id="42" name="Gruppe 41">
            <a:extLst>
              <a:ext uri="{FF2B5EF4-FFF2-40B4-BE49-F238E27FC236}">
                <a16:creationId xmlns:a16="http://schemas.microsoft.com/office/drawing/2014/main" id="{FECD7F8F-A74A-7546-AE8C-45D6A2F76E52}"/>
              </a:ext>
            </a:extLst>
          </p:cNvPr>
          <p:cNvGrpSpPr/>
          <p:nvPr/>
        </p:nvGrpSpPr>
        <p:grpSpPr>
          <a:xfrm>
            <a:off x="3539560" y="642179"/>
            <a:ext cx="1460340" cy="1460340"/>
            <a:chOff x="5365830" y="864973"/>
            <a:chExt cx="1460340" cy="1460340"/>
          </a:xfrm>
        </p:grpSpPr>
        <p:sp>
          <p:nvSpPr>
            <p:cNvPr id="43" name="Ellipse 42">
              <a:extLst>
                <a:ext uri="{FF2B5EF4-FFF2-40B4-BE49-F238E27FC236}">
                  <a16:creationId xmlns:a16="http://schemas.microsoft.com/office/drawing/2014/main" id="{32D1AF84-FECC-F345-9798-56B86B72D4F3}"/>
                </a:ext>
              </a:extLst>
            </p:cNvPr>
            <p:cNvSpPr/>
            <p:nvPr/>
          </p:nvSpPr>
          <p:spPr>
            <a:xfrm>
              <a:off x="5365830" y="864973"/>
              <a:ext cx="1460340" cy="14603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Tekstfelt 43">
              <a:extLst>
                <a:ext uri="{FF2B5EF4-FFF2-40B4-BE49-F238E27FC236}">
                  <a16:creationId xmlns:a16="http://schemas.microsoft.com/office/drawing/2014/main" id="{B256C7B2-1FAE-FB47-8BA6-176B0B10A97E}"/>
                </a:ext>
              </a:extLst>
            </p:cNvPr>
            <p:cNvSpPr txBox="1"/>
            <p:nvPr/>
          </p:nvSpPr>
          <p:spPr>
            <a:xfrm>
              <a:off x="5503529" y="1460071"/>
              <a:ext cx="1184942" cy="246221"/>
            </a:xfrm>
            <a:prstGeom prst="rect">
              <a:avLst/>
            </a:prstGeom>
            <a:noFill/>
          </p:spPr>
          <p:txBody>
            <a:bodyPr wrap="square" lIns="0" tIns="0" rIns="0" bIns="0" rtlCol="0">
              <a:spAutoFit/>
            </a:bodyPr>
            <a:lstStyle/>
            <a:p>
              <a:pPr algn="ctr">
                <a:spcAft>
                  <a:spcPts val="800"/>
                </a:spcAft>
              </a:pPr>
              <a:r>
                <a:rPr lang="da-DK" sz="1600" dirty="0">
                  <a:latin typeface="Dotum" panose="020B0600000101010101" pitchFamily="34" charset="-127"/>
                  <a:ea typeface="Dotum" panose="020B0600000101010101" pitchFamily="34" charset="-127"/>
                </a:rPr>
                <a:t>Tonefald</a:t>
              </a:r>
            </a:p>
          </p:txBody>
        </p:sp>
      </p:grpSp>
      <p:grpSp>
        <p:nvGrpSpPr>
          <p:cNvPr id="45" name="Gruppe 44">
            <a:extLst>
              <a:ext uri="{FF2B5EF4-FFF2-40B4-BE49-F238E27FC236}">
                <a16:creationId xmlns:a16="http://schemas.microsoft.com/office/drawing/2014/main" id="{546306CC-4CCD-B24A-AB65-85C38DC3A2EA}"/>
              </a:ext>
            </a:extLst>
          </p:cNvPr>
          <p:cNvGrpSpPr/>
          <p:nvPr/>
        </p:nvGrpSpPr>
        <p:grpSpPr>
          <a:xfrm>
            <a:off x="7941865" y="4215461"/>
            <a:ext cx="1867238" cy="1867238"/>
            <a:chOff x="6242184" y="-19325"/>
            <a:chExt cx="1649506" cy="1649506"/>
          </a:xfrm>
        </p:grpSpPr>
        <p:sp>
          <p:nvSpPr>
            <p:cNvPr id="46" name="Ellipse 45">
              <a:extLst>
                <a:ext uri="{FF2B5EF4-FFF2-40B4-BE49-F238E27FC236}">
                  <a16:creationId xmlns:a16="http://schemas.microsoft.com/office/drawing/2014/main" id="{EB05BECB-2588-B041-B45E-CEA4A32FB441}"/>
                </a:ext>
              </a:extLst>
            </p:cNvPr>
            <p:cNvSpPr/>
            <p:nvPr/>
          </p:nvSpPr>
          <p:spPr>
            <a:xfrm>
              <a:off x="6242184" y="-19325"/>
              <a:ext cx="1649506" cy="1649506"/>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Tekstfelt 46">
              <a:extLst>
                <a:ext uri="{FF2B5EF4-FFF2-40B4-BE49-F238E27FC236}">
                  <a16:creationId xmlns:a16="http://schemas.microsoft.com/office/drawing/2014/main" id="{AF6F2BA3-70E3-D94E-ACCD-51C91281EE8E}"/>
                </a:ext>
              </a:extLst>
            </p:cNvPr>
            <p:cNvSpPr txBox="1"/>
            <p:nvPr/>
          </p:nvSpPr>
          <p:spPr>
            <a:xfrm>
              <a:off x="6474466" y="602811"/>
              <a:ext cx="1184942" cy="435021"/>
            </a:xfrm>
            <a:prstGeom prst="rect">
              <a:avLst/>
            </a:prstGeom>
            <a:noFill/>
          </p:spPr>
          <p:txBody>
            <a:bodyPr wrap="square" lIns="0" tIns="0" rIns="0" bIns="0" rtlCol="0">
              <a:spAutoFit/>
            </a:bodyPr>
            <a:lstStyle/>
            <a:p>
              <a:pPr algn="ctr">
                <a:spcAft>
                  <a:spcPts val="800"/>
                </a:spcAft>
              </a:pPr>
              <a:r>
                <a:rPr lang="da-DK" sz="1600" dirty="0">
                  <a:solidFill>
                    <a:schemeClr val="bg1"/>
                  </a:solidFill>
                  <a:latin typeface="Dotum" panose="020B0600000101010101" pitchFamily="34" charset="-127"/>
                  <a:ea typeface="Dotum" panose="020B0600000101010101" pitchFamily="34" charset="-127"/>
                </a:rPr>
                <a:t>Gentage det, du siger</a:t>
              </a:r>
            </a:p>
          </p:txBody>
        </p:sp>
      </p:grpSp>
    </p:spTree>
    <p:extLst>
      <p:ext uri="{BB962C8B-B14F-4D97-AF65-F5344CB8AC3E}">
        <p14:creationId xmlns:p14="http://schemas.microsoft.com/office/powerpoint/2010/main" val="33868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50" fill="hold"/>
                                        <p:tgtEl>
                                          <p:spTgt spid="33"/>
                                        </p:tgtEl>
                                        <p:attrNameLst>
                                          <p:attrName>ppt_w</p:attrName>
                                        </p:attrNameLst>
                                      </p:cBhvr>
                                      <p:tavLst>
                                        <p:tav tm="0">
                                          <p:val>
                                            <p:fltVal val="0"/>
                                          </p:val>
                                        </p:tav>
                                        <p:tav tm="100000">
                                          <p:val>
                                            <p:strVal val="#ppt_w"/>
                                          </p:val>
                                        </p:tav>
                                      </p:tavLst>
                                    </p:anim>
                                    <p:anim calcmode="lin" valueType="num">
                                      <p:cBhvr>
                                        <p:cTn id="8" dur="250" fill="hold"/>
                                        <p:tgtEl>
                                          <p:spTgt spid="33"/>
                                        </p:tgtEl>
                                        <p:attrNameLst>
                                          <p:attrName>ppt_h</p:attrName>
                                        </p:attrNameLst>
                                      </p:cBhvr>
                                      <p:tavLst>
                                        <p:tav tm="0">
                                          <p:val>
                                            <p:fltVal val="0"/>
                                          </p:val>
                                        </p:tav>
                                        <p:tav tm="100000">
                                          <p:val>
                                            <p:strVal val="#ppt_h"/>
                                          </p:val>
                                        </p:tav>
                                      </p:tavLst>
                                    </p:anim>
                                    <p:animEffect transition="in" filter="fade">
                                      <p:cBhvr>
                                        <p:cTn id="9" dur="25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250" fill="hold"/>
                                        <p:tgtEl>
                                          <p:spTgt spid="20"/>
                                        </p:tgtEl>
                                        <p:attrNameLst>
                                          <p:attrName>ppt_w</p:attrName>
                                        </p:attrNameLst>
                                      </p:cBhvr>
                                      <p:tavLst>
                                        <p:tav tm="0">
                                          <p:val>
                                            <p:fltVal val="0"/>
                                          </p:val>
                                        </p:tav>
                                        <p:tav tm="100000">
                                          <p:val>
                                            <p:strVal val="#ppt_w"/>
                                          </p:val>
                                        </p:tav>
                                      </p:tavLst>
                                    </p:anim>
                                    <p:anim calcmode="lin" valueType="num">
                                      <p:cBhvr>
                                        <p:cTn id="15" dur="250" fill="hold"/>
                                        <p:tgtEl>
                                          <p:spTgt spid="20"/>
                                        </p:tgtEl>
                                        <p:attrNameLst>
                                          <p:attrName>ppt_h</p:attrName>
                                        </p:attrNameLst>
                                      </p:cBhvr>
                                      <p:tavLst>
                                        <p:tav tm="0">
                                          <p:val>
                                            <p:fltVal val="0"/>
                                          </p:val>
                                        </p:tav>
                                        <p:tav tm="100000">
                                          <p:val>
                                            <p:strVal val="#ppt_h"/>
                                          </p:val>
                                        </p:tav>
                                      </p:tavLst>
                                    </p:anim>
                                    <p:animEffect transition="in" filter="fade">
                                      <p:cBhvr>
                                        <p:cTn id="16" dur="2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250" fill="hold"/>
                                        <p:tgtEl>
                                          <p:spTgt spid="29"/>
                                        </p:tgtEl>
                                        <p:attrNameLst>
                                          <p:attrName>ppt_w</p:attrName>
                                        </p:attrNameLst>
                                      </p:cBhvr>
                                      <p:tavLst>
                                        <p:tav tm="0">
                                          <p:val>
                                            <p:fltVal val="0"/>
                                          </p:val>
                                        </p:tav>
                                        <p:tav tm="100000">
                                          <p:val>
                                            <p:strVal val="#ppt_w"/>
                                          </p:val>
                                        </p:tav>
                                      </p:tavLst>
                                    </p:anim>
                                    <p:anim calcmode="lin" valueType="num">
                                      <p:cBhvr>
                                        <p:cTn id="22" dur="250" fill="hold"/>
                                        <p:tgtEl>
                                          <p:spTgt spid="29"/>
                                        </p:tgtEl>
                                        <p:attrNameLst>
                                          <p:attrName>ppt_h</p:attrName>
                                        </p:attrNameLst>
                                      </p:cBhvr>
                                      <p:tavLst>
                                        <p:tav tm="0">
                                          <p:val>
                                            <p:fltVal val="0"/>
                                          </p:val>
                                        </p:tav>
                                        <p:tav tm="100000">
                                          <p:val>
                                            <p:strVal val="#ppt_h"/>
                                          </p:val>
                                        </p:tav>
                                      </p:tavLst>
                                    </p:anim>
                                    <p:animEffect transition="in" filter="fade">
                                      <p:cBhvr>
                                        <p:cTn id="23" dur="25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250" fill="hold"/>
                                        <p:tgtEl>
                                          <p:spTgt spid="14"/>
                                        </p:tgtEl>
                                        <p:attrNameLst>
                                          <p:attrName>ppt_w</p:attrName>
                                        </p:attrNameLst>
                                      </p:cBhvr>
                                      <p:tavLst>
                                        <p:tav tm="0">
                                          <p:val>
                                            <p:fltVal val="0"/>
                                          </p:val>
                                        </p:tav>
                                        <p:tav tm="100000">
                                          <p:val>
                                            <p:strVal val="#ppt_w"/>
                                          </p:val>
                                        </p:tav>
                                      </p:tavLst>
                                    </p:anim>
                                    <p:anim calcmode="lin" valueType="num">
                                      <p:cBhvr>
                                        <p:cTn id="29" dur="250" fill="hold"/>
                                        <p:tgtEl>
                                          <p:spTgt spid="14"/>
                                        </p:tgtEl>
                                        <p:attrNameLst>
                                          <p:attrName>ppt_h</p:attrName>
                                        </p:attrNameLst>
                                      </p:cBhvr>
                                      <p:tavLst>
                                        <p:tav tm="0">
                                          <p:val>
                                            <p:fltVal val="0"/>
                                          </p:val>
                                        </p:tav>
                                        <p:tav tm="100000">
                                          <p:val>
                                            <p:strVal val="#ppt_h"/>
                                          </p:val>
                                        </p:tav>
                                      </p:tavLst>
                                    </p:anim>
                                    <p:animEffect transition="in" filter="fade">
                                      <p:cBhvr>
                                        <p:cTn id="30" dur="25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250" fill="hold"/>
                                        <p:tgtEl>
                                          <p:spTgt spid="42"/>
                                        </p:tgtEl>
                                        <p:attrNameLst>
                                          <p:attrName>ppt_w</p:attrName>
                                        </p:attrNameLst>
                                      </p:cBhvr>
                                      <p:tavLst>
                                        <p:tav tm="0">
                                          <p:val>
                                            <p:fltVal val="0"/>
                                          </p:val>
                                        </p:tav>
                                        <p:tav tm="100000">
                                          <p:val>
                                            <p:strVal val="#ppt_w"/>
                                          </p:val>
                                        </p:tav>
                                      </p:tavLst>
                                    </p:anim>
                                    <p:anim calcmode="lin" valueType="num">
                                      <p:cBhvr>
                                        <p:cTn id="36" dur="250" fill="hold"/>
                                        <p:tgtEl>
                                          <p:spTgt spid="42"/>
                                        </p:tgtEl>
                                        <p:attrNameLst>
                                          <p:attrName>ppt_h</p:attrName>
                                        </p:attrNameLst>
                                      </p:cBhvr>
                                      <p:tavLst>
                                        <p:tav tm="0">
                                          <p:val>
                                            <p:fltVal val="0"/>
                                          </p:val>
                                        </p:tav>
                                        <p:tav tm="100000">
                                          <p:val>
                                            <p:strVal val="#ppt_h"/>
                                          </p:val>
                                        </p:tav>
                                      </p:tavLst>
                                    </p:anim>
                                    <p:animEffect transition="in" filter="fade">
                                      <p:cBhvr>
                                        <p:cTn id="37" dur="25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50" fill="hold"/>
                                        <p:tgtEl>
                                          <p:spTgt spid="17"/>
                                        </p:tgtEl>
                                        <p:attrNameLst>
                                          <p:attrName>ppt_w</p:attrName>
                                        </p:attrNameLst>
                                      </p:cBhvr>
                                      <p:tavLst>
                                        <p:tav tm="0">
                                          <p:val>
                                            <p:fltVal val="0"/>
                                          </p:val>
                                        </p:tav>
                                        <p:tav tm="100000">
                                          <p:val>
                                            <p:strVal val="#ppt_w"/>
                                          </p:val>
                                        </p:tav>
                                      </p:tavLst>
                                    </p:anim>
                                    <p:anim calcmode="lin" valueType="num">
                                      <p:cBhvr>
                                        <p:cTn id="43" dur="250" fill="hold"/>
                                        <p:tgtEl>
                                          <p:spTgt spid="17"/>
                                        </p:tgtEl>
                                        <p:attrNameLst>
                                          <p:attrName>ppt_h</p:attrName>
                                        </p:attrNameLst>
                                      </p:cBhvr>
                                      <p:tavLst>
                                        <p:tav tm="0">
                                          <p:val>
                                            <p:fltVal val="0"/>
                                          </p:val>
                                        </p:tav>
                                        <p:tav tm="100000">
                                          <p:val>
                                            <p:strVal val="#ppt_h"/>
                                          </p:val>
                                        </p:tav>
                                      </p:tavLst>
                                    </p:anim>
                                    <p:animEffect transition="in" filter="fade">
                                      <p:cBhvr>
                                        <p:cTn id="44" dur="25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50" fill="hold"/>
                                        <p:tgtEl>
                                          <p:spTgt spid="45"/>
                                        </p:tgtEl>
                                        <p:attrNameLst>
                                          <p:attrName>ppt_w</p:attrName>
                                        </p:attrNameLst>
                                      </p:cBhvr>
                                      <p:tavLst>
                                        <p:tav tm="0">
                                          <p:val>
                                            <p:fltVal val="0"/>
                                          </p:val>
                                        </p:tav>
                                        <p:tav tm="100000">
                                          <p:val>
                                            <p:strVal val="#ppt_w"/>
                                          </p:val>
                                        </p:tav>
                                      </p:tavLst>
                                    </p:anim>
                                    <p:anim calcmode="lin" valueType="num">
                                      <p:cBhvr>
                                        <p:cTn id="50" dur="250" fill="hold"/>
                                        <p:tgtEl>
                                          <p:spTgt spid="45"/>
                                        </p:tgtEl>
                                        <p:attrNameLst>
                                          <p:attrName>ppt_h</p:attrName>
                                        </p:attrNameLst>
                                      </p:cBhvr>
                                      <p:tavLst>
                                        <p:tav tm="0">
                                          <p:val>
                                            <p:fltVal val="0"/>
                                          </p:val>
                                        </p:tav>
                                        <p:tav tm="100000">
                                          <p:val>
                                            <p:strVal val="#ppt_h"/>
                                          </p:val>
                                        </p:tav>
                                      </p:tavLst>
                                    </p:anim>
                                    <p:animEffect transition="in" filter="fade">
                                      <p:cBhvr>
                                        <p:cTn id="51" dur="25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250" fill="hold"/>
                                        <p:tgtEl>
                                          <p:spTgt spid="8"/>
                                        </p:tgtEl>
                                        <p:attrNameLst>
                                          <p:attrName>ppt_w</p:attrName>
                                        </p:attrNameLst>
                                      </p:cBhvr>
                                      <p:tavLst>
                                        <p:tav tm="0">
                                          <p:val>
                                            <p:fltVal val="0"/>
                                          </p:val>
                                        </p:tav>
                                        <p:tav tm="100000">
                                          <p:val>
                                            <p:strVal val="#ppt_w"/>
                                          </p:val>
                                        </p:tav>
                                      </p:tavLst>
                                    </p:anim>
                                    <p:anim calcmode="lin" valueType="num">
                                      <p:cBhvr>
                                        <p:cTn id="57" dur="250" fill="hold"/>
                                        <p:tgtEl>
                                          <p:spTgt spid="8"/>
                                        </p:tgtEl>
                                        <p:attrNameLst>
                                          <p:attrName>ppt_h</p:attrName>
                                        </p:attrNameLst>
                                      </p:cBhvr>
                                      <p:tavLst>
                                        <p:tav tm="0">
                                          <p:val>
                                            <p:fltVal val="0"/>
                                          </p:val>
                                        </p:tav>
                                        <p:tav tm="100000">
                                          <p:val>
                                            <p:strVal val="#ppt_h"/>
                                          </p:val>
                                        </p:tav>
                                      </p:tavLst>
                                    </p:anim>
                                    <p:animEffect transition="in" filter="fade">
                                      <p:cBhvr>
                                        <p:cTn id="5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54FC5297-F6EF-5846-95D2-21D973BAB8C2}"/>
              </a:ext>
            </a:extLst>
          </p:cNvPr>
          <p:cNvPicPr>
            <a:picLocks noChangeAspect="1"/>
          </p:cNvPicPr>
          <p:nvPr/>
        </p:nvPicPr>
        <p:blipFill>
          <a:blip r:embed="rId3"/>
          <a:srcRect/>
          <a:stretch/>
        </p:blipFill>
        <p:spPr>
          <a:xfrm>
            <a:off x="4276220" y="805512"/>
            <a:ext cx="4031938" cy="4904345"/>
          </a:xfrm>
          <a:prstGeom prst="rect">
            <a:avLst/>
          </a:prstGeom>
        </p:spPr>
      </p:pic>
      <p:grpSp>
        <p:nvGrpSpPr>
          <p:cNvPr id="33" name="Gruppe 32">
            <a:extLst>
              <a:ext uri="{FF2B5EF4-FFF2-40B4-BE49-F238E27FC236}">
                <a16:creationId xmlns:a16="http://schemas.microsoft.com/office/drawing/2014/main" id="{3893F5F0-38E6-8E4E-9024-993DD96EF2C3}"/>
              </a:ext>
            </a:extLst>
          </p:cNvPr>
          <p:cNvGrpSpPr/>
          <p:nvPr/>
        </p:nvGrpSpPr>
        <p:grpSpPr>
          <a:xfrm>
            <a:off x="1507288" y="2040386"/>
            <a:ext cx="2365434" cy="2365434"/>
            <a:chOff x="5087618" y="200679"/>
            <a:chExt cx="2365434" cy="2365434"/>
          </a:xfrm>
        </p:grpSpPr>
        <p:sp>
          <p:nvSpPr>
            <p:cNvPr id="34" name="Ellipse 33">
              <a:extLst>
                <a:ext uri="{FF2B5EF4-FFF2-40B4-BE49-F238E27FC236}">
                  <a16:creationId xmlns:a16="http://schemas.microsoft.com/office/drawing/2014/main" id="{776C037A-C936-E742-BF3D-89F8F0B081C2}"/>
                </a:ext>
              </a:extLst>
            </p:cNvPr>
            <p:cNvSpPr/>
            <p:nvPr/>
          </p:nvSpPr>
          <p:spPr>
            <a:xfrm>
              <a:off x="5087618" y="200679"/>
              <a:ext cx="2365434" cy="2365434"/>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ekstfelt 34">
              <a:extLst>
                <a:ext uri="{FF2B5EF4-FFF2-40B4-BE49-F238E27FC236}">
                  <a16:creationId xmlns:a16="http://schemas.microsoft.com/office/drawing/2014/main" id="{FDA1B70F-63CC-B445-9ABB-F5F81F83968E}"/>
                </a:ext>
              </a:extLst>
            </p:cNvPr>
            <p:cNvSpPr txBox="1"/>
            <p:nvPr/>
          </p:nvSpPr>
          <p:spPr>
            <a:xfrm>
              <a:off x="5326391" y="1260285"/>
              <a:ext cx="1887887" cy="492443"/>
            </a:xfrm>
            <a:prstGeom prst="rect">
              <a:avLst/>
            </a:prstGeom>
            <a:noFill/>
          </p:spPr>
          <p:txBody>
            <a:bodyPr wrap="square" lIns="0" tIns="0" rIns="0" bIns="0" rtlCol="0">
              <a:spAutoFit/>
            </a:bodyPr>
            <a:lstStyle/>
            <a:p>
              <a:pPr algn="ctr">
                <a:spcAft>
                  <a:spcPts val="800"/>
                </a:spcAft>
              </a:pPr>
              <a:r>
                <a:rPr lang="da-DK" sz="1600" dirty="0">
                  <a:latin typeface="Dotum" panose="020B0600000101010101" pitchFamily="34" charset="-127"/>
                  <a:ea typeface="Dotum" panose="020B0600000101010101" pitchFamily="34" charset="-127"/>
                </a:rPr>
                <a:t>Søge hjælp og støtte</a:t>
              </a:r>
            </a:p>
          </p:txBody>
        </p:sp>
      </p:grpSp>
      <p:grpSp>
        <p:nvGrpSpPr>
          <p:cNvPr id="39" name="Gruppe 38">
            <a:extLst>
              <a:ext uri="{FF2B5EF4-FFF2-40B4-BE49-F238E27FC236}">
                <a16:creationId xmlns:a16="http://schemas.microsoft.com/office/drawing/2014/main" id="{F89618A9-AD54-254F-990B-04D24E704988}"/>
              </a:ext>
            </a:extLst>
          </p:cNvPr>
          <p:cNvGrpSpPr/>
          <p:nvPr/>
        </p:nvGrpSpPr>
        <p:grpSpPr>
          <a:xfrm>
            <a:off x="8711656" y="2040386"/>
            <a:ext cx="2365434" cy="2365434"/>
            <a:chOff x="5087618" y="200679"/>
            <a:chExt cx="2365434" cy="2365434"/>
          </a:xfrm>
        </p:grpSpPr>
        <p:sp>
          <p:nvSpPr>
            <p:cNvPr id="40" name="Ellipse 39">
              <a:extLst>
                <a:ext uri="{FF2B5EF4-FFF2-40B4-BE49-F238E27FC236}">
                  <a16:creationId xmlns:a16="http://schemas.microsoft.com/office/drawing/2014/main" id="{4EA22F9E-9223-1D42-AFBF-34F0B5BEB168}"/>
                </a:ext>
              </a:extLst>
            </p:cNvPr>
            <p:cNvSpPr/>
            <p:nvPr/>
          </p:nvSpPr>
          <p:spPr>
            <a:xfrm>
              <a:off x="5087618" y="200679"/>
              <a:ext cx="2365434" cy="2365434"/>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Tekstfelt 40">
              <a:extLst>
                <a:ext uri="{FF2B5EF4-FFF2-40B4-BE49-F238E27FC236}">
                  <a16:creationId xmlns:a16="http://schemas.microsoft.com/office/drawing/2014/main" id="{E6AD92C7-9229-334B-BFCF-9969AE598ED9}"/>
                </a:ext>
              </a:extLst>
            </p:cNvPr>
            <p:cNvSpPr txBox="1"/>
            <p:nvPr/>
          </p:nvSpPr>
          <p:spPr>
            <a:xfrm>
              <a:off x="5353294" y="1137173"/>
              <a:ext cx="1830914" cy="492443"/>
            </a:xfrm>
            <a:prstGeom prst="rect">
              <a:avLst/>
            </a:prstGeom>
            <a:noFill/>
          </p:spPr>
          <p:txBody>
            <a:bodyPr wrap="square" lIns="0" tIns="0" rIns="0" bIns="0" rtlCol="0">
              <a:spAutoFit/>
            </a:bodyPr>
            <a:lstStyle/>
            <a:p>
              <a:pPr algn="ctr">
                <a:spcAft>
                  <a:spcPts val="800"/>
                </a:spcAft>
              </a:pPr>
              <a:r>
                <a:rPr lang="da-DK" sz="1600" dirty="0">
                  <a:latin typeface="Dotum" panose="020B0600000101010101" pitchFamily="34" charset="-127"/>
                  <a:ea typeface="Dotum" panose="020B0600000101010101" pitchFamily="34" charset="-127"/>
                </a:rPr>
                <a:t>Indberette chikane eller mobning</a:t>
              </a:r>
            </a:p>
          </p:txBody>
        </p:sp>
      </p:grpSp>
      <p:sp>
        <p:nvSpPr>
          <p:cNvPr id="13" name="Tekstfelt 12">
            <a:extLst>
              <a:ext uri="{FF2B5EF4-FFF2-40B4-BE49-F238E27FC236}">
                <a16:creationId xmlns:a16="http://schemas.microsoft.com/office/drawing/2014/main" id="{BB9102C8-8EE7-4A47-ADF9-226CB785E6D1}"/>
              </a:ext>
            </a:extLst>
          </p:cNvPr>
          <p:cNvSpPr txBox="1"/>
          <p:nvPr/>
        </p:nvSpPr>
        <p:spPr>
          <a:xfrm>
            <a:off x="4484798" y="2567929"/>
            <a:ext cx="3614781" cy="1815882"/>
          </a:xfrm>
          <a:prstGeom prst="rect">
            <a:avLst/>
          </a:prstGeom>
          <a:noFill/>
        </p:spPr>
        <p:txBody>
          <a:bodyPr wrap="square" rtlCol="0">
            <a:spAutoFit/>
          </a:bodyPr>
          <a:lstStyle/>
          <a:p>
            <a:pPr algn="ctr"/>
            <a:r>
              <a:rPr lang="da-DK" sz="2800" dirty="0">
                <a:solidFill>
                  <a:schemeClr val="tx1">
                    <a:lumMod val="75000"/>
                    <a:lumOff val="25000"/>
                  </a:schemeClr>
                </a:solidFill>
                <a:latin typeface="Franklin Gothic Medium" panose="020B0603020102020204" pitchFamily="34" charset="0"/>
                <a:ea typeface="Dotum" panose="020B0600000101010101" pitchFamily="34" charset="-127"/>
                <a:cs typeface="Arial" panose="020B0604020202020204" pitchFamily="34" charset="0"/>
              </a:rPr>
              <a:t>Hvis du ikke kan komme igennem til krænkeren, så kan du:  </a:t>
            </a:r>
          </a:p>
          <a:p>
            <a:pPr algn="ctr"/>
            <a:endPar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endParaRPr>
          </a:p>
        </p:txBody>
      </p:sp>
    </p:spTree>
    <p:extLst>
      <p:ext uri="{BB962C8B-B14F-4D97-AF65-F5344CB8AC3E}">
        <p14:creationId xmlns:p14="http://schemas.microsoft.com/office/powerpoint/2010/main" val="11822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50" fill="hold"/>
                                        <p:tgtEl>
                                          <p:spTgt spid="33"/>
                                        </p:tgtEl>
                                        <p:attrNameLst>
                                          <p:attrName>ppt_w</p:attrName>
                                        </p:attrNameLst>
                                      </p:cBhvr>
                                      <p:tavLst>
                                        <p:tav tm="0">
                                          <p:val>
                                            <p:fltVal val="0"/>
                                          </p:val>
                                        </p:tav>
                                        <p:tav tm="100000">
                                          <p:val>
                                            <p:strVal val="#ppt_w"/>
                                          </p:val>
                                        </p:tav>
                                      </p:tavLst>
                                    </p:anim>
                                    <p:anim calcmode="lin" valueType="num">
                                      <p:cBhvr>
                                        <p:cTn id="8" dur="250" fill="hold"/>
                                        <p:tgtEl>
                                          <p:spTgt spid="33"/>
                                        </p:tgtEl>
                                        <p:attrNameLst>
                                          <p:attrName>ppt_h</p:attrName>
                                        </p:attrNameLst>
                                      </p:cBhvr>
                                      <p:tavLst>
                                        <p:tav tm="0">
                                          <p:val>
                                            <p:fltVal val="0"/>
                                          </p:val>
                                        </p:tav>
                                        <p:tav tm="100000">
                                          <p:val>
                                            <p:strVal val="#ppt_h"/>
                                          </p:val>
                                        </p:tav>
                                      </p:tavLst>
                                    </p:anim>
                                    <p:animEffect transition="in" filter="fade">
                                      <p:cBhvr>
                                        <p:cTn id="9" dur="25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250" fill="hold"/>
                                        <p:tgtEl>
                                          <p:spTgt spid="39"/>
                                        </p:tgtEl>
                                        <p:attrNameLst>
                                          <p:attrName>ppt_w</p:attrName>
                                        </p:attrNameLst>
                                      </p:cBhvr>
                                      <p:tavLst>
                                        <p:tav tm="0">
                                          <p:val>
                                            <p:fltVal val="0"/>
                                          </p:val>
                                        </p:tav>
                                        <p:tav tm="100000">
                                          <p:val>
                                            <p:strVal val="#ppt_w"/>
                                          </p:val>
                                        </p:tav>
                                      </p:tavLst>
                                    </p:anim>
                                    <p:anim calcmode="lin" valueType="num">
                                      <p:cBhvr>
                                        <p:cTn id="15" dur="250" fill="hold"/>
                                        <p:tgtEl>
                                          <p:spTgt spid="39"/>
                                        </p:tgtEl>
                                        <p:attrNameLst>
                                          <p:attrName>ppt_h</p:attrName>
                                        </p:attrNameLst>
                                      </p:cBhvr>
                                      <p:tavLst>
                                        <p:tav tm="0">
                                          <p:val>
                                            <p:fltVal val="0"/>
                                          </p:val>
                                        </p:tav>
                                        <p:tav tm="100000">
                                          <p:val>
                                            <p:strVal val="#ppt_h"/>
                                          </p:val>
                                        </p:tav>
                                      </p:tavLst>
                                    </p:anim>
                                    <p:animEffect transition="in" filter="fade">
                                      <p:cBhvr>
                                        <p:cTn id="16"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man gøre som kollega?</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1759462"/>
            <a:ext cx="5436884" cy="2585323"/>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Sig stop. Fortæl kolleger, der chikanerer eller mobber, at de skal stoppe.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Støt den kollega, der bliver chikaneret eller mobbet.</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Tal med krænkeren om vedkommendes adfærd. </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pic>
        <p:nvPicPr>
          <p:cNvPr id="7" name="Billede 6">
            <a:extLst>
              <a:ext uri="{FF2B5EF4-FFF2-40B4-BE49-F238E27FC236}">
                <a16:creationId xmlns:a16="http://schemas.microsoft.com/office/drawing/2014/main" id="{7187F691-A3B6-624A-95B4-097169865688}"/>
              </a:ext>
            </a:extLst>
          </p:cNvPr>
          <p:cNvPicPr>
            <a:picLocks noChangeAspect="1"/>
          </p:cNvPicPr>
          <p:nvPr/>
        </p:nvPicPr>
        <p:blipFill>
          <a:blip r:embed="rId3"/>
          <a:srcRect/>
          <a:stretch/>
        </p:blipFill>
        <p:spPr>
          <a:xfrm rot="10800000">
            <a:off x="788425" y="3973067"/>
            <a:ext cx="3897921" cy="718038"/>
          </a:xfrm>
          <a:prstGeom prst="rect">
            <a:avLst/>
          </a:prstGeom>
        </p:spPr>
      </p:pic>
      <p:grpSp>
        <p:nvGrpSpPr>
          <p:cNvPr id="2" name="Gruppe 1">
            <a:extLst>
              <a:ext uri="{FF2B5EF4-FFF2-40B4-BE49-F238E27FC236}">
                <a16:creationId xmlns:a16="http://schemas.microsoft.com/office/drawing/2014/main" id="{44A255E3-A7CA-A941-83D6-6EB95DE91539}"/>
              </a:ext>
            </a:extLst>
          </p:cNvPr>
          <p:cNvGrpSpPr/>
          <p:nvPr/>
        </p:nvGrpSpPr>
        <p:grpSpPr>
          <a:xfrm>
            <a:off x="779093" y="5040294"/>
            <a:ext cx="5067525" cy="975062"/>
            <a:chOff x="779093" y="5040294"/>
            <a:chExt cx="5067525" cy="975062"/>
          </a:xfrm>
        </p:grpSpPr>
        <p:sp>
          <p:nvSpPr>
            <p:cNvPr id="4" name="Tekstfelt 3">
              <a:extLst>
                <a:ext uri="{FF2B5EF4-FFF2-40B4-BE49-F238E27FC236}">
                  <a16:creationId xmlns:a16="http://schemas.microsoft.com/office/drawing/2014/main" id="{A8A25572-49F5-1848-8EFA-55815297C020}"/>
                </a:ext>
              </a:extLst>
            </p:cNvPr>
            <p:cNvSpPr txBox="1"/>
            <p:nvPr/>
          </p:nvSpPr>
          <p:spPr>
            <a:xfrm>
              <a:off x="1971766" y="5272627"/>
              <a:ext cx="3874852" cy="492443"/>
            </a:xfrm>
            <a:prstGeom prst="rect">
              <a:avLst/>
            </a:prstGeom>
            <a:noFill/>
          </p:spPr>
          <p:txBody>
            <a:bodyPr wrap="square" lIns="0" tIns="0" rIns="0" bIns="0" rtlCol="0">
              <a:spAutoFit/>
            </a:bodyPr>
            <a:lstStyle/>
            <a:p>
              <a:pPr>
                <a:spcAft>
                  <a:spcPts val="800"/>
                </a:spcAft>
                <a:buClr>
                  <a:srgbClr val="43B18E"/>
                </a:buClr>
              </a:pPr>
              <a:r>
                <a:rPr lang="da-DK" sz="1600" dirty="0">
                  <a:latin typeface="Dotum" panose="020B0600000101010101" pitchFamily="34" charset="-127"/>
                  <a:ea typeface="Dotum" panose="020B0600000101010101" pitchFamily="34" charset="-127"/>
                </a:rPr>
                <a:t>Chikane eller mobning kan ikke retfærdiggøres. Du har et ansvar!</a:t>
              </a:r>
            </a:p>
          </p:txBody>
        </p:sp>
        <p:pic>
          <p:nvPicPr>
            <p:cNvPr id="9" name="Billede 8">
              <a:extLst>
                <a:ext uri="{FF2B5EF4-FFF2-40B4-BE49-F238E27FC236}">
                  <a16:creationId xmlns:a16="http://schemas.microsoft.com/office/drawing/2014/main" id="{C45E9C80-7D13-4A4E-9CBB-6A70C43CD2F1}"/>
                </a:ext>
              </a:extLst>
            </p:cNvPr>
            <p:cNvPicPr>
              <a:picLocks noChangeAspect="1"/>
            </p:cNvPicPr>
            <p:nvPr/>
          </p:nvPicPr>
          <p:blipFill>
            <a:blip r:embed="rId4"/>
            <a:srcRect/>
            <a:stretch/>
          </p:blipFill>
          <p:spPr>
            <a:xfrm>
              <a:off x="779093" y="5040294"/>
              <a:ext cx="975062" cy="975062"/>
            </a:xfrm>
            <a:prstGeom prst="rect">
              <a:avLst/>
            </a:prstGeom>
          </p:spPr>
        </p:pic>
      </p:grpSp>
      <p:pic>
        <p:nvPicPr>
          <p:cNvPr id="11" name="Billede 10">
            <a:extLst>
              <a:ext uri="{FF2B5EF4-FFF2-40B4-BE49-F238E27FC236}">
                <a16:creationId xmlns:a16="http://schemas.microsoft.com/office/drawing/2014/main" id="{A5A2DF38-9D14-F148-BE0F-D5D51B1E8CDC}"/>
              </a:ext>
            </a:extLst>
          </p:cNvPr>
          <p:cNvPicPr>
            <a:picLocks noChangeAspect="1"/>
          </p:cNvPicPr>
          <p:nvPr/>
        </p:nvPicPr>
        <p:blipFill>
          <a:blip r:embed="rId3"/>
          <a:srcRect/>
          <a:stretch/>
        </p:blipFill>
        <p:spPr>
          <a:xfrm>
            <a:off x="10168396" y="945188"/>
            <a:ext cx="4293623" cy="790930"/>
          </a:xfrm>
          <a:prstGeom prst="rect">
            <a:avLst/>
          </a:prstGeom>
        </p:spPr>
      </p:pic>
      <p:pic>
        <p:nvPicPr>
          <p:cNvPr id="10" name="Billede 9">
            <a:extLst>
              <a:ext uri="{FF2B5EF4-FFF2-40B4-BE49-F238E27FC236}">
                <a16:creationId xmlns:a16="http://schemas.microsoft.com/office/drawing/2014/main" id="{9799EF4B-5C81-5B41-B2B5-B9A9BFFB1E3D}"/>
              </a:ext>
            </a:extLst>
          </p:cNvPr>
          <p:cNvPicPr>
            <a:picLocks noChangeAspect="1"/>
          </p:cNvPicPr>
          <p:nvPr/>
        </p:nvPicPr>
        <p:blipFill>
          <a:blip r:embed="rId5"/>
          <a:srcRect/>
          <a:stretch/>
        </p:blipFill>
        <p:spPr>
          <a:xfrm>
            <a:off x="6922674" y="1476426"/>
            <a:ext cx="3899503" cy="3905147"/>
          </a:xfrm>
          <a:prstGeom prst="rect">
            <a:avLst/>
          </a:prstGeom>
        </p:spPr>
      </p:pic>
    </p:spTree>
    <p:extLst>
      <p:ext uri="{BB962C8B-B14F-4D97-AF65-F5344CB8AC3E}">
        <p14:creationId xmlns:p14="http://schemas.microsoft.com/office/powerpoint/2010/main" val="12998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skibsledelsen gøre?</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1759462"/>
            <a:ext cx="4605611" cy="3016210"/>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Være opmærksom på at folk ofte oplever at blive udsat for chikane eller mobning, fordi de skiller sig ud fra mængden. Er der nogen besætningsmedlemmer på dit skib, der passer på denne profil?</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Rederiets politik vedrørende chikane og mobning skal være tydelig for alle om bord.</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Skibsledelsen skal være synlig på området, og håndhæve reglerne.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Sørge for en respektfuld omgangstone og et godt samarbejde om bord. </a:t>
            </a:r>
          </a:p>
        </p:txBody>
      </p:sp>
      <p:pic>
        <p:nvPicPr>
          <p:cNvPr id="10" name="Billede 9">
            <a:extLst>
              <a:ext uri="{FF2B5EF4-FFF2-40B4-BE49-F238E27FC236}">
                <a16:creationId xmlns:a16="http://schemas.microsoft.com/office/drawing/2014/main" id="{7B20E000-4731-7D41-ADD8-35761C4395FD}"/>
              </a:ext>
            </a:extLst>
          </p:cNvPr>
          <p:cNvPicPr>
            <a:picLocks noChangeAspect="1"/>
          </p:cNvPicPr>
          <p:nvPr/>
        </p:nvPicPr>
        <p:blipFill>
          <a:blip r:embed="rId3"/>
          <a:srcRect/>
          <a:stretch/>
        </p:blipFill>
        <p:spPr>
          <a:xfrm>
            <a:off x="10168396" y="1196435"/>
            <a:ext cx="4293623" cy="790930"/>
          </a:xfrm>
          <a:prstGeom prst="rect">
            <a:avLst/>
          </a:prstGeom>
        </p:spPr>
      </p:pic>
      <p:pic>
        <p:nvPicPr>
          <p:cNvPr id="11" name="Billede 10">
            <a:extLst>
              <a:ext uri="{FF2B5EF4-FFF2-40B4-BE49-F238E27FC236}">
                <a16:creationId xmlns:a16="http://schemas.microsoft.com/office/drawing/2014/main" id="{517B3A27-4922-5641-A1AA-8D53F56EF42C}"/>
              </a:ext>
            </a:extLst>
          </p:cNvPr>
          <p:cNvPicPr>
            <a:picLocks noChangeAspect="1"/>
          </p:cNvPicPr>
          <p:nvPr/>
        </p:nvPicPr>
        <p:blipFill>
          <a:blip r:embed="rId3"/>
          <a:srcRect/>
          <a:stretch/>
        </p:blipFill>
        <p:spPr>
          <a:xfrm>
            <a:off x="5222309" y="5181768"/>
            <a:ext cx="3905148" cy="719369"/>
          </a:xfrm>
          <a:prstGeom prst="rect">
            <a:avLst/>
          </a:prstGeom>
        </p:spPr>
      </p:pic>
      <p:pic>
        <p:nvPicPr>
          <p:cNvPr id="12" name="Billede 11">
            <a:extLst>
              <a:ext uri="{FF2B5EF4-FFF2-40B4-BE49-F238E27FC236}">
                <a16:creationId xmlns:a16="http://schemas.microsoft.com/office/drawing/2014/main" id="{471034CF-5FA7-8646-9E10-99A298FE4BC3}"/>
              </a:ext>
            </a:extLst>
          </p:cNvPr>
          <p:cNvPicPr>
            <a:picLocks noChangeAspect="1"/>
          </p:cNvPicPr>
          <p:nvPr/>
        </p:nvPicPr>
        <p:blipFill>
          <a:blip r:embed="rId4"/>
          <a:srcRect/>
          <a:stretch/>
        </p:blipFill>
        <p:spPr>
          <a:xfrm>
            <a:off x="5597052" y="1476426"/>
            <a:ext cx="5227948" cy="3942200"/>
          </a:xfrm>
          <a:prstGeom prst="rect">
            <a:avLst/>
          </a:prstGeom>
        </p:spPr>
      </p:pic>
    </p:spTree>
    <p:extLst>
      <p:ext uri="{BB962C8B-B14F-4D97-AF65-F5344CB8AC3E}">
        <p14:creationId xmlns:p14="http://schemas.microsoft.com/office/powerpoint/2010/main" val="146250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skibsledelsen gøre?</a:t>
            </a:r>
          </a:p>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Den skal sørge for at der er:</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4" y="2143010"/>
            <a:ext cx="5747843" cy="2626360"/>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Klare definitioner på roller og ansvar på skibet.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Tydelige arbejdsgange som skal følges.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Fair og gennemsigtige systemer til fordeling </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af opgaverne. </a:t>
            </a:r>
          </a:p>
          <a:p>
            <a:pPr>
              <a:spcAft>
                <a:spcPts val="800"/>
              </a:spcAft>
              <a:buClr>
                <a:srgbClr val="43B18E"/>
              </a:buClr>
            </a:pP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Du skal som leder håndhæve jeres regler på området, det betyder naturligvis, at du er nødt til selv at ”</a:t>
            </a:r>
            <a:r>
              <a:rPr lang="da-DK" sz="1600" dirty="0" err="1">
                <a:latin typeface="Dotum" panose="020B0600000101010101" pitchFamily="34" charset="-127"/>
                <a:ea typeface="Dotum" panose="020B0600000101010101" pitchFamily="34" charset="-127"/>
              </a:rPr>
              <a:t>walk</a:t>
            </a:r>
            <a:r>
              <a:rPr lang="da-DK" sz="1600" dirty="0">
                <a:latin typeface="Dotum" panose="020B0600000101010101" pitchFamily="34" charset="-127"/>
                <a:ea typeface="Dotum" panose="020B0600000101010101" pitchFamily="34" charset="-127"/>
              </a:rPr>
              <a:t> the talk”, og være rollemodel.</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pic>
        <p:nvPicPr>
          <p:cNvPr id="7" name="Billede 6">
            <a:extLst>
              <a:ext uri="{FF2B5EF4-FFF2-40B4-BE49-F238E27FC236}">
                <a16:creationId xmlns:a16="http://schemas.microsoft.com/office/drawing/2014/main" id="{AE20DD54-F9CD-454D-AA00-740FCDF91F9C}"/>
              </a:ext>
            </a:extLst>
          </p:cNvPr>
          <p:cNvPicPr>
            <a:picLocks noChangeAspect="1"/>
          </p:cNvPicPr>
          <p:nvPr/>
        </p:nvPicPr>
        <p:blipFill>
          <a:blip r:embed="rId3"/>
          <a:srcRect/>
          <a:stretch/>
        </p:blipFill>
        <p:spPr>
          <a:xfrm>
            <a:off x="10168396" y="1196435"/>
            <a:ext cx="4293623" cy="790930"/>
          </a:xfrm>
          <a:prstGeom prst="rect">
            <a:avLst/>
          </a:prstGeom>
        </p:spPr>
      </p:pic>
      <p:pic>
        <p:nvPicPr>
          <p:cNvPr id="8" name="Billede 7">
            <a:extLst>
              <a:ext uri="{FF2B5EF4-FFF2-40B4-BE49-F238E27FC236}">
                <a16:creationId xmlns:a16="http://schemas.microsoft.com/office/drawing/2014/main" id="{E4B71F50-330F-E144-AC95-CC98CB06A321}"/>
              </a:ext>
            </a:extLst>
          </p:cNvPr>
          <p:cNvPicPr>
            <a:picLocks noChangeAspect="1"/>
          </p:cNvPicPr>
          <p:nvPr/>
        </p:nvPicPr>
        <p:blipFill>
          <a:blip r:embed="rId3"/>
          <a:srcRect/>
          <a:stretch/>
        </p:blipFill>
        <p:spPr>
          <a:xfrm>
            <a:off x="5222309" y="5181768"/>
            <a:ext cx="3905148" cy="719369"/>
          </a:xfrm>
          <a:prstGeom prst="rect">
            <a:avLst/>
          </a:prstGeom>
        </p:spPr>
      </p:pic>
      <p:pic>
        <p:nvPicPr>
          <p:cNvPr id="12" name="Billede 11">
            <a:extLst>
              <a:ext uri="{FF2B5EF4-FFF2-40B4-BE49-F238E27FC236}">
                <a16:creationId xmlns:a16="http://schemas.microsoft.com/office/drawing/2014/main" id="{3716067C-6757-E240-8B0F-1215F31366BA}"/>
              </a:ext>
            </a:extLst>
          </p:cNvPr>
          <p:cNvPicPr>
            <a:picLocks noChangeAspect="1"/>
          </p:cNvPicPr>
          <p:nvPr/>
        </p:nvPicPr>
        <p:blipFill>
          <a:blip r:embed="rId4"/>
          <a:srcRect/>
          <a:stretch/>
        </p:blipFill>
        <p:spPr>
          <a:xfrm>
            <a:off x="5597052" y="1476426"/>
            <a:ext cx="5227948" cy="3942200"/>
          </a:xfrm>
          <a:prstGeom prst="rect">
            <a:avLst/>
          </a:prstGeom>
        </p:spPr>
      </p:pic>
    </p:spTree>
    <p:extLst>
      <p:ext uri="{BB962C8B-B14F-4D97-AF65-F5344CB8AC3E}">
        <p14:creationId xmlns:p14="http://schemas.microsoft.com/office/powerpoint/2010/main" val="2228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06A9FB6-18FC-B34D-A81B-8436CFFE4CFB}"/>
              </a:ext>
            </a:extLst>
          </p:cNvPr>
          <p:cNvPicPr>
            <a:picLocks noChangeAspect="1"/>
          </p:cNvPicPr>
          <p:nvPr/>
        </p:nvPicPr>
        <p:blipFill>
          <a:blip r:embed="rId3"/>
          <a:srcRect/>
          <a:stretch/>
        </p:blipFill>
        <p:spPr>
          <a:xfrm>
            <a:off x="5222309" y="5181768"/>
            <a:ext cx="3905148" cy="719369"/>
          </a:xfrm>
          <a:prstGeom prst="rect">
            <a:avLst/>
          </a:prstGeom>
        </p:spPr>
      </p:pic>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538377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kan rederiet gøre?</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4" y="1759462"/>
            <a:ext cx="5764775" cy="3919022"/>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Udarbejde en mobbepolitik med hensigtserklæring, procedurer og handlemuligheder.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Udpege en designeret person som er ansvarlig for området, som de søfarende/ansatte kan henvende sig til.</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Bevare fokus på at have et godt psykisk arbejdsmiljø, bl.a. ved at arbejde med rederiets værdier.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Sørge for god introduktion af nye medarbejdere – både fagligt og socialt.</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Håndtere konflikter respektfuldt og professionelt.</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Sørge for en respektfuld omgangstone og et godt samarbejde.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Sæt emnet på agendaen.</a:t>
            </a:r>
          </a:p>
          <a:p>
            <a:pPr marL="270000" indent="-270000">
              <a:spcAft>
                <a:spcPts val="800"/>
              </a:spcAft>
              <a:buClr>
                <a:srgbClr val="43B18E"/>
              </a:buClr>
              <a:buFont typeface="Arial" panose="020B0604020202020204" pitchFamily="34" charset="0"/>
              <a:buChar char="•"/>
            </a:pPr>
            <a:endParaRPr lang="da-DK" sz="1600" dirty="0">
              <a:latin typeface="Dotum" panose="020B0600000101010101" pitchFamily="34" charset="-127"/>
              <a:ea typeface="Dotum" panose="020B0600000101010101" pitchFamily="34" charset="-127"/>
            </a:endParaRPr>
          </a:p>
        </p:txBody>
      </p:sp>
      <p:pic>
        <p:nvPicPr>
          <p:cNvPr id="4" name="Billede 3">
            <a:extLst>
              <a:ext uri="{FF2B5EF4-FFF2-40B4-BE49-F238E27FC236}">
                <a16:creationId xmlns:a16="http://schemas.microsoft.com/office/drawing/2014/main" id="{8EF7CEDF-B395-954E-A3B7-0D95B8E23809}"/>
              </a:ext>
            </a:extLst>
          </p:cNvPr>
          <p:cNvPicPr>
            <a:picLocks noChangeAspect="1"/>
          </p:cNvPicPr>
          <p:nvPr/>
        </p:nvPicPr>
        <p:blipFill>
          <a:blip r:embed="rId4"/>
          <a:srcRect/>
          <a:stretch/>
        </p:blipFill>
        <p:spPr>
          <a:xfrm>
            <a:off x="6919852" y="1476426"/>
            <a:ext cx="3905148" cy="3905148"/>
          </a:xfrm>
          <a:prstGeom prst="rect">
            <a:avLst/>
          </a:prstGeom>
        </p:spPr>
      </p:pic>
      <p:pic>
        <p:nvPicPr>
          <p:cNvPr id="8" name="Billede 7">
            <a:extLst>
              <a:ext uri="{FF2B5EF4-FFF2-40B4-BE49-F238E27FC236}">
                <a16:creationId xmlns:a16="http://schemas.microsoft.com/office/drawing/2014/main" id="{2F60271E-73C5-6E45-B82E-90DD44AE787E}"/>
              </a:ext>
            </a:extLst>
          </p:cNvPr>
          <p:cNvPicPr>
            <a:picLocks noChangeAspect="1"/>
          </p:cNvPicPr>
          <p:nvPr/>
        </p:nvPicPr>
        <p:blipFill>
          <a:blip r:embed="rId3"/>
          <a:srcRect/>
          <a:stretch/>
        </p:blipFill>
        <p:spPr>
          <a:xfrm>
            <a:off x="10168396" y="1196435"/>
            <a:ext cx="4293623" cy="790930"/>
          </a:xfrm>
          <a:prstGeom prst="rect">
            <a:avLst/>
          </a:prstGeom>
        </p:spPr>
      </p:pic>
    </p:spTree>
    <p:extLst>
      <p:ext uri="{BB962C8B-B14F-4D97-AF65-F5344CB8AC3E}">
        <p14:creationId xmlns:p14="http://schemas.microsoft.com/office/powerpoint/2010/main" val="6175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2" y="863600"/>
            <a:ext cx="5197087" cy="1384995"/>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Gode råd til sikkerhedsrepræsentanten</a:t>
            </a:r>
            <a:b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br>
            <a:endPar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endParaRP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2197733"/>
            <a:ext cx="5197087" cy="2380139"/>
          </a:xfrm>
          <a:prstGeom prst="rect">
            <a:avLst/>
          </a:prstGeom>
          <a:noFill/>
        </p:spPr>
        <p:txBody>
          <a:bodyPr wrap="square" lIns="0" tIns="0" rIns="0" bIns="0" rtlCol="0" anchor="t">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Vær opmærksom på 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Sig fra, hvis du oplever mobning på skibet.</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Tal med de indblandede – først den udsatte, dernæst mobberen.</a:t>
            </a:r>
          </a:p>
          <a:p>
            <a:pPr>
              <a:spcAft>
                <a:spcPts val="800"/>
              </a:spcAft>
              <a:buClr>
                <a:srgbClr val="43B18E"/>
              </a:buClr>
            </a:pP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Hvis det fortsætter? </a:t>
            </a:r>
          </a:p>
          <a:p>
            <a:pPr marL="269875" indent="-269875">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Gå til din leder, sikkerhedsudvalget </a:t>
            </a:r>
            <a:r>
              <a:rPr lang="da-DK" sz="1600" dirty="0">
                <a:latin typeface="Dotum" panose="020B0600000101010101" pitchFamily="34" charset="-127"/>
                <a:ea typeface="Dotum" panose="020B0600000101010101" pitchFamily="34" charset="-127"/>
                <a:cs typeface="+mn-lt"/>
              </a:rPr>
              <a:t>eller den designerede person i land (DPA).</a:t>
            </a:r>
          </a:p>
        </p:txBody>
      </p:sp>
      <p:pic>
        <p:nvPicPr>
          <p:cNvPr id="7" name="Billede 6">
            <a:extLst>
              <a:ext uri="{FF2B5EF4-FFF2-40B4-BE49-F238E27FC236}">
                <a16:creationId xmlns:a16="http://schemas.microsoft.com/office/drawing/2014/main" id="{80FE9C3D-3214-B94A-8FF5-BD4E17DB4A01}"/>
              </a:ext>
            </a:extLst>
          </p:cNvPr>
          <p:cNvPicPr>
            <a:picLocks noChangeAspect="1"/>
          </p:cNvPicPr>
          <p:nvPr/>
        </p:nvPicPr>
        <p:blipFill>
          <a:blip r:embed="rId3"/>
          <a:srcRect/>
          <a:stretch/>
        </p:blipFill>
        <p:spPr>
          <a:xfrm>
            <a:off x="6911508" y="1476425"/>
            <a:ext cx="3921836" cy="4705068"/>
          </a:xfrm>
          <a:prstGeom prst="rect">
            <a:avLst/>
          </a:prstGeom>
        </p:spPr>
      </p:pic>
      <p:pic>
        <p:nvPicPr>
          <p:cNvPr id="8" name="Billede 7">
            <a:extLst>
              <a:ext uri="{FF2B5EF4-FFF2-40B4-BE49-F238E27FC236}">
                <a16:creationId xmlns:a16="http://schemas.microsoft.com/office/drawing/2014/main" id="{D7C3FBEF-DACD-2F4B-BD7C-5390A820F28B}"/>
              </a:ext>
            </a:extLst>
          </p:cNvPr>
          <p:cNvPicPr>
            <a:picLocks noChangeAspect="1"/>
          </p:cNvPicPr>
          <p:nvPr/>
        </p:nvPicPr>
        <p:blipFill>
          <a:blip r:embed="rId4"/>
          <a:srcRect/>
          <a:stretch/>
        </p:blipFill>
        <p:spPr>
          <a:xfrm>
            <a:off x="5222309" y="5181768"/>
            <a:ext cx="3905148" cy="719369"/>
          </a:xfrm>
          <a:prstGeom prst="rect">
            <a:avLst/>
          </a:prstGeom>
        </p:spPr>
      </p:pic>
      <p:pic>
        <p:nvPicPr>
          <p:cNvPr id="9" name="Billede 8">
            <a:extLst>
              <a:ext uri="{FF2B5EF4-FFF2-40B4-BE49-F238E27FC236}">
                <a16:creationId xmlns:a16="http://schemas.microsoft.com/office/drawing/2014/main" id="{78BE55B6-01C1-6E4D-8131-7A793D007A4A}"/>
              </a:ext>
            </a:extLst>
          </p:cNvPr>
          <p:cNvPicPr>
            <a:picLocks noChangeAspect="1"/>
          </p:cNvPicPr>
          <p:nvPr/>
        </p:nvPicPr>
        <p:blipFill>
          <a:blip r:embed="rId4"/>
          <a:srcRect/>
          <a:stretch/>
        </p:blipFill>
        <p:spPr>
          <a:xfrm>
            <a:off x="10168396" y="1196435"/>
            <a:ext cx="4293623" cy="790930"/>
          </a:xfrm>
          <a:prstGeom prst="rect">
            <a:avLst/>
          </a:prstGeom>
        </p:spPr>
      </p:pic>
    </p:spTree>
    <p:extLst>
      <p:ext uri="{BB962C8B-B14F-4D97-AF65-F5344CB8AC3E}">
        <p14:creationId xmlns:p14="http://schemas.microsoft.com/office/powerpoint/2010/main" val="11577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61E8224D-2B0E-354F-9445-57312C19ECA5}"/>
              </a:ext>
            </a:extLst>
          </p:cNvPr>
          <p:cNvSpPr txBox="1"/>
          <p:nvPr/>
        </p:nvSpPr>
        <p:spPr>
          <a:xfrm>
            <a:off x="712222" y="863600"/>
            <a:ext cx="5197087" cy="1384995"/>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Gode råd til sikkerhedsrepræsentanten</a:t>
            </a:r>
            <a:b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br>
            <a:endPar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endParaRPr>
          </a:p>
        </p:txBody>
      </p:sp>
      <p:sp>
        <p:nvSpPr>
          <p:cNvPr id="9" name="Tekstfelt 8">
            <a:extLst>
              <a:ext uri="{FF2B5EF4-FFF2-40B4-BE49-F238E27FC236}">
                <a16:creationId xmlns:a16="http://schemas.microsoft.com/office/drawing/2014/main" id="{4EAA4277-2150-204D-9F6A-A2CD334B9EDA}"/>
              </a:ext>
            </a:extLst>
          </p:cNvPr>
          <p:cNvSpPr txBox="1"/>
          <p:nvPr/>
        </p:nvSpPr>
        <p:spPr>
          <a:xfrm>
            <a:off x="788425" y="2197733"/>
            <a:ext cx="5197087" cy="2585323"/>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Vær en god rollemodel.</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Løs konflikter, inden de trapper op.</a:t>
            </a:r>
          </a:p>
          <a:p>
            <a:pPr>
              <a:spcAft>
                <a:spcPts val="800"/>
              </a:spcAft>
              <a:buClr>
                <a:srgbClr val="43B18E"/>
              </a:buClr>
            </a:pPr>
            <a:endParaRPr lang="da-DK" sz="1600" dirty="0">
              <a:latin typeface="Dotum" panose="020B0600000101010101" pitchFamily="34" charset="-127"/>
              <a:ea typeface="Dotum" panose="020B0600000101010101" pitchFamily="34" charset="-127"/>
            </a:endParaRPr>
          </a:p>
          <a:p>
            <a:pPr>
              <a:spcAft>
                <a:spcPts val="800"/>
              </a:spcAft>
              <a:buClr>
                <a:srgbClr val="43B18E"/>
              </a:buClr>
            </a:pPr>
            <a:r>
              <a:rPr lang="da-DK" sz="1600" b="1" dirty="0">
                <a:latin typeface="Dotum" panose="020B0600000101010101" pitchFamily="34" charset="-127"/>
                <a:ea typeface="Dotum" panose="020B0600000101010101" pitchFamily="34" charset="-127"/>
              </a:rPr>
              <a:t>Man kan forebygge/løse konflikter, f.eks. ved at:</a:t>
            </a:r>
            <a:endParaRPr lang="da-DK" sz="1600" dirty="0">
              <a:latin typeface="Dotum" panose="020B0600000101010101" pitchFamily="34" charset="-127"/>
              <a:ea typeface="Dotum" panose="020B0600000101010101" pitchFamily="34" charset="-127"/>
            </a:endParaRP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Holde møder med hele personalegruppen.</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Uddanne medarbejderne.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Sørge for at alle medarbejdere kender til skibets/rederiets regler og politik.</a:t>
            </a:r>
          </a:p>
        </p:txBody>
      </p:sp>
      <p:pic>
        <p:nvPicPr>
          <p:cNvPr id="7" name="Billede 6">
            <a:extLst>
              <a:ext uri="{FF2B5EF4-FFF2-40B4-BE49-F238E27FC236}">
                <a16:creationId xmlns:a16="http://schemas.microsoft.com/office/drawing/2014/main" id="{A6C20161-EFDF-9645-BD2C-F3D424C5F8AE}"/>
              </a:ext>
            </a:extLst>
          </p:cNvPr>
          <p:cNvPicPr>
            <a:picLocks noChangeAspect="1"/>
          </p:cNvPicPr>
          <p:nvPr/>
        </p:nvPicPr>
        <p:blipFill>
          <a:blip r:embed="rId3"/>
          <a:srcRect/>
          <a:stretch/>
        </p:blipFill>
        <p:spPr>
          <a:xfrm>
            <a:off x="6911508" y="1476425"/>
            <a:ext cx="3921836" cy="4705068"/>
          </a:xfrm>
          <a:prstGeom prst="rect">
            <a:avLst/>
          </a:prstGeom>
        </p:spPr>
      </p:pic>
      <p:pic>
        <p:nvPicPr>
          <p:cNvPr id="10" name="Billede 9">
            <a:extLst>
              <a:ext uri="{FF2B5EF4-FFF2-40B4-BE49-F238E27FC236}">
                <a16:creationId xmlns:a16="http://schemas.microsoft.com/office/drawing/2014/main" id="{39F311D9-47C2-EC4E-B95D-B48D2770754C}"/>
              </a:ext>
            </a:extLst>
          </p:cNvPr>
          <p:cNvPicPr>
            <a:picLocks noChangeAspect="1"/>
          </p:cNvPicPr>
          <p:nvPr/>
        </p:nvPicPr>
        <p:blipFill>
          <a:blip r:embed="rId4"/>
          <a:srcRect/>
          <a:stretch/>
        </p:blipFill>
        <p:spPr>
          <a:xfrm>
            <a:off x="5222309" y="5181768"/>
            <a:ext cx="3905148" cy="719369"/>
          </a:xfrm>
          <a:prstGeom prst="rect">
            <a:avLst/>
          </a:prstGeom>
        </p:spPr>
      </p:pic>
      <p:pic>
        <p:nvPicPr>
          <p:cNvPr id="11" name="Billede 10">
            <a:extLst>
              <a:ext uri="{FF2B5EF4-FFF2-40B4-BE49-F238E27FC236}">
                <a16:creationId xmlns:a16="http://schemas.microsoft.com/office/drawing/2014/main" id="{71FBD597-3EC6-E341-8E3E-A0A28275B2C6}"/>
              </a:ext>
            </a:extLst>
          </p:cNvPr>
          <p:cNvPicPr>
            <a:picLocks noChangeAspect="1"/>
          </p:cNvPicPr>
          <p:nvPr/>
        </p:nvPicPr>
        <p:blipFill>
          <a:blip r:embed="rId4"/>
          <a:srcRect/>
          <a:stretch/>
        </p:blipFill>
        <p:spPr>
          <a:xfrm>
            <a:off x="10168396" y="1196435"/>
            <a:ext cx="4293623" cy="790930"/>
          </a:xfrm>
          <a:prstGeom prst="rect">
            <a:avLst/>
          </a:prstGeom>
        </p:spPr>
      </p:pic>
    </p:spTree>
    <p:extLst>
      <p:ext uri="{BB962C8B-B14F-4D97-AF65-F5344CB8AC3E}">
        <p14:creationId xmlns:p14="http://schemas.microsoft.com/office/powerpoint/2010/main" val="393596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5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6150395"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Olie på gulvet</a:t>
            </a:r>
          </a:p>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vil du gøre ved det?</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2197733"/>
            <a:ext cx="5381466" cy="1641475"/>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Gå udenom?</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Lave en afspærring?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Tørre det op?</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Advare andre?</a:t>
            </a:r>
          </a:p>
          <a:p>
            <a:pPr>
              <a:spcAft>
                <a:spcPts val="800"/>
              </a:spcAft>
              <a:buClr>
                <a:srgbClr val="43B18E"/>
              </a:buClr>
            </a:pPr>
            <a:endParaRPr lang="da-DK" sz="1600" dirty="0">
              <a:latin typeface="Dotum" panose="020B0600000101010101" pitchFamily="34" charset="-127"/>
              <a:ea typeface="Dotum" panose="020B0600000101010101" pitchFamily="34" charset="-127"/>
            </a:endParaRPr>
          </a:p>
        </p:txBody>
      </p:sp>
      <p:pic>
        <p:nvPicPr>
          <p:cNvPr id="8" name="Billede 7">
            <a:extLst>
              <a:ext uri="{FF2B5EF4-FFF2-40B4-BE49-F238E27FC236}">
                <a16:creationId xmlns:a16="http://schemas.microsoft.com/office/drawing/2014/main" id="{0B0613BA-D9FA-2A4A-81DE-77EE242810F2}"/>
              </a:ext>
            </a:extLst>
          </p:cNvPr>
          <p:cNvPicPr>
            <a:picLocks noChangeAspect="1"/>
          </p:cNvPicPr>
          <p:nvPr/>
        </p:nvPicPr>
        <p:blipFill>
          <a:blip r:embed="rId3"/>
          <a:stretch>
            <a:fillRect/>
          </a:stretch>
        </p:blipFill>
        <p:spPr>
          <a:xfrm>
            <a:off x="5693857" y="2807855"/>
            <a:ext cx="5785921" cy="4050145"/>
          </a:xfrm>
          <a:prstGeom prst="rect">
            <a:avLst/>
          </a:prstGeom>
        </p:spPr>
      </p:pic>
      <p:pic>
        <p:nvPicPr>
          <p:cNvPr id="9" name="Billede 8">
            <a:extLst>
              <a:ext uri="{FF2B5EF4-FFF2-40B4-BE49-F238E27FC236}">
                <a16:creationId xmlns:a16="http://schemas.microsoft.com/office/drawing/2014/main" id="{27F3AC1C-CF09-4045-BBCA-5F3D6DF9E53A}"/>
              </a:ext>
            </a:extLst>
          </p:cNvPr>
          <p:cNvPicPr>
            <a:picLocks noChangeAspect="1"/>
          </p:cNvPicPr>
          <p:nvPr/>
        </p:nvPicPr>
        <p:blipFill>
          <a:blip r:embed="rId4"/>
          <a:srcRect/>
          <a:stretch/>
        </p:blipFill>
        <p:spPr>
          <a:xfrm>
            <a:off x="6862618" y="1377283"/>
            <a:ext cx="3897921" cy="718038"/>
          </a:xfrm>
          <a:prstGeom prst="rect">
            <a:avLst/>
          </a:prstGeom>
        </p:spPr>
      </p:pic>
      <p:pic>
        <p:nvPicPr>
          <p:cNvPr id="10" name="Billede 9">
            <a:extLst>
              <a:ext uri="{FF2B5EF4-FFF2-40B4-BE49-F238E27FC236}">
                <a16:creationId xmlns:a16="http://schemas.microsoft.com/office/drawing/2014/main" id="{9986D55E-C95A-9A4F-B25C-1F138FCAF384}"/>
              </a:ext>
            </a:extLst>
          </p:cNvPr>
          <p:cNvPicPr>
            <a:picLocks noChangeAspect="1"/>
          </p:cNvPicPr>
          <p:nvPr/>
        </p:nvPicPr>
        <p:blipFill>
          <a:blip r:embed="rId4"/>
          <a:srcRect/>
          <a:stretch/>
        </p:blipFill>
        <p:spPr>
          <a:xfrm rot="10800000">
            <a:off x="712223" y="4615467"/>
            <a:ext cx="3897921" cy="718038"/>
          </a:xfrm>
          <a:prstGeom prst="rect">
            <a:avLst/>
          </a:prstGeom>
        </p:spPr>
      </p:pic>
    </p:spTree>
    <p:extLst>
      <p:ext uri="{BB962C8B-B14F-4D97-AF65-F5344CB8AC3E}">
        <p14:creationId xmlns:p14="http://schemas.microsoft.com/office/powerpoint/2010/main" val="186651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5959165"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I denne præsentation skal vi </a:t>
            </a:r>
            <a:b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br>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igennem følgende punkter</a:t>
            </a:r>
          </a:p>
        </p:txBody>
      </p:sp>
      <p:sp>
        <p:nvSpPr>
          <p:cNvPr id="8" name="Tekstfelt 7">
            <a:extLst>
              <a:ext uri="{FF2B5EF4-FFF2-40B4-BE49-F238E27FC236}">
                <a16:creationId xmlns:a16="http://schemas.microsoft.com/office/drawing/2014/main" id="{E7DE2B34-9246-5B41-BAF2-26305841EBFD}"/>
              </a:ext>
            </a:extLst>
          </p:cNvPr>
          <p:cNvSpPr txBox="1"/>
          <p:nvPr/>
        </p:nvSpPr>
        <p:spPr>
          <a:xfrm>
            <a:off x="788425" y="2108208"/>
            <a:ext cx="6439689" cy="3385542"/>
          </a:xfrm>
          <a:prstGeom prst="rect">
            <a:avLst/>
          </a:prstGeom>
          <a:noFill/>
        </p:spPr>
        <p:txBody>
          <a:bodyPr wrap="square" lIns="0" tIns="0" rIns="0" bIns="0" rtlCol="0">
            <a:spAutoFit/>
          </a:bodyPr>
          <a:lstStyle/>
          <a:p>
            <a:pPr>
              <a:spcAft>
                <a:spcPts val="800"/>
              </a:spcAft>
            </a:pPr>
            <a:r>
              <a:rPr lang="da-DK" sz="1600" dirty="0">
                <a:solidFill>
                  <a:srgbClr val="43B18E"/>
                </a:solidFill>
                <a:latin typeface="Dotum" panose="020B0600000101010101" pitchFamily="34" charset="-127"/>
                <a:ea typeface="Dotum" panose="020B0600000101010101" pitchFamily="34" charset="-127"/>
              </a:rPr>
              <a:t>1. </a:t>
            </a:r>
            <a:r>
              <a:rPr lang="da-DK" sz="1600" dirty="0">
                <a:latin typeface="Dotum" panose="020B0600000101010101" pitchFamily="34" charset="-127"/>
                <a:ea typeface="Dotum" panose="020B0600000101010101" pitchFamily="34" charset="-127"/>
              </a:rPr>
              <a:t>Hvad er mobning og chikane?</a:t>
            </a:r>
          </a:p>
          <a:p>
            <a:pPr>
              <a:spcAft>
                <a:spcPts val="800"/>
              </a:spcAft>
            </a:pPr>
            <a:r>
              <a:rPr lang="da-DK" sz="1600" dirty="0">
                <a:solidFill>
                  <a:srgbClr val="43B18E"/>
                </a:solidFill>
                <a:latin typeface="Dotum" panose="020B0600000101010101" pitchFamily="34" charset="-127"/>
                <a:ea typeface="Dotum" panose="020B0600000101010101" pitchFamily="34" charset="-127"/>
              </a:rPr>
              <a:t>2. </a:t>
            </a:r>
            <a:r>
              <a:rPr lang="da-DK" sz="1600" dirty="0">
                <a:latin typeface="Dotum" panose="020B0600000101010101" pitchFamily="34" charset="-127"/>
                <a:ea typeface="Dotum" panose="020B0600000101010101" pitchFamily="34" charset="-127"/>
              </a:rPr>
              <a:t>Hvad er typiske årsager til mobning og chikane?</a:t>
            </a:r>
          </a:p>
          <a:p>
            <a:pPr>
              <a:spcAft>
                <a:spcPts val="800"/>
              </a:spcAft>
            </a:pPr>
            <a:r>
              <a:rPr lang="da-DK" sz="1600" dirty="0">
                <a:solidFill>
                  <a:srgbClr val="43B18E"/>
                </a:solidFill>
                <a:latin typeface="Dotum" panose="020B0600000101010101" pitchFamily="34" charset="-127"/>
                <a:ea typeface="Dotum" panose="020B0600000101010101" pitchFamily="34" charset="-127"/>
              </a:rPr>
              <a:t>3. </a:t>
            </a:r>
            <a:r>
              <a:rPr lang="da-DK" sz="1600" dirty="0">
                <a:latin typeface="Dotum" panose="020B0600000101010101" pitchFamily="34" charset="-127"/>
                <a:ea typeface="Dotum" panose="020B0600000101010101" pitchFamily="34" charset="-127"/>
              </a:rPr>
              <a:t>En lille undersøgelse.</a:t>
            </a:r>
          </a:p>
          <a:p>
            <a:pPr>
              <a:spcAft>
                <a:spcPts val="800"/>
              </a:spcAft>
            </a:pPr>
            <a:r>
              <a:rPr lang="da-DK" sz="1600" b="1" dirty="0">
                <a:latin typeface="Dotum" panose="020B0600000101010101" pitchFamily="34" charset="-127"/>
                <a:ea typeface="Dotum" panose="020B0600000101010101" pitchFamily="34" charset="-127"/>
              </a:rPr>
              <a:t>Pause</a:t>
            </a:r>
          </a:p>
          <a:p>
            <a:pPr>
              <a:spcAft>
                <a:spcPts val="800"/>
              </a:spcAft>
            </a:pPr>
            <a:r>
              <a:rPr lang="da-DK" sz="1600" dirty="0">
                <a:solidFill>
                  <a:srgbClr val="43B18E"/>
                </a:solidFill>
                <a:latin typeface="Dotum" panose="020B0600000101010101" pitchFamily="34" charset="-127"/>
                <a:ea typeface="Dotum" panose="020B0600000101010101" pitchFamily="34" charset="-127"/>
              </a:rPr>
              <a:t>4. </a:t>
            </a:r>
            <a:r>
              <a:rPr lang="da-DK" sz="1600" dirty="0">
                <a:latin typeface="Dotum" panose="020B0600000101010101" pitchFamily="34" charset="-127"/>
                <a:ea typeface="Dotum" panose="020B0600000101010101" pitchFamily="34" charset="-127"/>
              </a:rPr>
              <a:t>Hvem er krænkeren?</a:t>
            </a:r>
          </a:p>
          <a:p>
            <a:pPr>
              <a:spcAft>
                <a:spcPts val="800"/>
              </a:spcAft>
            </a:pPr>
            <a:r>
              <a:rPr lang="da-DK" sz="1600" dirty="0">
                <a:solidFill>
                  <a:srgbClr val="43B18E"/>
                </a:solidFill>
                <a:latin typeface="Dotum" panose="020B0600000101010101" pitchFamily="34" charset="-127"/>
                <a:ea typeface="Dotum" panose="020B0600000101010101" pitchFamily="34" charset="-127"/>
              </a:rPr>
              <a:t>5. </a:t>
            </a:r>
            <a:r>
              <a:rPr lang="da-DK" sz="1600" dirty="0">
                <a:latin typeface="Dotum" panose="020B0600000101010101" pitchFamily="34" charset="-127"/>
                <a:ea typeface="Dotum" panose="020B0600000101010101" pitchFamily="34" charset="-127"/>
              </a:rPr>
              <a:t>Hvad kan den, der udsættes for mobning og chikane gøre?</a:t>
            </a:r>
          </a:p>
          <a:p>
            <a:pPr>
              <a:spcAft>
                <a:spcPts val="800"/>
              </a:spcAft>
            </a:pPr>
            <a:r>
              <a:rPr lang="da-DK" sz="1600" dirty="0">
                <a:solidFill>
                  <a:srgbClr val="43B18E"/>
                </a:solidFill>
                <a:latin typeface="Dotum" panose="020B0600000101010101" pitchFamily="34" charset="-127"/>
                <a:ea typeface="Dotum" panose="020B0600000101010101" pitchFamily="34" charset="-127"/>
              </a:rPr>
              <a:t>6. </a:t>
            </a:r>
            <a:r>
              <a:rPr lang="da-DK" sz="1600" dirty="0">
                <a:latin typeface="Dotum" panose="020B0600000101010101" pitchFamily="34" charset="-127"/>
                <a:ea typeface="Dotum" panose="020B0600000101010101" pitchFamily="34" charset="-127"/>
              </a:rPr>
              <a:t>Hvad kan man gøre som kollega?</a:t>
            </a:r>
          </a:p>
          <a:p>
            <a:pPr>
              <a:spcAft>
                <a:spcPts val="800"/>
              </a:spcAft>
            </a:pPr>
            <a:r>
              <a:rPr lang="da-DK" sz="1600" dirty="0">
                <a:solidFill>
                  <a:srgbClr val="43B18E"/>
                </a:solidFill>
                <a:latin typeface="Dotum" panose="020B0600000101010101" pitchFamily="34" charset="-127"/>
                <a:ea typeface="Dotum" panose="020B0600000101010101" pitchFamily="34" charset="-127"/>
              </a:rPr>
              <a:t>7. </a:t>
            </a:r>
            <a:r>
              <a:rPr lang="da-DK" sz="1600" dirty="0">
                <a:latin typeface="Dotum" panose="020B0600000101010101" pitchFamily="34" charset="-127"/>
                <a:ea typeface="Dotum" panose="020B0600000101010101" pitchFamily="34" charset="-127"/>
              </a:rPr>
              <a:t>Hvad kan skibsledelsen gøre?</a:t>
            </a:r>
          </a:p>
          <a:p>
            <a:pPr>
              <a:spcAft>
                <a:spcPts val="800"/>
              </a:spcAft>
            </a:pPr>
            <a:r>
              <a:rPr lang="da-DK" sz="1600" dirty="0">
                <a:solidFill>
                  <a:srgbClr val="43B18E"/>
                </a:solidFill>
                <a:latin typeface="Dotum" panose="020B0600000101010101" pitchFamily="34" charset="-127"/>
                <a:ea typeface="Dotum" panose="020B0600000101010101" pitchFamily="34" charset="-127"/>
              </a:rPr>
              <a:t>8. </a:t>
            </a:r>
            <a:r>
              <a:rPr lang="da-DK" sz="1600" dirty="0">
                <a:latin typeface="Dotum" panose="020B0600000101010101" pitchFamily="34" charset="-127"/>
                <a:ea typeface="Dotum" panose="020B0600000101010101" pitchFamily="34" charset="-127"/>
              </a:rPr>
              <a:t>Hvad kan rederiet gøre?</a:t>
            </a:r>
          </a:p>
          <a:p>
            <a:pPr>
              <a:spcAft>
                <a:spcPts val="800"/>
              </a:spcAft>
            </a:pPr>
            <a:r>
              <a:rPr lang="da-DK" sz="1600" dirty="0">
                <a:solidFill>
                  <a:srgbClr val="43B18E"/>
                </a:solidFill>
                <a:latin typeface="Dotum" panose="020B0600000101010101" pitchFamily="34" charset="-127"/>
                <a:ea typeface="Dotum" panose="020B0600000101010101" pitchFamily="34" charset="-127"/>
              </a:rPr>
              <a:t>9. </a:t>
            </a:r>
            <a:r>
              <a:rPr lang="da-DK" sz="1600" dirty="0">
                <a:latin typeface="Dotum" panose="020B0600000101010101" pitchFamily="34" charset="-127"/>
                <a:ea typeface="Dotum" panose="020B0600000101010101" pitchFamily="34" charset="-127"/>
              </a:rPr>
              <a:t>Gode råd til sikkerhedsrepræsentanten.</a:t>
            </a:r>
          </a:p>
        </p:txBody>
      </p:sp>
      <p:pic>
        <p:nvPicPr>
          <p:cNvPr id="7" name="Billede 6">
            <a:extLst>
              <a:ext uri="{FF2B5EF4-FFF2-40B4-BE49-F238E27FC236}">
                <a16:creationId xmlns:a16="http://schemas.microsoft.com/office/drawing/2014/main" id="{24CFB751-7636-AC49-A8A3-1885D8BA62DF}"/>
              </a:ext>
            </a:extLst>
          </p:cNvPr>
          <p:cNvPicPr>
            <a:picLocks noChangeAspect="1"/>
          </p:cNvPicPr>
          <p:nvPr/>
        </p:nvPicPr>
        <p:blipFill>
          <a:blip r:embed="rId3"/>
          <a:srcRect/>
          <a:stretch/>
        </p:blipFill>
        <p:spPr>
          <a:xfrm>
            <a:off x="6919852" y="1473600"/>
            <a:ext cx="3905148" cy="3910799"/>
          </a:xfrm>
          <a:prstGeom prst="rect">
            <a:avLst/>
          </a:prstGeom>
        </p:spPr>
      </p:pic>
      <p:pic>
        <p:nvPicPr>
          <p:cNvPr id="10" name="Billede 9">
            <a:extLst>
              <a:ext uri="{FF2B5EF4-FFF2-40B4-BE49-F238E27FC236}">
                <a16:creationId xmlns:a16="http://schemas.microsoft.com/office/drawing/2014/main" id="{B629C942-568A-F541-B4F5-3F257269FDA7}"/>
              </a:ext>
            </a:extLst>
          </p:cNvPr>
          <p:cNvPicPr>
            <a:picLocks noChangeAspect="1"/>
          </p:cNvPicPr>
          <p:nvPr/>
        </p:nvPicPr>
        <p:blipFill>
          <a:blip r:embed="rId4"/>
          <a:srcRect/>
          <a:stretch/>
        </p:blipFill>
        <p:spPr>
          <a:xfrm>
            <a:off x="5222309" y="5181768"/>
            <a:ext cx="3905148" cy="719369"/>
          </a:xfrm>
          <a:prstGeom prst="rect">
            <a:avLst/>
          </a:prstGeom>
        </p:spPr>
      </p:pic>
      <p:pic>
        <p:nvPicPr>
          <p:cNvPr id="12" name="Billede 11">
            <a:extLst>
              <a:ext uri="{FF2B5EF4-FFF2-40B4-BE49-F238E27FC236}">
                <a16:creationId xmlns:a16="http://schemas.microsoft.com/office/drawing/2014/main" id="{A421A782-9461-0D43-9111-59A1F9349554}"/>
              </a:ext>
            </a:extLst>
          </p:cNvPr>
          <p:cNvPicPr>
            <a:picLocks noChangeAspect="1"/>
          </p:cNvPicPr>
          <p:nvPr/>
        </p:nvPicPr>
        <p:blipFill>
          <a:blip r:embed="rId4"/>
          <a:srcRect/>
          <a:stretch/>
        </p:blipFill>
        <p:spPr>
          <a:xfrm>
            <a:off x="10168396" y="1196435"/>
            <a:ext cx="4293623" cy="790930"/>
          </a:xfrm>
          <a:prstGeom prst="rect">
            <a:avLst/>
          </a:prstGeom>
        </p:spPr>
      </p:pic>
    </p:spTree>
    <p:extLst>
      <p:ext uri="{BB962C8B-B14F-4D97-AF65-F5344CB8AC3E}">
        <p14:creationId xmlns:p14="http://schemas.microsoft.com/office/powerpoint/2010/main" val="271195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802163" y="2736171"/>
            <a:ext cx="5176539" cy="2174954"/>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Forebygge de forhold i kulturen og arbejdsmiljøet, som øger risikoen for konflikter og mobning.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Skabe øget bevidsthed hos ledere og medarbejdere om eget bidrag til et positivt samarbejde og kommunikation, samt øge deres kompetencer hertil.</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Skabe strukturer og rammer for en professionel løsning af konflikter og mobning.</a:t>
            </a: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Et godt psykisk arbejdsmiljø</a:t>
            </a:r>
          </a:p>
        </p:txBody>
      </p:sp>
      <p:pic>
        <p:nvPicPr>
          <p:cNvPr id="22" name="Billede 21">
            <a:extLst>
              <a:ext uri="{FF2B5EF4-FFF2-40B4-BE49-F238E27FC236}">
                <a16:creationId xmlns:a16="http://schemas.microsoft.com/office/drawing/2014/main" id="{A2780C64-0891-AF47-8176-BC98A5EC99E7}"/>
              </a:ext>
            </a:extLst>
          </p:cNvPr>
          <p:cNvPicPr>
            <a:picLocks noChangeAspect="1"/>
          </p:cNvPicPr>
          <p:nvPr/>
        </p:nvPicPr>
        <p:blipFill>
          <a:blip r:embed="rId3"/>
          <a:srcRect/>
          <a:stretch/>
        </p:blipFill>
        <p:spPr>
          <a:xfrm>
            <a:off x="3529042" y="5495911"/>
            <a:ext cx="3905148" cy="719369"/>
          </a:xfrm>
          <a:prstGeom prst="rect">
            <a:avLst/>
          </a:prstGeom>
        </p:spPr>
      </p:pic>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10028578" y="991355"/>
            <a:ext cx="4293623" cy="790930"/>
          </a:xfrm>
          <a:prstGeom prst="rect">
            <a:avLst/>
          </a:prstGeom>
        </p:spPr>
      </p:pic>
      <p:sp>
        <p:nvSpPr>
          <p:cNvPr id="2" name="Tekstfelt 1">
            <a:extLst>
              <a:ext uri="{FF2B5EF4-FFF2-40B4-BE49-F238E27FC236}">
                <a16:creationId xmlns:a16="http://schemas.microsoft.com/office/drawing/2014/main" id="{0E0EC96F-F238-48CA-AE10-6D443A6D7A26}"/>
              </a:ext>
            </a:extLst>
          </p:cNvPr>
          <p:cNvSpPr txBox="1"/>
          <p:nvPr/>
        </p:nvSpPr>
        <p:spPr>
          <a:xfrm>
            <a:off x="712223" y="1620188"/>
            <a:ext cx="4949275" cy="830997"/>
          </a:xfrm>
          <a:prstGeom prst="rect">
            <a:avLst/>
          </a:prstGeom>
          <a:noFill/>
        </p:spPr>
        <p:txBody>
          <a:bodyPr wrap="square" rtlCol="0">
            <a:spAutoFit/>
          </a:bodyPr>
          <a:lstStyle/>
          <a:p>
            <a:pPr algn="l"/>
            <a:r>
              <a:rPr lang="da-DK" sz="1600" dirty="0">
                <a:latin typeface="Dotum" panose="020B0600000101010101" pitchFamily="34" charset="-127"/>
                <a:ea typeface="Dotum" panose="020B0600000101010101" pitchFamily="34" charset="-127"/>
              </a:rPr>
              <a:t>Mobning og chikane er udtryk for umodenhed i en organisation. Forebyggelse handler derfor om at udvikle organisationen:</a:t>
            </a:r>
          </a:p>
        </p:txBody>
      </p:sp>
      <p:pic>
        <p:nvPicPr>
          <p:cNvPr id="4" name="Billede 3">
            <a:extLst>
              <a:ext uri="{FF2B5EF4-FFF2-40B4-BE49-F238E27FC236}">
                <a16:creationId xmlns:a16="http://schemas.microsoft.com/office/drawing/2014/main" id="{DA9D0D45-64DD-5040-9F4A-81FABE1227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25376" y="863600"/>
            <a:ext cx="4293622" cy="4756874"/>
          </a:xfrm>
          <a:prstGeom prst="rect">
            <a:avLst/>
          </a:prstGeom>
        </p:spPr>
      </p:pic>
    </p:spTree>
    <p:extLst>
      <p:ext uri="{BB962C8B-B14F-4D97-AF65-F5344CB8AC3E}">
        <p14:creationId xmlns:p14="http://schemas.microsoft.com/office/powerpoint/2010/main" val="353448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Forebyggelse af mobning starter med os selv</a:t>
            </a:r>
          </a:p>
        </p:txBody>
      </p:sp>
      <p:sp>
        <p:nvSpPr>
          <p:cNvPr id="5" name="Tekstfelt 4">
            <a:extLst>
              <a:ext uri="{FF2B5EF4-FFF2-40B4-BE49-F238E27FC236}">
                <a16:creationId xmlns:a16="http://schemas.microsoft.com/office/drawing/2014/main" id="{33AB56C7-1B0C-AA42-99F3-496428B25E7A}"/>
              </a:ext>
            </a:extLst>
          </p:cNvPr>
          <p:cNvSpPr txBox="1"/>
          <p:nvPr/>
        </p:nvSpPr>
        <p:spPr>
          <a:xfrm>
            <a:off x="788426" y="1694246"/>
            <a:ext cx="5942158" cy="4349909"/>
          </a:xfrm>
          <a:prstGeom prst="rect">
            <a:avLst/>
          </a:prstGeom>
          <a:noFill/>
        </p:spPr>
        <p:txBody>
          <a:bodyPr wrap="square" lIns="0" tIns="0" rIns="0" bIns="0" rtlCol="0">
            <a:spAutoFit/>
          </a:bodyPr>
          <a:lstStyle/>
          <a:p>
            <a:pPr>
              <a:spcAft>
                <a:spcPts val="800"/>
              </a:spcAft>
            </a:pPr>
            <a:r>
              <a:rPr lang="da-DK" sz="1600" dirty="0">
                <a:latin typeface="Dotum" panose="020B0600000101010101" pitchFamily="34" charset="-127"/>
                <a:ea typeface="Dotum" panose="020B0600000101010101" pitchFamily="34" charset="-127"/>
              </a:rPr>
              <a:t>Al forebyggelse af mobning starter med en øget bevidsthed om ens egen ageren. Derudover er det vigtigt at sætte fokus på, hvilken kultur der er på arbejdspladsen.</a:t>
            </a:r>
            <a:br>
              <a:rPr lang="da-DK" sz="1600" dirty="0">
                <a:latin typeface="Dotum" panose="020B0600000101010101" pitchFamily="34" charset="-127"/>
                <a:ea typeface="Dotum" panose="020B0600000101010101" pitchFamily="34" charset="-127"/>
              </a:rPr>
            </a:b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Vær opmærksom på:</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Om ledere og medarbejdere og kollegerne indbyrdes er gode til at tale sammen og til at tage konflikterne i opløbet. </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Om der er en konstruktiv feedbackkultur. </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Om der er en høj grad af retfærdighed på jobbet.  </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Om nogen oplever, at der er kolleger, som favoriseres, mens andre står tilbage med de kedelige rutineopgaver.</a:t>
            </a:r>
            <a:br>
              <a:rPr lang="da-DK" sz="1600" dirty="0">
                <a:latin typeface="Dotum" panose="020B0600000101010101" pitchFamily="34" charset="-127"/>
                <a:ea typeface="Dotum" panose="020B0600000101010101" pitchFamily="34" charset="-127"/>
              </a:rPr>
            </a:b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Det er relevant for alle arbejdspladser at arbejde med at forebygge mobning, og der er syv trin, man som arbejdsplads med fordel kan følge.</a:t>
            </a:r>
            <a:endParaRPr lang="da-DK" sz="1400" dirty="0">
              <a:latin typeface="Dotum" panose="020B0600000101010101" pitchFamily="34" charset="-127"/>
              <a:ea typeface="Dotum" panose="020B0600000101010101" pitchFamily="34" charset="-127"/>
            </a:endParaRPr>
          </a:p>
        </p:txBody>
      </p:sp>
      <p:pic>
        <p:nvPicPr>
          <p:cNvPr id="13" name="Billede 12">
            <a:extLst>
              <a:ext uri="{FF2B5EF4-FFF2-40B4-BE49-F238E27FC236}">
                <a16:creationId xmlns:a16="http://schemas.microsoft.com/office/drawing/2014/main" id="{B248AE1F-8333-F14C-B67F-5CD66215BB65}"/>
              </a:ext>
            </a:extLst>
          </p:cNvPr>
          <p:cNvPicPr>
            <a:picLocks noChangeAspect="1"/>
          </p:cNvPicPr>
          <p:nvPr/>
        </p:nvPicPr>
        <p:blipFill>
          <a:blip r:embed="rId3"/>
          <a:srcRect/>
          <a:stretch/>
        </p:blipFill>
        <p:spPr>
          <a:xfrm>
            <a:off x="8774310" y="1125210"/>
            <a:ext cx="4293623" cy="790930"/>
          </a:xfrm>
          <a:prstGeom prst="rect">
            <a:avLst/>
          </a:prstGeom>
        </p:spPr>
      </p:pic>
      <p:pic>
        <p:nvPicPr>
          <p:cNvPr id="6" name="Billede 5">
            <a:extLst>
              <a:ext uri="{FF2B5EF4-FFF2-40B4-BE49-F238E27FC236}">
                <a16:creationId xmlns:a16="http://schemas.microsoft.com/office/drawing/2014/main" id="{BE6F9EA8-1341-0E46-ADFA-AC80C36B8A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4143" y="2218544"/>
            <a:ext cx="4382389" cy="3295204"/>
          </a:xfrm>
          <a:prstGeom prst="rect">
            <a:avLst/>
          </a:prstGeom>
        </p:spPr>
      </p:pic>
    </p:spTree>
    <p:extLst>
      <p:ext uri="{BB962C8B-B14F-4D97-AF65-F5344CB8AC3E}">
        <p14:creationId xmlns:p14="http://schemas.microsoft.com/office/powerpoint/2010/main" val="44010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De 7 trin til forebyggelse er:</a:t>
            </a:r>
          </a:p>
        </p:txBody>
      </p:sp>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10561004" y="991355"/>
            <a:ext cx="4293623" cy="790930"/>
          </a:xfrm>
          <a:prstGeom prst="rect">
            <a:avLst/>
          </a:prstGeom>
        </p:spPr>
      </p:pic>
      <p:sp>
        <p:nvSpPr>
          <p:cNvPr id="10" name="Tekstfelt 9">
            <a:extLst>
              <a:ext uri="{FF2B5EF4-FFF2-40B4-BE49-F238E27FC236}">
                <a16:creationId xmlns:a16="http://schemas.microsoft.com/office/drawing/2014/main" id="{27045CF8-7D59-CD4D-AF26-8A664357D82F}"/>
              </a:ext>
            </a:extLst>
          </p:cNvPr>
          <p:cNvSpPr txBox="1"/>
          <p:nvPr/>
        </p:nvSpPr>
        <p:spPr>
          <a:xfrm>
            <a:off x="6096000" y="5484043"/>
            <a:ext cx="5383776" cy="646331"/>
          </a:xfrm>
          <a:prstGeom prst="rect">
            <a:avLst/>
          </a:prstGeom>
          <a:noFill/>
          <a:ln w="38100">
            <a:noFill/>
          </a:ln>
        </p:spPr>
        <p:txBody>
          <a:bodyPr wrap="square" rtlCol="0">
            <a:spAutoFit/>
          </a:bodyPr>
          <a:lstStyle/>
          <a:p>
            <a:pPr algn="ctr"/>
            <a:r>
              <a:rPr lang="da-DK" dirty="0">
                <a:solidFill>
                  <a:srgbClr val="43B18E"/>
                </a:solidFill>
                <a:latin typeface="Franklin Gothic Medium" panose="020B0603020102020204" pitchFamily="34" charset="0"/>
                <a:ea typeface="Dotum" panose="020B0600000101010101" pitchFamily="34" charset="-127"/>
              </a:rPr>
              <a:t>Husk: Ved håndtering af mobning – skab klarhed over bagvedliggende faktorer</a:t>
            </a:r>
          </a:p>
        </p:txBody>
      </p:sp>
      <p:pic>
        <p:nvPicPr>
          <p:cNvPr id="9" name="Billede 8">
            <a:extLst>
              <a:ext uri="{FF2B5EF4-FFF2-40B4-BE49-F238E27FC236}">
                <a16:creationId xmlns:a16="http://schemas.microsoft.com/office/drawing/2014/main" id="{A79BB105-A9C1-CA42-98CF-591EB56B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12" y="848610"/>
            <a:ext cx="4426570" cy="4336884"/>
          </a:xfrm>
          <a:prstGeom prst="rect">
            <a:avLst/>
          </a:prstGeom>
        </p:spPr>
      </p:pic>
      <p:pic>
        <p:nvPicPr>
          <p:cNvPr id="13" name="Billede 12">
            <a:extLst>
              <a:ext uri="{FF2B5EF4-FFF2-40B4-BE49-F238E27FC236}">
                <a16:creationId xmlns:a16="http://schemas.microsoft.com/office/drawing/2014/main" id="{0EE28919-4B35-E24B-8412-51AA76E9AF2B}"/>
              </a:ext>
            </a:extLst>
          </p:cNvPr>
          <p:cNvPicPr>
            <a:picLocks noChangeAspect="1"/>
          </p:cNvPicPr>
          <p:nvPr/>
        </p:nvPicPr>
        <p:blipFill>
          <a:blip r:embed="rId3"/>
          <a:srcRect/>
          <a:stretch/>
        </p:blipFill>
        <p:spPr>
          <a:xfrm>
            <a:off x="712223" y="5339444"/>
            <a:ext cx="4293623" cy="790930"/>
          </a:xfrm>
          <a:prstGeom prst="rect">
            <a:avLst/>
          </a:prstGeom>
        </p:spPr>
      </p:pic>
      <p:sp>
        <p:nvSpPr>
          <p:cNvPr id="15" name="Tekstfelt 14">
            <a:extLst>
              <a:ext uri="{FF2B5EF4-FFF2-40B4-BE49-F238E27FC236}">
                <a16:creationId xmlns:a16="http://schemas.microsoft.com/office/drawing/2014/main" id="{7D7F4C7F-7220-AF4A-9C12-7410C64F5B69}"/>
              </a:ext>
            </a:extLst>
          </p:cNvPr>
          <p:cNvSpPr txBox="1"/>
          <p:nvPr/>
        </p:nvSpPr>
        <p:spPr>
          <a:xfrm>
            <a:off x="767027" y="1759462"/>
            <a:ext cx="5092422" cy="3180358"/>
          </a:xfrm>
          <a:prstGeom prst="rect">
            <a:avLst/>
          </a:prstGeom>
          <a:noFill/>
        </p:spPr>
        <p:txBody>
          <a:bodyPr wrap="square" lIns="0" tIns="0" rIns="0" bIns="0" rtlCol="0">
            <a:spAutoFit/>
          </a:bodyPr>
          <a:lstStyle/>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Indfør en mobbepolitik.</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Minimér eller fjern risikofaktorer i det psykiske arbejdsmiljø.</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Sæt fokus på kommunikation og omgangstone.</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Arbejd med at ændre en negativ kultur.</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Øg lederes kompetence til at forebygge </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og håndtere mobning.</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Rekruttér og forfrem de rigtige folk.</a:t>
            </a:r>
          </a:p>
          <a:p>
            <a:pPr marL="342900" indent="-342900">
              <a:spcAft>
                <a:spcPts val="800"/>
              </a:spcAft>
              <a:buClr>
                <a:srgbClr val="43B18E"/>
              </a:buClr>
              <a:buFont typeface="+mj-lt"/>
              <a:buAutoNum type="arabicPeriod"/>
            </a:pPr>
            <a:r>
              <a:rPr lang="da-DK" sz="1600" dirty="0">
                <a:latin typeface="Dotum" panose="020B0600000101010101" pitchFamily="34" charset="-127"/>
                <a:ea typeface="Dotum" panose="020B0600000101010101" pitchFamily="34" charset="-127"/>
              </a:rPr>
              <a:t>Håndter sager om mobning.</a:t>
            </a:r>
          </a:p>
          <a:p>
            <a:pPr marL="342900" indent="-342900">
              <a:spcAft>
                <a:spcPts val="800"/>
              </a:spcAft>
              <a:buClr>
                <a:srgbClr val="43B18E"/>
              </a:buClr>
              <a:buFont typeface="+mj-lt"/>
              <a:buAutoNum type="arabicPeriod"/>
            </a:pPr>
            <a:endParaRPr lang="da-DK" sz="1600" dirty="0">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219584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fade">
                                      <p:cBhvr>
                                        <p:cTn id="3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8143678"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Trin 1 – En god rederipolitik om chikane og mobning</a:t>
            </a:r>
          </a:p>
        </p:txBody>
      </p:sp>
      <p:pic>
        <p:nvPicPr>
          <p:cNvPr id="3" name="Billede 2">
            <a:extLst>
              <a:ext uri="{FF2B5EF4-FFF2-40B4-BE49-F238E27FC236}">
                <a16:creationId xmlns:a16="http://schemas.microsoft.com/office/drawing/2014/main" id="{0F0AD2ED-4B0D-C740-93EC-A2B34CFF7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664" y="1618938"/>
            <a:ext cx="3547279" cy="3447738"/>
          </a:xfrm>
          <a:prstGeom prst="rect">
            <a:avLst/>
          </a:prstGeom>
        </p:spPr>
      </p:pic>
      <p:pic>
        <p:nvPicPr>
          <p:cNvPr id="15" name="Billede 14">
            <a:extLst>
              <a:ext uri="{FF2B5EF4-FFF2-40B4-BE49-F238E27FC236}">
                <a16:creationId xmlns:a16="http://schemas.microsoft.com/office/drawing/2014/main" id="{C0DA0F8B-2E2A-D442-A27D-ADAFFBCF9F8F}"/>
              </a:ext>
            </a:extLst>
          </p:cNvPr>
          <p:cNvPicPr>
            <a:picLocks noChangeAspect="1"/>
          </p:cNvPicPr>
          <p:nvPr/>
        </p:nvPicPr>
        <p:blipFill>
          <a:blip r:embed="rId4"/>
          <a:srcRect/>
          <a:stretch/>
        </p:blipFill>
        <p:spPr>
          <a:xfrm>
            <a:off x="9350304" y="5233910"/>
            <a:ext cx="4293623" cy="790930"/>
          </a:xfrm>
          <a:prstGeom prst="rect">
            <a:avLst/>
          </a:prstGeom>
        </p:spPr>
      </p:pic>
      <p:sp>
        <p:nvSpPr>
          <p:cNvPr id="18" name="Tekstfelt 17">
            <a:extLst>
              <a:ext uri="{FF2B5EF4-FFF2-40B4-BE49-F238E27FC236}">
                <a16:creationId xmlns:a16="http://schemas.microsoft.com/office/drawing/2014/main" id="{E919EAAB-F896-7747-9DDA-D4BDEFAF176D}"/>
              </a:ext>
            </a:extLst>
          </p:cNvPr>
          <p:cNvSpPr txBox="1"/>
          <p:nvPr/>
        </p:nvSpPr>
        <p:spPr>
          <a:xfrm>
            <a:off x="812618" y="1759462"/>
            <a:ext cx="5942158" cy="4124206"/>
          </a:xfrm>
          <a:prstGeom prst="rect">
            <a:avLst/>
          </a:prstGeom>
          <a:noFill/>
        </p:spPr>
        <p:txBody>
          <a:bodyPr wrap="square" lIns="0" tIns="0" rIns="0" bIns="0" rtlCol="0">
            <a:spAutoFit/>
          </a:bodyPr>
          <a:lstStyle/>
          <a:p>
            <a:pPr>
              <a:spcAft>
                <a:spcPts val="800"/>
              </a:spcAft>
            </a:pPr>
            <a:r>
              <a:rPr lang="da-DK" sz="1600" dirty="0">
                <a:latin typeface="Dotum" panose="020B0600000101010101" pitchFamily="34" charset="-127"/>
                <a:ea typeface="Dotum" panose="020B0600000101010101" pitchFamily="34" charset="-127"/>
              </a:rPr>
              <a:t>Viser tydeligt rederiets holdning til krænkende handlinger.</a:t>
            </a:r>
          </a:p>
          <a:p>
            <a:pPr>
              <a:spcAft>
                <a:spcPts val="800"/>
              </a:spcAft>
            </a:pPr>
            <a:r>
              <a:rPr lang="da-DK" sz="1600" dirty="0">
                <a:latin typeface="Dotum" panose="020B0600000101010101" pitchFamily="34" charset="-127"/>
                <a:ea typeface="Dotum" panose="020B0600000101010101" pitchFamily="34" charset="-127"/>
              </a:rPr>
              <a:t>Indeholder klare procedurer for håndtering af sager: </a:t>
            </a:r>
            <a:br>
              <a:rPr lang="da-DK" sz="1600" dirty="0">
                <a:latin typeface="Dotum" panose="020B0600000101010101" pitchFamily="34" charset="-127"/>
                <a:ea typeface="Dotum" panose="020B0600000101010101" pitchFamily="34" charset="-127"/>
              </a:rPr>
            </a:br>
            <a:endParaRPr lang="da-DK" sz="1600" dirty="0">
              <a:latin typeface="Dotum" panose="020B0600000101010101" pitchFamily="34" charset="-127"/>
              <a:ea typeface="Dotum" panose="020B0600000101010101" pitchFamily="34" charset="-127"/>
            </a:endParaRP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Hvem skal man henvende sig til, hvordan, hvornår?</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Procedurer for undersøgelse og håndtering af problemet.</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Eksempler på mulige tiltag.</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Hvad sker der med en personer, som fortsat udviser negativ adfærd?</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Opfølgning og evaluering.</a:t>
            </a:r>
          </a:p>
          <a:p>
            <a:pPr>
              <a:spcAft>
                <a:spcPts val="800"/>
              </a:spcAft>
            </a:pP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Beskriver individuelle indsatser i forhold til behandling:</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Behandling/støtte til mobbede.</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Behandling/støtte til udpegede mobbere.</a:t>
            </a:r>
          </a:p>
        </p:txBody>
      </p:sp>
    </p:spTree>
    <p:extLst>
      <p:ext uri="{BB962C8B-B14F-4D97-AF65-F5344CB8AC3E}">
        <p14:creationId xmlns:p14="http://schemas.microsoft.com/office/powerpoint/2010/main" val="146013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9" end="9"/>
                                            </p:txEl>
                                          </p:spTgt>
                                        </p:tgtEl>
                                        <p:attrNameLst>
                                          <p:attrName>style.visibility</p:attrName>
                                        </p:attrNameLst>
                                      </p:cBhvr>
                                      <p:to>
                                        <p:strVal val="visible"/>
                                      </p:to>
                                    </p:set>
                                    <p:animEffect transition="in" filter="fade">
                                      <p:cBhvr>
                                        <p:cTn id="52"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Trin 2 – Identificér og minimér risikofaktorer </a:t>
            </a:r>
            <a:b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br>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i det psykiske arbejdsmiljø</a:t>
            </a:r>
          </a:p>
        </p:txBody>
      </p:sp>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9815603" y="1134465"/>
            <a:ext cx="4293623" cy="790930"/>
          </a:xfrm>
          <a:prstGeom prst="rect">
            <a:avLst/>
          </a:prstGeom>
        </p:spPr>
      </p:pic>
      <p:sp>
        <p:nvSpPr>
          <p:cNvPr id="9" name="Tekstfelt 8">
            <a:extLst>
              <a:ext uri="{FF2B5EF4-FFF2-40B4-BE49-F238E27FC236}">
                <a16:creationId xmlns:a16="http://schemas.microsoft.com/office/drawing/2014/main" id="{17D5D425-5DA8-F546-AAC0-AC88BC50875E}"/>
              </a:ext>
            </a:extLst>
          </p:cNvPr>
          <p:cNvSpPr txBox="1"/>
          <p:nvPr/>
        </p:nvSpPr>
        <p:spPr>
          <a:xfrm>
            <a:off x="812618" y="2077457"/>
            <a:ext cx="5942158" cy="2975173"/>
          </a:xfrm>
          <a:prstGeom prst="rect">
            <a:avLst/>
          </a:prstGeom>
          <a:noFill/>
        </p:spPr>
        <p:txBody>
          <a:bodyPr wrap="square" lIns="0" tIns="0" rIns="0" bIns="0" rtlCol="0">
            <a:spAutoFit/>
          </a:bodyPr>
          <a:lstStyle/>
          <a:p>
            <a:pPr>
              <a:spcAft>
                <a:spcPts val="800"/>
              </a:spcAft>
            </a:pPr>
            <a:r>
              <a:rPr lang="da-DK" sz="1600" dirty="0">
                <a:latin typeface="Dotum" panose="020B0600000101010101" pitchFamily="34" charset="-127"/>
                <a:ea typeface="Dotum" panose="020B0600000101010101" pitchFamily="34" charset="-127"/>
              </a:rPr>
              <a:t>Kortlæg det psykiske arbejdsmiljø, lav handleplaner, implementér dem.</a:t>
            </a:r>
            <a:br>
              <a:rPr lang="da-DK" sz="1600" dirty="0">
                <a:latin typeface="Dotum" panose="020B0600000101010101" pitchFamily="34" charset="-127"/>
                <a:ea typeface="Dotum" panose="020B0600000101010101" pitchFamily="34" charset="-127"/>
              </a:rPr>
            </a:b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Vigtige opmærksomhedspunkter:</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Uklarhed i roller og ansvarsområder.</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Negative vurderinger af ledelse – særligt dens kompetence til konflikthåndtering.</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Oplevet uretfærdighed.</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Forandringsprocesser.</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Stress hos den enkelte og/eller i gruppen.</a:t>
            </a:r>
          </a:p>
        </p:txBody>
      </p:sp>
      <p:pic>
        <p:nvPicPr>
          <p:cNvPr id="3" name="Billede 2">
            <a:extLst>
              <a:ext uri="{FF2B5EF4-FFF2-40B4-BE49-F238E27FC236}">
                <a16:creationId xmlns:a16="http://schemas.microsoft.com/office/drawing/2014/main" id="{85A44532-2B6E-3C47-A1EC-FAA8C1288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801" y="1645623"/>
            <a:ext cx="3276195" cy="3838839"/>
          </a:xfrm>
          <a:prstGeom prst="rect">
            <a:avLst/>
          </a:prstGeom>
        </p:spPr>
      </p:pic>
      <p:pic>
        <p:nvPicPr>
          <p:cNvPr id="12" name="Billede 11">
            <a:extLst>
              <a:ext uri="{FF2B5EF4-FFF2-40B4-BE49-F238E27FC236}">
                <a16:creationId xmlns:a16="http://schemas.microsoft.com/office/drawing/2014/main" id="{CE1CA2BA-2A5D-3E4D-8F5D-93FF494EB83A}"/>
              </a:ext>
            </a:extLst>
          </p:cNvPr>
          <p:cNvPicPr>
            <a:picLocks noChangeAspect="1"/>
          </p:cNvPicPr>
          <p:nvPr/>
        </p:nvPicPr>
        <p:blipFill>
          <a:blip r:embed="rId3"/>
          <a:srcRect/>
          <a:stretch/>
        </p:blipFill>
        <p:spPr>
          <a:xfrm>
            <a:off x="4607964" y="5348747"/>
            <a:ext cx="4293623" cy="790930"/>
          </a:xfrm>
          <a:prstGeom prst="rect">
            <a:avLst/>
          </a:prstGeom>
        </p:spPr>
      </p:pic>
    </p:spTree>
    <p:extLst>
      <p:ext uri="{BB962C8B-B14F-4D97-AF65-F5344CB8AC3E}">
        <p14:creationId xmlns:p14="http://schemas.microsoft.com/office/powerpoint/2010/main" val="251184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Trin 3 – Fokus på kommunikation, </a:t>
            </a:r>
            <a:b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br>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omgangstone og konflikthåndtering</a:t>
            </a:r>
          </a:p>
        </p:txBody>
      </p:sp>
      <p:pic>
        <p:nvPicPr>
          <p:cNvPr id="22" name="Billede 21">
            <a:extLst>
              <a:ext uri="{FF2B5EF4-FFF2-40B4-BE49-F238E27FC236}">
                <a16:creationId xmlns:a16="http://schemas.microsoft.com/office/drawing/2014/main" id="{A2780C64-0891-AF47-8176-BC98A5EC99E7}"/>
              </a:ext>
            </a:extLst>
          </p:cNvPr>
          <p:cNvPicPr>
            <a:picLocks noChangeAspect="1"/>
          </p:cNvPicPr>
          <p:nvPr/>
        </p:nvPicPr>
        <p:blipFill>
          <a:blip r:embed="rId3"/>
          <a:srcRect/>
          <a:stretch/>
        </p:blipFill>
        <p:spPr>
          <a:xfrm>
            <a:off x="7370731" y="5425153"/>
            <a:ext cx="3905148" cy="719369"/>
          </a:xfrm>
          <a:prstGeom prst="rect">
            <a:avLst/>
          </a:prstGeom>
        </p:spPr>
      </p:pic>
      <p:sp>
        <p:nvSpPr>
          <p:cNvPr id="9" name="Tekstfelt 8">
            <a:extLst>
              <a:ext uri="{FF2B5EF4-FFF2-40B4-BE49-F238E27FC236}">
                <a16:creationId xmlns:a16="http://schemas.microsoft.com/office/drawing/2014/main" id="{42CABD80-8839-CB43-9FA1-A25791FF50BA}"/>
              </a:ext>
            </a:extLst>
          </p:cNvPr>
          <p:cNvSpPr txBox="1"/>
          <p:nvPr/>
        </p:nvSpPr>
        <p:spPr>
          <a:xfrm>
            <a:off x="826718" y="2077457"/>
            <a:ext cx="6308600" cy="3467616"/>
          </a:xfrm>
          <a:prstGeom prst="rect">
            <a:avLst/>
          </a:prstGeom>
          <a:noFill/>
        </p:spPr>
        <p:txBody>
          <a:bodyPr wrap="square" lIns="0" tIns="0" rIns="0" bIns="0" rtlCol="0">
            <a:spAutoFit/>
          </a:bodyPr>
          <a:lstStyle/>
          <a:p>
            <a:pPr>
              <a:spcAft>
                <a:spcPts val="800"/>
              </a:spcAft>
            </a:pPr>
            <a:r>
              <a:rPr lang="da-DK" sz="1600" dirty="0">
                <a:latin typeface="Dotum" panose="020B0600000101010101" pitchFamily="34" charset="-127"/>
                <a:ea typeface="Dotum" panose="020B0600000101010101" pitchFamily="34" charset="-127"/>
              </a:rPr>
              <a:t>Lav indsatser for hele eller dele af arbejdspladsen f.eks. på møder eller kurser. Sæt fokus på:</a:t>
            </a:r>
            <a:br>
              <a:rPr lang="da-DK" sz="1600" dirty="0">
                <a:latin typeface="Dotum" panose="020B0600000101010101" pitchFamily="34" charset="-127"/>
                <a:ea typeface="Dotum" panose="020B0600000101010101" pitchFamily="34" charset="-127"/>
              </a:rPr>
            </a:b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Omgangstone og risikosituationer for dårlig tone.</a:t>
            </a:r>
            <a:br>
              <a:rPr lang="da-DK" sz="1600" dirty="0">
                <a:latin typeface="Dotum" panose="020B0600000101010101" pitchFamily="34" charset="-127"/>
                <a:ea typeface="Dotum" panose="020B0600000101010101" pitchFamily="34" charset="-127"/>
              </a:rPr>
            </a:b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God/dårlig kommunikation og konflikthåndtering: </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Indfør brug af feedback.</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Skab tid i hverdagen til at give/modtage feedback og følge op.</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Del viden om konflikter og konflikthåndtering.</a:t>
            </a:r>
            <a:br>
              <a:rPr lang="da-DK" sz="1600" dirty="0">
                <a:latin typeface="Dotum" panose="020B0600000101010101" pitchFamily="34" charset="-127"/>
                <a:ea typeface="Dotum" panose="020B0600000101010101" pitchFamily="34" charset="-127"/>
              </a:rPr>
            </a:br>
            <a:endParaRPr lang="da-DK" sz="1600" dirty="0">
              <a:latin typeface="Dotum" panose="020B0600000101010101" pitchFamily="34" charset="-127"/>
              <a:ea typeface="Dotum" panose="020B0600000101010101" pitchFamily="34" charset="-127"/>
            </a:endParaRPr>
          </a:p>
          <a:p>
            <a:pPr>
              <a:spcAft>
                <a:spcPts val="800"/>
              </a:spcAft>
            </a:pPr>
            <a:r>
              <a:rPr lang="da-DK" sz="1600" dirty="0">
                <a:latin typeface="Dotum" panose="020B0600000101010101" pitchFamily="34" charset="-127"/>
                <a:ea typeface="Dotum" panose="020B0600000101010101" pitchFamily="34" charset="-127"/>
              </a:rPr>
              <a:t>Ændring af negativ samarbejdskultur kræver en indsats over tid.</a:t>
            </a:r>
          </a:p>
          <a:p>
            <a:pPr marL="285750" indent="-28575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Individuelle interviews kan være et godt udgangspunkt.</a:t>
            </a:r>
          </a:p>
        </p:txBody>
      </p:sp>
      <p:pic>
        <p:nvPicPr>
          <p:cNvPr id="3" name="Billede 2">
            <a:extLst>
              <a:ext uri="{FF2B5EF4-FFF2-40B4-BE49-F238E27FC236}">
                <a16:creationId xmlns:a16="http://schemas.microsoft.com/office/drawing/2014/main" id="{00934E5B-E5F7-554B-9165-958B7A8E2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731" y="803640"/>
            <a:ext cx="4159928" cy="4236654"/>
          </a:xfrm>
          <a:prstGeom prst="rect">
            <a:avLst/>
          </a:prstGeom>
        </p:spPr>
      </p:pic>
    </p:spTree>
    <p:extLst>
      <p:ext uri="{BB962C8B-B14F-4D97-AF65-F5344CB8AC3E}">
        <p14:creationId xmlns:p14="http://schemas.microsoft.com/office/powerpoint/2010/main" val="55710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0F95411E-21F7-EB4A-9FA1-1790F798FA79}"/>
              </a:ext>
            </a:extLst>
          </p:cNvPr>
          <p:cNvSpPr txBox="1"/>
          <p:nvPr/>
        </p:nvSpPr>
        <p:spPr>
          <a:xfrm>
            <a:off x="798791" y="2801461"/>
            <a:ext cx="5996922" cy="1436291"/>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Lav risikovurderinger for påvirkninger på arbejdsgange og relationer.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Klæd ledere og sikkerhedsrepræsentanter på til at kunne håndtere reaktioner på forandringer.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Evaluer løbende hvordan det går med forandringen.</a:t>
            </a:r>
          </a:p>
        </p:txBody>
      </p:sp>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Risikovurdering ved forandringsprocesser</a:t>
            </a:r>
          </a:p>
        </p:txBody>
      </p:sp>
      <p:pic>
        <p:nvPicPr>
          <p:cNvPr id="22" name="Billede 21">
            <a:extLst>
              <a:ext uri="{FF2B5EF4-FFF2-40B4-BE49-F238E27FC236}">
                <a16:creationId xmlns:a16="http://schemas.microsoft.com/office/drawing/2014/main" id="{A2780C64-0891-AF47-8176-BC98A5EC99E7}"/>
              </a:ext>
            </a:extLst>
          </p:cNvPr>
          <p:cNvPicPr>
            <a:picLocks noChangeAspect="1"/>
          </p:cNvPicPr>
          <p:nvPr/>
        </p:nvPicPr>
        <p:blipFill>
          <a:blip r:embed="rId3"/>
          <a:srcRect/>
          <a:stretch/>
        </p:blipFill>
        <p:spPr>
          <a:xfrm>
            <a:off x="798791" y="5155110"/>
            <a:ext cx="3905148" cy="719369"/>
          </a:xfrm>
          <a:prstGeom prst="rect">
            <a:avLst/>
          </a:prstGeom>
        </p:spPr>
      </p:pic>
      <p:pic>
        <p:nvPicPr>
          <p:cNvPr id="23" name="Billede 22">
            <a:extLst>
              <a:ext uri="{FF2B5EF4-FFF2-40B4-BE49-F238E27FC236}">
                <a16:creationId xmlns:a16="http://schemas.microsoft.com/office/drawing/2014/main" id="{064E8128-FD70-3941-ABCF-6EBDE1530B1E}"/>
              </a:ext>
            </a:extLst>
          </p:cNvPr>
          <p:cNvPicPr>
            <a:picLocks noChangeAspect="1"/>
          </p:cNvPicPr>
          <p:nvPr/>
        </p:nvPicPr>
        <p:blipFill>
          <a:blip r:embed="rId3"/>
          <a:srcRect/>
          <a:stretch/>
        </p:blipFill>
        <p:spPr>
          <a:xfrm>
            <a:off x="10434933" y="1120757"/>
            <a:ext cx="4293623" cy="790930"/>
          </a:xfrm>
          <a:prstGeom prst="rect">
            <a:avLst/>
          </a:prstGeom>
        </p:spPr>
      </p:pic>
      <p:sp>
        <p:nvSpPr>
          <p:cNvPr id="8" name="Tekstfelt 7">
            <a:extLst>
              <a:ext uri="{FF2B5EF4-FFF2-40B4-BE49-F238E27FC236}">
                <a16:creationId xmlns:a16="http://schemas.microsoft.com/office/drawing/2014/main" id="{55E9A9D4-1922-417A-A6E8-A2681532109D}"/>
              </a:ext>
            </a:extLst>
          </p:cNvPr>
          <p:cNvSpPr txBox="1"/>
          <p:nvPr/>
        </p:nvSpPr>
        <p:spPr>
          <a:xfrm>
            <a:off x="712223" y="1714492"/>
            <a:ext cx="5273907"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800"/>
              </a:spcAft>
              <a:buClr>
                <a:srgbClr val="43B18E"/>
              </a:buClr>
              <a:buSzTx/>
              <a:tabLst/>
              <a:defRPr/>
            </a:pPr>
            <a:r>
              <a:rPr kumimoji="0" lang="da-DK" sz="1600" b="0" i="0" u="none" strike="noStrike" kern="1200" cap="none" spc="0" normalizeH="0" baseline="0" noProof="0" dirty="0">
                <a:ln>
                  <a:noFill/>
                </a:ln>
                <a:solidFill>
                  <a:prstClr val="black"/>
                </a:solidFill>
                <a:effectLst/>
                <a:uLnTx/>
                <a:uFillTx/>
                <a:latin typeface="Dotum" panose="020B0600000101010101" pitchFamily="34" charset="-127"/>
                <a:ea typeface="Dotum" panose="020B0600000101010101" pitchFamily="34" charset="-127"/>
                <a:cs typeface="+mn-cs"/>
              </a:rPr>
              <a:t>Mange mobbesager, bunder i en dårligt gennemført forandringsproces. Skal I gennemføre forandringer så forbered processen grundigt: </a:t>
            </a:r>
          </a:p>
        </p:txBody>
      </p:sp>
      <p:pic>
        <p:nvPicPr>
          <p:cNvPr id="3" name="Billede 2">
            <a:extLst>
              <a:ext uri="{FF2B5EF4-FFF2-40B4-BE49-F238E27FC236}">
                <a16:creationId xmlns:a16="http://schemas.microsoft.com/office/drawing/2014/main" id="{916F5E69-E00F-0244-B1ED-D1CF4FC52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9013" y="1714493"/>
            <a:ext cx="3797518" cy="3794772"/>
          </a:xfrm>
          <a:prstGeom prst="rect">
            <a:avLst/>
          </a:prstGeom>
        </p:spPr>
      </p:pic>
    </p:spTree>
    <p:extLst>
      <p:ext uri="{BB962C8B-B14F-4D97-AF65-F5344CB8AC3E}">
        <p14:creationId xmlns:p14="http://schemas.microsoft.com/office/powerpoint/2010/main" val="346760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4" y="863600"/>
            <a:ext cx="9571028"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De 6 guldkorn - ud med mistrivsel, ind med arbejdsglæde</a:t>
            </a:r>
          </a:p>
        </p:txBody>
      </p:sp>
      <p:grpSp>
        <p:nvGrpSpPr>
          <p:cNvPr id="24" name="Gruppe 23">
            <a:extLst>
              <a:ext uri="{FF2B5EF4-FFF2-40B4-BE49-F238E27FC236}">
                <a16:creationId xmlns:a16="http://schemas.microsoft.com/office/drawing/2014/main" id="{DF162919-A826-6441-9CA9-FB0CB0624850}"/>
              </a:ext>
            </a:extLst>
          </p:cNvPr>
          <p:cNvGrpSpPr/>
          <p:nvPr/>
        </p:nvGrpSpPr>
        <p:grpSpPr>
          <a:xfrm>
            <a:off x="445150" y="1849379"/>
            <a:ext cx="5054502" cy="4207550"/>
            <a:chOff x="445150" y="1849379"/>
            <a:chExt cx="5054502" cy="4207550"/>
          </a:xfrm>
        </p:grpSpPr>
        <p:pic>
          <p:nvPicPr>
            <p:cNvPr id="3" name="Billede 2">
              <a:extLst>
                <a:ext uri="{FF2B5EF4-FFF2-40B4-BE49-F238E27FC236}">
                  <a16:creationId xmlns:a16="http://schemas.microsoft.com/office/drawing/2014/main" id="{2CD4394B-F3F4-BC4B-A7D4-E053B199A750}"/>
                </a:ext>
              </a:extLst>
            </p:cNvPr>
            <p:cNvPicPr>
              <a:picLocks noChangeAspect="1"/>
            </p:cNvPicPr>
            <p:nvPr/>
          </p:nvPicPr>
          <p:blipFill>
            <a:blip r:embed="rId3"/>
            <a:stretch>
              <a:fillRect/>
            </a:stretch>
          </p:blipFill>
          <p:spPr>
            <a:xfrm>
              <a:off x="445150" y="1849379"/>
              <a:ext cx="3794479" cy="3079730"/>
            </a:xfrm>
            <a:prstGeom prst="rect">
              <a:avLst/>
            </a:prstGeom>
          </p:spPr>
        </p:pic>
        <p:sp>
          <p:nvSpPr>
            <p:cNvPr id="21" name="Tekstfelt 20">
              <a:extLst>
                <a:ext uri="{FF2B5EF4-FFF2-40B4-BE49-F238E27FC236}">
                  <a16:creationId xmlns:a16="http://schemas.microsoft.com/office/drawing/2014/main" id="{F74077C3-17B0-2140-910D-F15F9F1FC060}"/>
                </a:ext>
              </a:extLst>
            </p:cNvPr>
            <p:cNvSpPr txBox="1"/>
            <p:nvPr/>
          </p:nvSpPr>
          <p:spPr>
            <a:xfrm>
              <a:off x="788426" y="5087433"/>
              <a:ext cx="4711226" cy="969496"/>
            </a:xfrm>
            <a:prstGeom prst="rect">
              <a:avLst/>
            </a:prstGeom>
            <a:noFill/>
          </p:spPr>
          <p:txBody>
            <a:bodyPr wrap="square" lIns="0" tIns="0" rIns="0" bIns="0" rtlCol="0">
              <a:spAutoFit/>
            </a:bodyPr>
            <a:lstStyle/>
            <a:p>
              <a:pPr>
                <a:spcAft>
                  <a:spcPts val="800"/>
                </a:spcAft>
                <a:buClr>
                  <a:srgbClr val="43B18E"/>
                </a:buClr>
              </a:pPr>
              <a:r>
                <a:rPr lang="da-DK" dirty="0">
                  <a:solidFill>
                    <a:srgbClr val="43B18E"/>
                  </a:solidFill>
                  <a:latin typeface="Franklin Gothic Medium" panose="020B0603020102020204" pitchFamily="34" charset="0"/>
                  <a:ea typeface="Dotum" panose="020B0600000101010101" pitchFamily="34" charset="-127"/>
                </a:rPr>
                <a:t>INDFLYDELSE</a:t>
              </a:r>
              <a:br>
                <a:rPr lang="da-DK" sz="1500" b="1" dirty="0">
                  <a:latin typeface="Dotum" panose="020B0600000101010101" pitchFamily="34" charset="-127"/>
                  <a:ea typeface="Dotum" panose="020B0600000101010101" pitchFamily="34" charset="-127"/>
                </a:rPr>
              </a:br>
              <a:r>
                <a:rPr lang="da-DK" sz="1500" b="1" dirty="0">
                  <a:latin typeface="Dotum" panose="020B0600000101010101" pitchFamily="34" charset="-127"/>
                  <a:ea typeface="Dotum" panose="020B0600000101010101" pitchFamily="34" charset="-127"/>
                </a:rPr>
                <a:t>Indflydelse på eget arbejde. </a:t>
              </a:r>
              <a:r>
                <a:rPr lang="da-DK" sz="1500" dirty="0">
                  <a:latin typeface="Dotum" panose="020B0600000101010101" pitchFamily="34" charset="-127"/>
                  <a:ea typeface="Dotum" panose="020B0600000101010101" pitchFamily="34" charset="-127"/>
                </a:rPr>
                <a:t>Det kan være, hvordan arbejdet tilrettelægges, hvem man arbejder sammen med eller valg af redskaber.</a:t>
              </a:r>
            </a:p>
          </p:txBody>
        </p:sp>
      </p:grpSp>
      <p:grpSp>
        <p:nvGrpSpPr>
          <p:cNvPr id="25" name="Gruppe 24">
            <a:extLst>
              <a:ext uri="{FF2B5EF4-FFF2-40B4-BE49-F238E27FC236}">
                <a16:creationId xmlns:a16="http://schemas.microsoft.com/office/drawing/2014/main" id="{D3921718-121F-6940-BDA6-0E54435B9070}"/>
              </a:ext>
            </a:extLst>
          </p:cNvPr>
          <p:cNvGrpSpPr/>
          <p:nvPr/>
        </p:nvGrpSpPr>
        <p:grpSpPr>
          <a:xfrm>
            <a:off x="6110574" y="1849379"/>
            <a:ext cx="5293000" cy="4438383"/>
            <a:chOff x="6110574" y="1849379"/>
            <a:chExt cx="5293000" cy="4438383"/>
          </a:xfrm>
        </p:grpSpPr>
        <p:sp>
          <p:nvSpPr>
            <p:cNvPr id="22" name="Tekstfelt 21">
              <a:extLst>
                <a:ext uri="{FF2B5EF4-FFF2-40B4-BE49-F238E27FC236}">
                  <a16:creationId xmlns:a16="http://schemas.microsoft.com/office/drawing/2014/main" id="{33649068-04C3-5C48-AC70-8AB71970AEFF}"/>
                </a:ext>
              </a:extLst>
            </p:cNvPr>
            <p:cNvSpPr txBox="1"/>
            <p:nvPr/>
          </p:nvSpPr>
          <p:spPr>
            <a:xfrm>
              <a:off x="6288078" y="5087433"/>
              <a:ext cx="5115496" cy="1200329"/>
            </a:xfrm>
            <a:prstGeom prst="rect">
              <a:avLst/>
            </a:prstGeom>
            <a:noFill/>
          </p:spPr>
          <p:txBody>
            <a:bodyPr wrap="square" lIns="0" tIns="0" rIns="0" bIns="0" rtlCol="0" anchor="t">
              <a:spAutoFit/>
            </a:bodyPr>
            <a:lstStyle/>
            <a:p>
              <a:pPr>
                <a:spcAft>
                  <a:spcPts val="800"/>
                </a:spcAft>
                <a:buClr>
                  <a:srgbClr val="43B18E"/>
                </a:buClr>
              </a:pPr>
              <a:r>
                <a:rPr lang="da-DK" dirty="0">
                  <a:solidFill>
                    <a:srgbClr val="43B18E"/>
                  </a:solidFill>
                  <a:latin typeface="Franklin Gothic Medium"/>
                  <a:ea typeface="Dotum"/>
                </a:rPr>
                <a:t>MENINGSFULDT ARBEJDE</a:t>
              </a:r>
              <a:br>
                <a:rPr lang="da-DK" sz="1500" b="1" dirty="0">
                  <a:latin typeface="Dotum" panose="020B0600000101010101" pitchFamily="34" charset="-127"/>
                  <a:ea typeface="Dotum" panose="020B0600000101010101" pitchFamily="34" charset="-127"/>
                </a:rPr>
              </a:br>
              <a:r>
                <a:rPr lang="da-DK" sz="1500" b="1" dirty="0">
                  <a:latin typeface="Dotum"/>
                  <a:ea typeface="Dotum"/>
                </a:rPr>
                <a:t>At kunne se formålet med sit arbejde. </a:t>
              </a:r>
              <a:r>
                <a:rPr lang="da-DK" sz="1500" dirty="0">
                  <a:latin typeface="Dotum"/>
                  <a:ea typeface="Dotum"/>
                </a:rPr>
                <a:t>Ud over at tjene penge er det godt, hvis man kan se, at arbejdet udgør en </a:t>
              </a:r>
              <a:r>
                <a:rPr lang="da-DK" sz="1500">
                  <a:latin typeface="Dotum"/>
                  <a:ea typeface="Dotum"/>
                </a:rPr>
                <a:t>vigtig brik i den samlede drift. På den måde kommer der </a:t>
              </a:r>
              <a:r>
                <a:rPr lang="da-DK" sz="1500" dirty="0">
                  <a:latin typeface="Dotum"/>
                  <a:ea typeface="Dotum"/>
                </a:rPr>
                <a:t>værdier og mål ind i billedet.</a:t>
              </a:r>
            </a:p>
          </p:txBody>
        </p:sp>
        <p:pic>
          <p:nvPicPr>
            <p:cNvPr id="23" name="Billede 22">
              <a:extLst>
                <a:ext uri="{FF2B5EF4-FFF2-40B4-BE49-F238E27FC236}">
                  <a16:creationId xmlns:a16="http://schemas.microsoft.com/office/drawing/2014/main" id="{398417EB-F937-CA40-AB96-240267A1BE8A}"/>
                </a:ext>
              </a:extLst>
            </p:cNvPr>
            <p:cNvPicPr>
              <a:picLocks noChangeAspect="1"/>
            </p:cNvPicPr>
            <p:nvPr/>
          </p:nvPicPr>
          <p:blipFill>
            <a:blip r:embed="rId4"/>
            <a:srcRect/>
            <a:stretch/>
          </p:blipFill>
          <p:spPr>
            <a:xfrm>
              <a:off x="6110574" y="1849379"/>
              <a:ext cx="3683598" cy="3079730"/>
            </a:xfrm>
            <a:prstGeom prst="rect">
              <a:avLst/>
            </a:prstGeom>
          </p:spPr>
        </p:pic>
      </p:grpSp>
    </p:spTree>
    <p:extLst>
      <p:ext uri="{BB962C8B-B14F-4D97-AF65-F5344CB8AC3E}">
        <p14:creationId xmlns:p14="http://schemas.microsoft.com/office/powerpoint/2010/main" val="173841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4" y="863600"/>
            <a:ext cx="9571028"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De 6 guldkorn - ud med mistrivsel, ind med arbejdsglæde</a:t>
            </a:r>
          </a:p>
        </p:txBody>
      </p:sp>
      <p:grpSp>
        <p:nvGrpSpPr>
          <p:cNvPr id="2" name="Gruppe 1">
            <a:extLst>
              <a:ext uri="{FF2B5EF4-FFF2-40B4-BE49-F238E27FC236}">
                <a16:creationId xmlns:a16="http://schemas.microsoft.com/office/drawing/2014/main" id="{D8D5205C-0320-6B48-A6B2-A8C3D678C0BA}"/>
              </a:ext>
            </a:extLst>
          </p:cNvPr>
          <p:cNvGrpSpPr/>
          <p:nvPr/>
        </p:nvGrpSpPr>
        <p:grpSpPr>
          <a:xfrm>
            <a:off x="445150" y="1777171"/>
            <a:ext cx="5054502" cy="4595649"/>
            <a:chOff x="445150" y="1777171"/>
            <a:chExt cx="5054502" cy="4595649"/>
          </a:xfrm>
        </p:grpSpPr>
        <p:pic>
          <p:nvPicPr>
            <p:cNvPr id="3" name="Billede 2">
              <a:extLst>
                <a:ext uri="{FF2B5EF4-FFF2-40B4-BE49-F238E27FC236}">
                  <a16:creationId xmlns:a16="http://schemas.microsoft.com/office/drawing/2014/main" id="{2CD4394B-F3F4-BC4B-A7D4-E053B199A750}"/>
                </a:ext>
              </a:extLst>
            </p:cNvPr>
            <p:cNvPicPr>
              <a:picLocks noChangeAspect="1"/>
            </p:cNvPicPr>
            <p:nvPr/>
          </p:nvPicPr>
          <p:blipFill>
            <a:blip r:embed="rId3"/>
            <a:srcRect/>
            <a:stretch/>
          </p:blipFill>
          <p:spPr>
            <a:xfrm>
              <a:off x="445150" y="1777171"/>
              <a:ext cx="4365389" cy="2884820"/>
            </a:xfrm>
            <a:prstGeom prst="rect">
              <a:avLst/>
            </a:prstGeom>
          </p:spPr>
        </p:pic>
        <p:sp>
          <p:nvSpPr>
            <p:cNvPr id="21" name="Tekstfelt 20">
              <a:extLst>
                <a:ext uri="{FF2B5EF4-FFF2-40B4-BE49-F238E27FC236}">
                  <a16:creationId xmlns:a16="http://schemas.microsoft.com/office/drawing/2014/main" id="{F74077C3-17B0-2140-910D-F15F9F1FC060}"/>
                </a:ext>
              </a:extLst>
            </p:cNvPr>
            <p:cNvSpPr txBox="1"/>
            <p:nvPr/>
          </p:nvSpPr>
          <p:spPr>
            <a:xfrm>
              <a:off x="788426" y="4941659"/>
              <a:ext cx="4711226" cy="1431161"/>
            </a:xfrm>
            <a:prstGeom prst="rect">
              <a:avLst/>
            </a:prstGeom>
            <a:noFill/>
          </p:spPr>
          <p:txBody>
            <a:bodyPr wrap="square" lIns="0" tIns="0" rIns="0" bIns="0" rtlCol="0">
              <a:spAutoFit/>
            </a:bodyPr>
            <a:lstStyle/>
            <a:p>
              <a:pPr>
                <a:spcAft>
                  <a:spcPts val="800"/>
                </a:spcAft>
                <a:buClr>
                  <a:srgbClr val="43B18E"/>
                </a:buClr>
              </a:pPr>
              <a:r>
                <a:rPr lang="da-DK" dirty="0">
                  <a:solidFill>
                    <a:srgbClr val="43B18E"/>
                  </a:solidFill>
                  <a:latin typeface="Franklin Gothic Medium" panose="020B0603020102020204" pitchFamily="34" charset="0"/>
                  <a:ea typeface="Dotum" panose="020B0600000101010101" pitchFamily="34" charset="-127"/>
                </a:rPr>
                <a:t>STOR FORUDSIGELIGHED</a:t>
              </a:r>
              <a:br>
                <a:rPr lang="da-DK" sz="1500" b="1" dirty="0">
                  <a:latin typeface="Dotum" panose="020B0600000101010101" pitchFamily="34" charset="-127"/>
                  <a:ea typeface="Dotum" panose="020B0600000101010101" pitchFamily="34" charset="-127"/>
                </a:rPr>
              </a:br>
              <a:r>
                <a:rPr lang="da-DK" sz="1500" b="1" dirty="0">
                  <a:latin typeface="Dotum" panose="020B0600000101010101" pitchFamily="34" charset="-127"/>
                  <a:ea typeface="Dotum" panose="020B0600000101010101" pitchFamily="34" charset="-127"/>
                </a:rPr>
                <a:t>Arbejdsforholdene skal være forudsigelige. </a:t>
              </a:r>
              <a:r>
                <a:rPr lang="da-DK" sz="1500" dirty="0">
                  <a:latin typeface="Dotum" panose="020B0600000101010101" pitchFamily="34" charset="-127"/>
                  <a:ea typeface="Dotum" panose="020B0600000101010101" pitchFamily="34" charset="-127"/>
                </a:rPr>
                <a:t>så man kan se, hvad der sker og forstå de langsigtede planer på arbejdspladsen. Relevante informationer på det rette tidspunkt og undgå uvished og ængstelse.</a:t>
              </a:r>
            </a:p>
          </p:txBody>
        </p:sp>
      </p:grpSp>
      <p:grpSp>
        <p:nvGrpSpPr>
          <p:cNvPr id="4" name="Gruppe 3">
            <a:extLst>
              <a:ext uri="{FF2B5EF4-FFF2-40B4-BE49-F238E27FC236}">
                <a16:creationId xmlns:a16="http://schemas.microsoft.com/office/drawing/2014/main" id="{F600AC99-2410-C841-BFBD-EE9E04DEDB97}"/>
              </a:ext>
            </a:extLst>
          </p:cNvPr>
          <p:cNvGrpSpPr/>
          <p:nvPr/>
        </p:nvGrpSpPr>
        <p:grpSpPr>
          <a:xfrm>
            <a:off x="6110574" y="1792640"/>
            <a:ext cx="5293000" cy="4349348"/>
            <a:chOff x="6110574" y="1792640"/>
            <a:chExt cx="5293000" cy="4349348"/>
          </a:xfrm>
        </p:grpSpPr>
        <p:sp>
          <p:nvSpPr>
            <p:cNvPr id="22" name="Tekstfelt 21">
              <a:extLst>
                <a:ext uri="{FF2B5EF4-FFF2-40B4-BE49-F238E27FC236}">
                  <a16:creationId xmlns:a16="http://schemas.microsoft.com/office/drawing/2014/main" id="{33649068-04C3-5C48-AC70-8AB71970AEFF}"/>
                </a:ext>
              </a:extLst>
            </p:cNvPr>
            <p:cNvSpPr txBox="1"/>
            <p:nvPr/>
          </p:nvSpPr>
          <p:spPr>
            <a:xfrm>
              <a:off x="6288078" y="4941659"/>
              <a:ext cx="5115496" cy="1200329"/>
            </a:xfrm>
            <a:prstGeom prst="rect">
              <a:avLst/>
            </a:prstGeom>
            <a:noFill/>
          </p:spPr>
          <p:txBody>
            <a:bodyPr wrap="square" lIns="0" tIns="0" rIns="0" bIns="0" rtlCol="0">
              <a:spAutoFit/>
            </a:bodyPr>
            <a:lstStyle/>
            <a:p>
              <a:pPr>
                <a:spcAft>
                  <a:spcPts val="800"/>
                </a:spcAft>
                <a:buClr>
                  <a:srgbClr val="43B18E"/>
                </a:buClr>
              </a:pPr>
              <a:r>
                <a:rPr lang="da-DK" dirty="0">
                  <a:solidFill>
                    <a:srgbClr val="43B18E"/>
                  </a:solidFill>
                  <a:latin typeface="Franklin Gothic Medium" panose="020B0603020102020204" pitchFamily="34" charset="0"/>
                  <a:ea typeface="Dotum" panose="020B0600000101010101" pitchFamily="34" charset="-127"/>
                </a:rPr>
                <a:t>DEN GODE OG RETTE SOCIALE STØTTE</a:t>
              </a:r>
              <a:br>
                <a:rPr lang="da-DK" sz="1500" b="1" dirty="0">
                  <a:latin typeface="Dotum" panose="020B0600000101010101" pitchFamily="34" charset="-127"/>
                  <a:ea typeface="Dotum" panose="020B0600000101010101" pitchFamily="34" charset="-127"/>
                </a:rPr>
              </a:br>
              <a:r>
                <a:rPr lang="da-DK" sz="1500" b="1" dirty="0">
                  <a:latin typeface="Dotum" panose="020B0600000101010101" pitchFamily="34" charset="-127"/>
                  <a:ea typeface="Dotum" panose="020B0600000101010101" pitchFamily="34" charset="-127"/>
                </a:rPr>
                <a:t>Støtte kan både være praktisk og psykologisk. </a:t>
              </a:r>
              <a:r>
                <a:rPr lang="da-DK" sz="1500" dirty="0">
                  <a:latin typeface="Dotum" panose="020B0600000101010101" pitchFamily="34" charset="-127"/>
                  <a:ea typeface="Dotum" panose="020B0600000101010101" pitchFamily="34" charset="-127"/>
                </a:rPr>
                <a:t>Det vigtige er, at den kommer på det rigtige tidspunkt, hvor man har behov for det. Støtten kan komme fra såvel kolleger som ledere.</a:t>
              </a:r>
            </a:p>
          </p:txBody>
        </p:sp>
        <p:pic>
          <p:nvPicPr>
            <p:cNvPr id="23" name="Billede 22">
              <a:extLst>
                <a:ext uri="{FF2B5EF4-FFF2-40B4-BE49-F238E27FC236}">
                  <a16:creationId xmlns:a16="http://schemas.microsoft.com/office/drawing/2014/main" id="{398417EB-F937-CA40-AB96-240267A1BE8A}"/>
                </a:ext>
              </a:extLst>
            </p:cNvPr>
            <p:cNvPicPr>
              <a:picLocks noChangeAspect="1"/>
            </p:cNvPicPr>
            <p:nvPr/>
          </p:nvPicPr>
          <p:blipFill>
            <a:blip r:embed="rId4"/>
            <a:srcRect/>
            <a:stretch/>
          </p:blipFill>
          <p:spPr>
            <a:xfrm>
              <a:off x="6110574" y="1792640"/>
              <a:ext cx="4172678" cy="3007954"/>
            </a:xfrm>
            <a:prstGeom prst="rect">
              <a:avLst/>
            </a:prstGeom>
          </p:spPr>
        </p:pic>
      </p:grpSp>
    </p:spTree>
    <p:extLst>
      <p:ext uri="{BB962C8B-B14F-4D97-AF65-F5344CB8AC3E}">
        <p14:creationId xmlns:p14="http://schemas.microsoft.com/office/powerpoint/2010/main" val="44543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4" y="863600"/>
            <a:ext cx="9571028"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De 6 guldkorn - ud med mistrivsel, ind med arbejdsglæde</a:t>
            </a:r>
          </a:p>
        </p:txBody>
      </p:sp>
      <p:grpSp>
        <p:nvGrpSpPr>
          <p:cNvPr id="2" name="Gruppe 1">
            <a:extLst>
              <a:ext uri="{FF2B5EF4-FFF2-40B4-BE49-F238E27FC236}">
                <a16:creationId xmlns:a16="http://schemas.microsoft.com/office/drawing/2014/main" id="{683F0414-562B-E746-BFD2-BAD38D43D957}"/>
              </a:ext>
            </a:extLst>
          </p:cNvPr>
          <p:cNvGrpSpPr/>
          <p:nvPr/>
        </p:nvGrpSpPr>
        <p:grpSpPr>
          <a:xfrm>
            <a:off x="788426" y="1657151"/>
            <a:ext cx="4711226" cy="4798913"/>
            <a:chOff x="788426" y="1657151"/>
            <a:chExt cx="4711226" cy="4798913"/>
          </a:xfrm>
        </p:grpSpPr>
        <p:pic>
          <p:nvPicPr>
            <p:cNvPr id="3" name="Billede 2">
              <a:extLst>
                <a:ext uri="{FF2B5EF4-FFF2-40B4-BE49-F238E27FC236}">
                  <a16:creationId xmlns:a16="http://schemas.microsoft.com/office/drawing/2014/main" id="{2CD4394B-F3F4-BC4B-A7D4-E053B199A750}"/>
                </a:ext>
              </a:extLst>
            </p:cNvPr>
            <p:cNvPicPr>
              <a:picLocks noChangeAspect="1"/>
            </p:cNvPicPr>
            <p:nvPr/>
          </p:nvPicPr>
          <p:blipFill>
            <a:blip r:embed="rId3"/>
            <a:srcRect/>
            <a:stretch/>
          </p:blipFill>
          <p:spPr>
            <a:xfrm>
              <a:off x="788426" y="1657151"/>
              <a:ext cx="2625205" cy="2884820"/>
            </a:xfrm>
            <a:prstGeom prst="rect">
              <a:avLst/>
            </a:prstGeom>
          </p:spPr>
        </p:pic>
        <p:sp>
          <p:nvSpPr>
            <p:cNvPr id="21" name="Tekstfelt 20">
              <a:extLst>
                <a:ext uri="{FF2B5EF4-FFF2-40B4-BE49-F238E27FC236}">
                  <a16:creationId xmlns:a16="http://schemas.microsoft.com/office/drawing/2014/main" id="{F74077C3-17B0-2140-910D-F15F9F1FC060}"/>
                </a:ext>
              </a:extLst>
            </p:cNvPr>
            <p:cNvSpPr txBox="1"/>
            <p:nvPr/>
          </p:nvSpPr>
          <p:spPr>
            <a:xfrm>
              <a:off x="788426" y="4794071"/>
              <a:ext cx="4711226" cy="1661993"/>
            </a:xfrm>
            <a:prstGeom prst="rect">
              <a:avLst/>
            </a:prstGeom>
            <a:noFill/>
          </p:spPr>
          <p:txBody>
            <a:bodyPr wrap="square" lIns="0" tIns="0" rIns="0" bIns="0" rtlCol="0">
              <a:spAutoFit/>
            </a:bodyPr>
            <a:lstStyle/>
            <a:p>
              <a:pPr>
                <a:spcAft>
                  <a:spcPts val="800"/>
                </a:spcAft>
                <a:buClr>
                  <a:srgbClr val="43B18E"/>
                </a:buClr>
              </a:pPr>
              <a:r>
                <a:rPr lang="da-DK" dirty="0">
                  <a:solidFill>
                    <a:srgbClr val="43B18E"/>
                  </a:solidFill>
                  <a:latin typeface="Franklin Gothic Medium" panose="020B0603020102020204" pitchFamily="34" charset="0"/>
                  <a:ea typeface="Dotum" panose="020B0600000101010101" pitchFamily="34" charset="-127"/>
                </a:rPr>
                <a:t>RETFÆRDIG BELØNNING</a:t>
              </a:r>
              <a:br>
                <a:rPr lang="da-DK" sz="1500" b="1" dirty="0">
                  <a:latin typeface="Dotum" panose="020B0600000101010101" pitchFamily="34" charset="-127"/>
                  <a:ea typeface="Dotum" panose="020B0600000101010101" pitchFamily="34" charset="-127"/>
                </a:rPr>
              </a:br>
              <a:r>
                <a:rPr lang="da-DK" sz="1500" b="1" dirty="0">
                  <a:latin typeface="Dotum" panose="020B0600000101010101" pitchFamily="34" charset="-127"/>
                  <a:ea typeface="Dotum" panose="020B0600000101010101" pitchFamily="34" charset="-127"/>
                </a:rPr>
                <a:t>At føle sig anerkendt i dagligdagen. </a:t>
              </a:r>
              <a:r>
                <a:rPr lang="da-DK" sz="1500" dirty="0">
                  <a:latin typeface="Dotum" panose="020B0600000101010101" pitchFamily="34" charset="-127"/>
                  <a:ea typeface="Dotum" panose="020B0600000101010101" pitchFamily="34" charset="-127"/>
                </a:rPr>
                <a:t>En rimelig løn i forhold til det arbejde, der bliver udført, og/eller et karriereforløb, der svarer til de kompetencer, evner og den lyst, som medarbejderen har. Belønning kan også være den almindelige daglige anerkendelse af ens arbejde i form af et klap på skulderen.</a:t>
              </a:r>
            </a:p>
          </p:txBody>
        </p:sp>
      </p:grpSp>
      <p:grpSp>
        <p:nvGrpSpPr>
          <p:cNvPr id="4" name="Gruppe 3">
            <a:extLst>
              <a:ext uri="{FF2B5EF4-FFF2-40B4-BE49-F238E27FC236}">
                <a16:creationId xmlns:a16="http://schemas.microsoft.com/office/drawing/2014/main" id="{5AAF9A83-6CE8-6648-A253-9279653D84D6}"/>
              </a:ext>
            </a:extLst>
          </p:cNvPr>
          <p:cNvGrpSpPr/>
          <p:nvPr/>
        </p:nvGrpSpPr>
        <p:grpSpPr>
          <a:xfrm>
            <a:off x="6288078" y="1594203"/>
            <a:ext cx="5115496" cy="4631029"/>
            <a:chOff x="6288078" y="1594203"/>
            <a:chExt cx="5115496" cy="4631029"/>
          </a:xfrm>
        </p:grpSpPr>
        <p:sp>
          <p:nvSpPr>
            <p:cNvPr id="22" name="Tekstfelt 21">
              <a:extLst>
                <a:ext uri="{FF2B5EF4-FFF2-40B4-BE49-F238E27FC236}">
                  <a16:creationId xmlns:a16="http://schemas.microsoft.com/office/drawing/2014/main" id="{33649068-04C3-5C48-AC70-8AB71970AEFF}"/>
                </a:ext>
              </a:extLst>
            </p:cNvPr>
            <p:cNvSpPr txBox="1"/>
            <p:nvPr/>
          </p:nvSpPr>
          <p:spPr>
            <a:xfrm>
              <a:off x="6288078" y="4794071"/>
              <a:ext cx="5115496" cy="1431161"/>
            </a:xfrm>
            <a:prstGeom prst="rect">
              <a:avLst/>
            </a:prstGeom>
            <a:noFill/>
          </p:spPr>
          <p:txBody>
            <a:bodyPr wrap="square" lIns="0" tIns="0" rIns="0" bIns="0" rtlCol="0">
              <a:spAutoFit/>
            </a:bodyPr>
            <a:lstStyle/>
            <a:p>
              <a:pPr>
                <a:spcAft>
                  <a:spcPts val="800"/>
                </a:spcAft>
                <a:buClr>
                  <a:srgbClr val="43B18E"/>
                </a:buClr>
              </a:pPr>
              <a:r>
                <a:rPr lang="da-DK" dirty="0">
                  <a:solidFill>
                    <a:srgbClr val="43B18E"/>
                  </a:solidFill>
                  <a:latin typeface="Franklin Gothic Medium" panose="020B0603020102020204" pitchFamily="34" charset="0"/>
                  <a:ea typeface="Dotum" panose="020B0600000101010101" pitchFamily="34" charset="-127"/>
                </a:rPr>
                <a:t>BALANCE I KRAVENE TIL ARBEJDET</a:t>
              </a:r>
              <a:br>
                <a:rPr lang="da-DK" sz="1500" b="1" dirty="0">
                  <a:latin typeface="Dotum" panose="020B0600000101010101" pitchFamily="34" charset="-127"/>
                  <a:ea typeface="Dotum" panose="020B0600000101010101" pitchFamily="34" charset="-127"/>
                </a:rPr>
              </a:br>
              <a:r>
                <a:rPr lang="da-DK" sz="1500" b="1" dirty="0">
                  <a:latin typeface="Dotum" panose="020B0600000101010101" pitchFamily="34" charset="-127"/>
                  <a:ea typeface="Dotum" panose="020B0600000101010101" pitchFamily="34" charset="-127"/>
                </a:rPr>
                <a:t>Kravene til arbejdet må hverken være for høje eller for lave, men tilpasset den enkelte. </a:t>
              </a:r>
              <a:r>
                <a:rPr lang="da-DK" sz="1500" dirty="0">
                  <a:latin typeface="Dotum" panose="020B0600000101010101" pitchFamily="34" charset="-127"/>
                  <a:ea typeface="Dotum" panose="020B0600000101010101" pitchFamily="34" charset="-127"/>
                </a:rPr>
                <a:t>Hverken for meget eller for lidt at lave, ej heller for svært eller for let. Måske ”lidt for svært” er det bedste. Kravene skal være klare, så man ved, hvornår arbejdet er udført godt nok. </a:t>
              </a:r>
            </a:p>
          </p:txBody>
        </p:sp>
        <p:pic>
          <p:nvPicPr>
            <p:cNvPr id="23" name="Billede 22">
              <a:extLst>
                <a:ext uri="{FF2B5EF4-FFF2-40B4-BE49-F238E27FC236}">
                  <a16:creationId xmlns:a16="http://schemas.microsoft.com/office/drawing/2014/main" id="{398417EB-F937-CA40-AB96-240267A1BE8A}"/>
                </a:ext>
              </a:extLst>
            </p:cNvPr>
            <p:cNvPicPr>
              <a:picLocks noChangeAspect="1"/>
            </p:cNvPicPr>
            <p:nvPr/>
          </p:nvPicPr>
          <p:blipFill>
            <a:blip r:embed="rId4"/>
            <a:srcRect/>
            <a:stretch/>
          </p:blipFill>
          <p:spPr>
            <a:xfrm>
              <a:off x="6288078" y="1594203"/>
              <a:ext cx="2631959" cy="3007954"/>
            </a:xfrm>
            <a:prstGeom prst="rect">
              <a:avLst/>
            </a:prstGeom>
          </p:spPr>
        </p:pic>
      </p:grpSp>
    </p:spTree>
    <p:extLst>
      <p:ext uri="{BB962C8B-B14F-4D97-AF65-F5344CB8AC3E}">
        <p14:creationId xmlns:p14="http://schemas.microsoft.com/office/powerpoint/2010/main" val="109506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Spilleregler for undervisningen</a:t>
            </a:r>
          </a:p>
        </p:txBody>
      </p:sp>
      <p:sp>
        <p:nvSpPr>
          <p:cNvPr id="5" name="Tekstfelt 4">
            <a:extLst>
              <a:ext uri="{FF2B5EF4-FFF2-40B4-BE49-F238E27FC236}">
                <a16:creationId xmlns:a16="http://schemas.microsoft.com/office/drawing/2014/main" id="{33AB56C7-1B0C-AA42-99F3-496428B25E7A}"/>
              </a:ext>
            </a:extLst>
          </p:cNvPr>
          <p:cNvSpPr txBox="1"/>
          <p:nvPr/>
        </p:nvSpPr>
        <p:spPr>
          <a:xfrm>
            <a:off x="788426" y="1740535"/>
            <a:ext cx="5576515" cy="3713837"/>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Fortrolighed: Personlige erfaringer og fortællinger forbliver i dette rum.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Tale og lytte: Vi lader andre tale ud – og vi lytter til det, der bliver sagt i gruppen/plenum.</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Demokratisk brug af tiden: Vi vil i gruppearbejdet sørge for at skiftes, så alle får lov at komme til orde.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Forskellighed: Vi hilser forskellige perspektiver, synspunkter og meninger velkomne.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At sige til – og sige fra: Alle er velkomne til at byde ind og give sit synspunkt til kende –  men det er også o.k. at sige fra, og man behøver ikke begrunde hvorfor!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Humor: God humor er, når alle har det sjovt. Pas på med ironi og sarkasme, som kan være svært at forstå.  </a:t>
            </a:r>
          </a:p>
        </p:txBody>
      </p:sp>
      <p:pic>
        <p:nvPicPr>
          <p:cNvPr id="9" name="Billede 8">
            <a:extLst>
              <a:ext uri="{FF2B5EF4-FFF2-40B4-BE49-F238E27FC236}">
                <a16:creationId xmlns:a16="http://schemas.microsoft.com/office/drawing/2014/main" id="{903F9BAB-A09A-4A4B-8766-88C17F994A0F}"/>
              </a:ext>
            </a:extLst>
          </p:cNvPr>
          <p:cNvPicPr>
            <a:picLocks noChangeAspect="1"/>
          </p:cNvPicPr>
          <p:nvPr/>
        </p:nvPicPr>
        <p:blipFill>
          <a:blip r:embed="rId3"/>
          <a:srcRect/>
          <a:stretch/>
        </p:blipFill>
        <p:spPr>
          <a:xfrm>
            <a:off x="9212366" y="1041424"/>
            <a:ext cx="3897921" cy="718038"/>
          </a:xfrm>
          <a:prstGeom prst="rect">
            <a:avLst/>
          </a:prstGeom>
        </p:spPr>
      </p:pic>
      <p:pic>
        <p:nvPicPr>
          <p:cNvPr id="11" name="Billede 10">
            <a:extLst>
              <a:ext uri="{FF2B5EF4-FFF2-40B4-BE49-F238E27FC236}">
                <a16:creationId xmlns:a16="http://schemas.microsoft.com/office/drawing/2014/main" id="{FE2ABFD3-B9E6-CF47-A0A1-771A13478B8D}"/>
              </a:ext>
            </a:extLst>
          </p:cNvPr>
          <p:cNvPicPr>
            <a:picLocks noChangeAspect="1"/>
          </p:cNvPicPr>
          <p:nvPr/>
        </p:nvPicPr>
        <p:blipFill>
          <a:blip r:embed="rId4"/>
          <a:srcRect/>
          <a:stretch/>
        </p:blipFill>
        <p:spPr>
          <a:xfrm>
            <a:off x="6946881" y="1769099"/>
            <a:ext cx="4735220" cy="3572023"/>
          </a:xfrm>
          <a:prstGeom prst="rect">
            <a:avLst/>
          </a:prstGeom>
        </p:spPr>
      </p:pic>
    </p:spTree>
    <p:extLst>
      <p:ext uri="{BB962C8B-B14F-4D97-AF65-F5344CB8AC3E}">
        <p14:creationId xmlns:p14="http://schemas.microsoft.com/office/powerpoint/2010/main" val="229302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4A26EA6B-D54A-624B-BABC-BCE34BF5D79E}"/>
              </a:ext>
            </a:extLst>
          </p:cNvPr>
          <p:cNvPicPr>
            <a:picLocks noChangeAspect="1"/>
          </p:cNvPicPr>
          <p:nvPr/>
        </p:nvPicPr>
        <p:blipFill>
          <a:blip r:embed="rId3"/>
          <a:srcRect/>
          <a:stretch/>
        </p:blipFill>
        <p:spPr>
          <a:xfrm rot="10800000">
            <a:off x="7924625" y="3069981"/>
            <a:ext cx="3897921" cy="718038"/>
          </a:xfrm>
          <a:prstGeom prst="rect">
            <a:avLst/>
          </a:prstGeom>
        </p:spPr>
      </p:pic>
      <p:sp>
        <p:nvSpPr>
          <p:cNvPr id="5" name="Tekstfelt 4">
            <a:extLst>
              <a:ext uri="{FF2B5EF4-FFF2-40B4-BE49-F238E27FC236}">
                <a16:creationId xmlns:a16="http://schemas.microsoft.com/office/drawing/2014/main" id="{DF85EF4B-CEB7-CD4C-87A5-EA2A0EA75B55}"/>
              </a:ext>
            </a:extLst>
          </p:cNvPr>
          <p:cNvSpPr txBox="1"/>
          <p:nvPr/>
        </p:nvSpPr>
        <p:spPr>
          <a:xfrm>
            <a:off x="702987" y="863600"/>
            <a:ext cx="538377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Har I brug for rådgivning</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1759462"/>
            <a:ext cx="5383777" cy="3570208"/>
          </a:xfrm>
          <a:prstGeom prst="rect">
            <a:avLst/>
          </a:prstGeom>
          <a:noFill/>
        </p:spPr>
        <p:txBody>
          <a:bodyPr wrap="square" lIns="0" tIns="0" rIns="0" bIns="0" rtlCol="0">
            <a:spAutoFit/>
          </a:bodyPr>
          <a:lstStyle/>
          <a:p>
            <a:pPr>
              <a:spcAft>
                <a:spcPts val="800"/>
              </a:spcAft>
              <a:buClr>
                <a:srgbClr val="43B18E"/>
              </a:buClr>
            </a:pPr>
            <a:r>
              <a:rPr lang="da-DK" sz="1600" b="1" dirty="0">
                <a:latin typeface="Dotum" panose="020B0600000101010101" pitchFamily="34" charset="-127"/>
                <a:ea typeface="Dotum" panose="020B0600000101010101" pitchFamily="34" charset="-127"/>
              </a:rPr>
              <a:t>KONTAKT SEA HEALTH &amp; WELFARE </a:t>
            </a:r>
          </a:p>
          <a:p>
            <a:pPr>
              <a:spcAft>
                <a:spcPts val="800"/>
              </a:spcAft>
              <a:buClr>
                <a:srgbClr val="43B18E"/>
              </a:buClr>
            </a:pPr>
            <a:r>
              <a:rPr lang="da-DK" sz="1600" dirty="0">
                <a:latin typeface="Dotum" panose="020B0600000101010101" pitchFamily="34" charset="-127"/>
                <a:ea typeface="Dotum" panose="020B0600000101010101" pitchFamily="34" charset="-127"/>
              </a:rPr>
              <a:t>For yderligere vejledning kontakt vores konsulent på området på +45 7240 2610 eller skriv til </a:t>
            </a:r>
            <a:r>
              <a:rPr lang="da-DK" sz="1600" dirty="0" err="1">
                <a:latin typeface="Dotum" panose="020B0600000101010101" pitchFamily="34" charset="-127"/>
                <a:ea typeface="Dotum" panose="020B0600000101010101" pitchFamily="34" charset="-127"/>
              </a:rPr>
              <a:t>info@shw.dk</a:t>
            </a:r>
            <a:r>
              <a:rPr lang="da-DK" sz="1600" dirty="0">
                <a:latin typeface="Dotum" panose="020B0600000101010101" pitchFamily="34" charset="-127"/>
                <a:ea typeface="Dotum" panose="020B0600000101010101" pitchFamily="34" charset="-127"/>
              </a:rPr>
              <a:t>.</a:t>
            </a:r>
            <a:br>
              <a:rPr lang="da-DK" sz="1600" dirty="0">
                <a:latin typeface="Dotum" panose="020B0600000101010101" pitchFamily="34" charset="-127"/>
                <a:ea typeface="Dotum" panose="020B0600000101010101" pitchFamily="34" charset="-127"/>
              </a:rPr>
            </a:br>
            <a:endParaRPr lang="da-DK" sz="1600" dirty="0">
              <a:latin typeface="Dotum" panose="020B0600000101010101" pitchFamily="34" charset="-127"/>
              <a:ea typeface="Dotum" panose="020B0600000101010101" pitchFamily="34" charset="-127"/>
            </a:endParaRPr>
          </a:p>
          <a:p>
            <a:pPr>
              <a:spcAft>
                <a:spcPts val="800"/>
              </a:spcAft>
              <a:buClr>
                <a:srgbClr val="43B18E"/>
              </a:buClr>
            </a:pPr>
            <a:r>
              <a:rPr lang="da-DK" sz="1600" b="1" dirty="0">
                <a:latin typeface="Dotum" panose="020B0600000101010101" pitchFamily="34" charset="-127"/>
                <a:ea typeface="Dotum" panose="020B0600000101010101" pitchFamily="34" charset="-127"/>
              </a:rPr>
              <a:t>Søfarende kan anonymt kontakte </a:t>
            </a:r>
            <a:r>
              <a:rPr lang="da-DK" sz="1600" b="1" dirty="0" err="1">
                <a:latin typeface="Dotum" panose="020B0600000101010101" pitchFamily="34" charset="-127"/>
                <a:ea typeface="Dotum" panose="020B0600000101010101" pitchFamily="34" charset="-127"/>
              </a:rPr>
              <a:t>Helpline</a:t>
            </a:r>
            <a:r>
              <a:rPr lang="da-DK" sz="1600" b="1" dirty="0">
                <a:latin typeface="Dotum" panose="020B0600000101010101" pitchFamily="34" charset="-127"/>
                <a:ea typeface="Dotum" panose="020B0600000101010101" pitchFamily="34" charset="-127"/>
              </a:rPr>
              <a:t> for søfarende </a:t>
            </a:r>
          </a:p>
          <a:p>
            <a:pPr>
              <a:spcAft>
                <a:spcPts val="800"/>
              </a:spcAft>
              <a:buClr>
                <a:srgbClr val="43B18E"/>
              </a:buClr>
            </a:pPr>
            <a:r>
              <a:rPr lang="da-DK" sz="1600" dirty="0">
                <a:latin typeface="Dotum" panose="020B0600000101010101" pitchFamily="34" charset="-127"/>
                <a:ea typeface="Dotum" panose="020B0600000101010101" pitchFamily="34" charset="-127"/>
              </a:rPr>
              <a:t>på +45 6015 5824 (ring eller send SMS) eller ved at skrive til </a:t>
            </a:r>
            <a:r>
              <a:rPr lang="da-DK" sz="1600" dirty="0">
                <a:latin typeface="Dotum" panose="020B0600000101010101" pitchFamily="34" charset="-127"/>
                <a:ea typeface="Dotum" panose="020B0600000101010101" pitchFamily="34" charset="-127"/>
                <a:hlinkClick r:id="rId4"/>
              </a:rPr>
              <a:t>helpline@shw.dk</a:t>
            </a:r>
            <a:r>
              <a:rPr lang="da-DK" sz="1600" dirty="0">
                <a:latin typeface="Dotum" panose="020B0600000101010101" pitchFamily="34" charset="-127"/>
                <a:ea typeface="Dotum" panose="020B0600000101010101" pitchFamily="34" charset="-127"/>
              </a:rPr>
              <a:t>.</a:t>
            </a:r>
          </a:p>
          <a:p>
            <a:pPr>
              <a:spcAft>
                <a:spcPts val="800"/>
              </a:spcAft>
              <a:buClr>
                <a:srgbClr val="43B18E"/>
              </a:buClr>
            </a:pPr>
            <a:endParaRPr lang="da-DK" sz="1600" dirty="0">
              <a:latin typeface="Dotum" panose="020B0600000101010101" pitchFamily="34" charset="-127"/>
              <a:ea typeface="Dotum" panose="020B0600000101010101" pitchFamily="34" charset="-127"/>
            </a:endParaRPr>
          </a:p>
          <a:p>
            <a:pPr>
              <a:spcAft>
                <a:spcPts val="800"/>
              </a:spcAft>
              <a:buClr>
                <a:srgbClr val="43B18E"/>
              </a:buClr>
            </a:pPr>
            <a:r>
              <a:rPr lang="da-DK" sz="1600" b="1" dirty="0">
                <a:latin typeface="Dotum" panose="020B0600000101010101" pitchFamily="34" charset="-127"/>
                <a:ea typeface="Dotum" panose="020B0600000101010101" pitchFamily="34" charset="-127"/>
              </a:rPr>
              <a:t>SEA HEALTH &amp; </a:t>
            </a:r>
            <a:r>
              <a:rPr lang="da-DK" sz="1600" b="1" dirty="0" err="1">
                <a:latin typeface="Dotum" panose="020B0600000101010101" pitchFamily="34" charset="-127"/>
                <a:ea typeface="Dotum" panose="020B0600000101010101" pitchFamily="34" charset="-127"/>
              </a:rPr>
              <a:t>WELFAREs</a:t>
            </a:r>
            <a:r>
              <a:rPr lang="da-DK" sz="1600" b="1" dirty="0">
                <a:latin typeface="Dotum" panose="020B0600000101010101" pitchFamily="34" charset="-127"/>
                <a:ea typeface="Dotum" panose="020B0600000101010101" pitchFamily="34" charset="-127"/>
              </a:rPr>
              <a:t> Be a </a:t>
            </a:r>
            <a:r>
              <a:rPr lang="da-DK" sz="1600" b="1" dirty="0" err="1">
                <a:latin typeface="Dotum" panose="020B0600000101010101" pitchFamily="34" charset="-127"/>
                <a:ea typeface="Dotum" panose="020B0600000101010101" pitchFamily="34" charset="-127"/>
              </a:rPr>
              <a:t>buddy</a:t>
            </a:r>
            <a:r>
              <a:rPr lang="da-DK" sz="1600" b="1" dirty="0">
                <a:latin typeface="Dotum" panose="020B0600000101010101" pitchFamily="34" charset="-127"/>
                <a:ea typeface="Dotum" panose="020B0600000101010101" pitchFamily="34" charset="-127"/>
              </a:rPr>
              <a:t>-kampagne </a:t>
            </a:r>
            <a:br>
              <a:rPr lang="da-DK" sz="1600" b="1" dirty="0">
                <a:latin typeface="Dotum" panose="020B0600000101010101" pitchFamily="34" charset="-127"/>
                <a:ea typeface="Dotum" panose="020B0600000101010101" pitchFamily="34" charset="-127"/>
              </a:rPr>
            </a:br>
            <a:r>
              <a:rPr lang="da-DK" sz="1600" b="1" dirty="0">
                <a:latin typeface="Dotum" panose="020B0600000101010101" pitchFamily="34" charset="-127"/>
                <a:ea typeface="Dotum" panose="020B0600000101010101" pitchFamily="34" charset="-127"/>
              </a:rPr>
              <a:t>kan findes her:</a:t>
            </a:r>
          </a:p>
          <a:p>
            <a:r>
              <a:rPr lang="da-DK" sz="1600" dirty="0">
                <a:latin typeface="Dotum" panose="020B0600000101010101" pitchFamily="34" charset="-127"/>
                <a:ea typeface="Dotum" panose="020B0600000101010101" pitchFamily="34" charset="-127"/>
                <a:hlinkClick r:id="rId5"/>
              </a:rPr>
              <a:t>https://shw.dk/be-a-buddy</a:t>
            </a:r>
            <a:endParaRPr lang="da-DK" sz="1600" dirty="0">
              <a:latin typeface="Dotum" panose="020B0600000101010101" pitchFamily="34" charset="-127"/>
              <a:ea typeface="Dotum" panose="020B0600000101010101" pitchFamily="34" charset="-127"/>
            </a:endParaRPr>
          </a:p>
          <a:p>
            <a:pPr>
              <a:spcAft>
                <a:spcPts val="800"/>
              </a:spcAft>
              <a:buClr>
                <a:srgbClr val="43B18E"/>
              </a:buClr>
            </a:pPr>
            <a:endParaRPr lang="da-DK" sz="1600" dirty="0">
              <a:latin typeface="Dotum" panose="020B0600000101010101" pitchFamily="34" charset="-127"/>
              <a:ea typeface="Dotum" panose="020B0600000101010101" pitchFamily="34" charset="-127"/>
            </a:endParaRPr>
          </a:p>
        </p:txBody>
      </p:sp>
      <p:pic>
        <p:nvPicPr>
          <p:cNvPr id="9" name="Billede 8">
            <a:extLst>
              <a:ext uri="{FF2B5EF4-FFF2-40B4-BE49-F238E27FC236}">
                <a16:creationId xmlns:a16="http://schemas.microsoft.com/office/drawing/2014/main" id="{EB9D2626-D93B-F941-8072-071003DC3DE6}"/>
              </a:ext>
            </a:extLst>
          </p:cNvPr>
          <p:cNvPicPr>
            <a:picLocks noChangeAspect="1"/>
          </p:cNvPicPr>
          <p:nvPr/>
        </p:nvPicPr>
        <p:blipFill>
          <a:blip r:embed="rId6"/>
          <a:srcRect/>
          <a:stretch/>
        </p:blipFill>
        <p:spPr>
          <a:xfrm>
            <a:off x="7100816" y="1439572"/>
            <a:ext cx="4330644" cy="3978854"/>
          </a:xfrm>
          <a:prstGeom prst="rect">
            <a:avLst/>
          </a:prstGeom>
        </p:spPr>
      </p:pic>
    </p:spTree>
    <p:extLst>
      <p:ext uri="{BB962C8B-B14F-4D97-AF65-F5344CB8AC3E}">
        <p14:creationId xmlns:p14="http://schemas.microsoft.com/office/powerpoint/2010/main" val="410836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4404722"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Muligheder for hjælp og rådgivning til den enkelte</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2197733"/>
            <a:ext cx="5630848" cy="2339102"/>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Egen læge – kan henvise til arbejdsmedicinsk klinik.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Psykolog.</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Selvhjælpsgrupper.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Hjælpelinjer.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Fagforeningen.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Forsikringsselskab – PFA eller lignende.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I grove tilfælde politi.</a:t>
            </a:r>
          </a:p>
        </p:txBody>
      </p:sp>
      <p:pic>
        <p:nvPicPr>
          <p:cNvPr id="10" name="Billede 9">
            <a:extLst>
              <a:ext uri="{FF2B5EF4-FFF2-40B4-BE49-F238E27FC236}">
                <a16:creationId xmlns:a16="http://schemas.microsoft.com/office/drawing/2014/main" id="{01D85F41-7550-8E45-A5BF-247355A1EFB8}"/>
              </a:ext>
            </a:extLst>
          </p:cNvPr>
          <p:cNvPicPr>
            <a:picLocks noChangeAspect="1"/>
          </p:cNvPicPr>
          <p:nvPr/>
        </p:nvPicPr>
        <p:blipFill>
          <a:blip r:embed="rId3"/>
          <a:srcRect/>
          <a:stretch/>
        </p:blipFill>
        <p:spPr>
          <a:xfrm>
            <a:off x="9679620" y="5187357"/>
            <a:ext cx="3897921" cy="718038"/>
          </a:xfrm>
          <a:prstGeom prst="rect">
            <a:avLst/>
          </a:prstGeom>
        </p:spPr>
      </p:pic>
      <p:pic>
        <p:nvPicPr>
          <p:cNvPr id="12" name="Billede 11">
            <a:extLst>
              <a:ext uri="{FF2B5EF4-FFF2-40B4-BE49-F238E27FC236}">
                <a16:creationId xmlns:a16="http://schemas.microsoft.com/office/drawing/2014/main" id="{B6872C3C-79B0-CA47-8D26-1EFDB20FB9F3}"/>
              </a:ext>
            </a:extLst>
          </p:cNvPr>
          <p:cNvPicPr>
            <a:picLocks noChangeAspect="1"/>
          </p:cNvPicPr>
          <p:nvPr/>
        </p:nvPicPr>
        <p:blipFill>
          <a:blip r:embed="rId4"/>
          <a:srcRect/>
          <a:stretch/>
        </p:blipFill>
        <p:spPr>
          <a:xfrm>
            <a:off x="6905335" y="1453876"/>
            <a:ext cx="4614060" cy="3733481"/>
          </a:xfrm>
          <a:prstGeom prst="rect">
            <a:avLst/>
          </a:prstGeom>
        </p:spPr>
      </p:pic>
    </p:spTree>
    <p:extLst>
      <p:ext uri="{BB962C8B-B14F-4D97-AF65-F5344CB8AC3E}">
        <p14:creationId xmlns:p14="http://schemas.microsoft.com/office/powerpoint/2010/main" val="26588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DF85EF4B-CEB7-CD4C-87A5-EA2A0EA75B55}"/>
              </a:ext>
            </a:extLst>
          </p:cNvPr>
          <p:cNvSpPr txBox="1"/>
          <p:nvPr/>
        </p:nvSpPr>
        <p:spPr>
          <a:xfrm>
            <a:off x="712223" y="863600"/>
            <a:ext cx="5471407" cy="1384995"/>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Gode hjemmesider med materiale og redskaber om chikane, krænkelser og mobning </a:t>
            </a:r>
          </a:p>
        </p:txBody>
      </p:sp>
      <p:sp>
        <p:nvSpPr>
          <p:cNvPr id="6" name="Tekstfelt 5">
            <a:extLst>
              <a:ext uri="{FF2B5EF4-FFF2-40B4-BE49-F238E27FC236}">
                <a16:creationId xmlns:a16="http://schemas.microsoft.com/office/drawing/2014/main" id="{435420C8-AFD3-D347-91B3-CEC859E57FFF}"/>
              </a:ext>
            </a:extLst>
          </p:cNvPr>
          <p:cNvSpPr txBox="1"/>
          <p:nvPr/>
        </p:nvSpPr>
        <p:spPr>
          <a:xfrm>
            <a:off x="788425" y="2585956"/>
            <a:ext cx="5797101" cy="3057247"/>
          </a:xfrm>
          <a:prstGeom prst="rect">
            <a:avLst/>
          </a:prstGeom>
          <a:noFill/>
        </p:spPr>
        <p:txBody>
          <a:bodyPr wrap="square" lIns="0" tIns="0" rIns="0" bIns="0" rtlCol="0">
            <a:spAutoFit/>
          </a:bodyPr>
          <a:lstStyle/>
          <a:p>
            <a:r>
              <a:rPr lang="da-DK" sz="1600" b="1" dirty="0">
                <a:latin typeface="Dotum" panose="020B0600000101010101" pitchFamily="34" charset="-127"/>
                <a:ea typeface="Dotum" panose="020B0600000101010101" pitchFamily="34" charset="-127"/>
              </a:rPr>
              <a:t>Arbejdstilsynet</a:t>
            </a:r>
          </a:p>
          <a:p>
            <a:r>
              <a:rPr lang="da-DK" sz="1600" dirty="0">
                <a:latin typeface="Dotum" panose="020B0600000101010101" pitchFamily="34" charset="-127"/>
                <a:ea typeface="Dotum" panose="020B0600000101010101" pitchFamily="34" charset="-127"/>
                <a:cs typeface="+mn-lt"/>
                <a:hlinkClick r:id="rId3"/>
              </a:rPr>
              <a:t>https://at.dk/</a:t>
            </a:r>
            <a:r>
              <a:rPr lang="da-DK" sz="1600" dirty="0">
                <a:latin typeface="Dotum" panose="020B0600000101010101" pitchFamily="34" charset="-127"/>
                <a:ea typeface="Dotum" panose="020B0600000101010101" pitchFamily="34" charset="-127"/>
                <a:cs typeface="+mn-lt"/>
              </a:rPr>
              <a:t> </a:t>
            </a:r>
          </a:p>
          <a:p>
            <a:br>
              <a:rPr lang="da-DK" sz="1600" dirty="0">
                <a:latin typeface="Dotum" panose="020B0600000101010101" pitchFamily="34" charset="-127"/>
                <a:ea typeface="Dotum" panose="020B0600000101010101" pitchFamily="34" charset="-127"/>
              </a:rPr>
            </a:br>
            <a:r>
              <a:rPr lang="da-DK" sz="1600" b="1" dirty="0">
                <a:latin typeface="Dotum" panose="020B0600000101010101" pitchFamily="34" charset="-127"/>
                <a:ea typeface="Dotum" panose="020B0600000101010101" pitchFamily="34" charset="-127"/>
              </a:rPr>
              <a:t>Det Nationale Forskningscenter for Arbejdsmiljø</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cs typeface="Arial"/>
                <a:hlinkClick r:id="rId4"/>
              </a:rPr>
              <a:t>https://nfa.dk/</a:t>
            </a:r>
            <a:r>
              <a:rPr lang="da-DK" sz="1600" dirty="0">
                <a:latin typeface="Dotum" panose="020B0600000101010101" pitchFamily="34" charset="-127"/>
                <a:ea typeface="Dotum" panose="020B0600000101010101" pitchFamily="34" charset="-127"/>
                <a:cs typeface="Arial"/>
              </a:rPr>
              <a:t> </a:t>
            </a:r>
          </a:p>
          <a:p>
            <a:pPr>
              <a:spcAft>
                <a:spcPts val="800"/>
              </a:spcAft>
              <a:buClr>
                <a:srgbClr val="43B18E"/>
              </a:buClr>
            </a:pPr>
            <a:endParaRPr lang="da-DK" sz="1600" dirty="0">
              <a:latin typeface="Dotum" panose="020B0600000101010101" pitchFamily="34" charset="-127"/>
              <a:ea typeface="Dotum" panose="020B0600000101010101" pitchFamily="34" charset="-127"/>
            </a:endParaRPr>
          </a:p>
          <a:p>
            <a:pPr>
              <a:spcAft>
                <a:spcPts val="800"/>
              </a:spcAft>
              <a:buClr>
                <a:srgbClr val="43B18E"/>
              </a:buClr>
            </a:pPr>
            <a:r>
              <a:rPr lang="da-DK" sz="1600" b="1" dirty="0" err="1">
                <a:latin typeface="Dotum" panose="020B0600000101010101" pitchFamily="34" charset="-127"/>
                <a:ea typeface="Dotum" panose="020B0600000101010101" pitchFamily="34" charset="-127"/>
              </a:rPr>
              <a:t>Arbejdsmiljøweb.dk</a:t>
            </a:r>
            <a:r>
              <a:rPr lang="da-DK" sz="1600" b="1" dirty="0">
                <a:latin typeface="Dotum" panose="020B0600000101010101" pitchFamily="34" charset="-127"/>
                <a:ea typeface="Dotum" panose="020B0600000101010101" pitchFamily="34" charset="-127"/>
              </a:rPr>
              <a:t> – Inspiration til et godt arbejdsmiljø</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cs typeface="Arial"/>
                <a:hlinkClick r:id="rId5"/>
              </a:rPr>
              <a:t>https://www.arbejdsmiljoweb.dk/</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Her finder man bl.a. også:  </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AT-vejledningen om krænkende handlinger, herunder mobning og seksuel chikane, 2019</a:t>
            </a:r>
            <a:br>
              <a:rPr lang="da-DK" sz="1600" dirty="0">
                <a:latin typeface="Dotum" panose="020B0600000101010101" pitchFamily="34" charset="-127"/>
                <a:ea typeface="Dotum" panose="020B0600000101010101" pitchFamily="34" charset="-127"/>
              </a:rPr>
            </a:br>
            <a:r>
              <a:rPr lang="da-DK" sz="1600" dirty="0">
                <a:latin typeface="Dotum" panose="020B0600000101010101" pitchFamily="34" charset="-127"/>
                <a:ea typeface="Dotum" panose="020B0600000101010101" pitchFamily="34" charset="-127"/>
              </a:rPr>
              <a:t>Bekendtgørelse om psykisk arbejdsmiljø, 2020</a:t>
            </a:r>
          </a:p>
        </p:txBody>
      </p:sp>
      <p:pic>
        <p:nvPicPr>
          <p:cNvPr id="8" name="Billede 7">
            <a:extLst>
              <a:ext uri="{FF2B5EF4-FFF2-40B4-BE49-F238E27FC236}">
                <a16:creationId xmlns:a16="http://schemas.microsoft.com/office/drawing/2014/main" id="{CFD2A654-99D3-184E-866D-D021AE7AB9FC}"/>
              </a:ext>
            </a:extLst>
          </p:cNvPr>
          <p:cNvPicPr>
            <a:picLocks noChangeAspect="1"/>
          </p:cNvPicPr>
          <p:nvPr/>
        </p:nvPicPr>
        <p:blipFill>
          <a:blip r:embed="rId6"/>
          <a:srcRect/>
          <a:stretch/>
        </p:blipFill>
        <p:spPr>
          <a:xfrm>
            <a:off x="5911272" y="2710962"/>
            <a:ext cx="3897921" cy="718038"/>
          </a:xfrm>
          <a:prstGeom prst="rect">
            <a:avLst/>
          </a:prstGeom>
        </p:spPr>
      </p:pic>
      <p:pic>
        <p:nvPicPr>
          <p:cNvPr id="7" name="Billede 6">
            <a:extLst>
              <a:ext uri="{FF2B5EF4-FFF2-40B4-BE49-F238E27FC236}">
                <a16:creationId xmlns:a16="http://schemas.microsoft.com/office/drawing/2014/main" id="{91F9CF50-C706-864B-8E74-2928D6B6E17A}"/>
              </a:ext>
            </a:extLst>
          </p:cNvPr>
          <p:cNvPicPr>
            <a:picLocks noChangeAspect="1"/>
          </p:cNvPicPr>
          <p:nvPr/>
        </p:nvPicPr>
        <p:blipFill>
          <a:blip r:embed="rId7"/>
          <a:srcRect/>
          <a:stretch/>
        </p:blipFill>
        <p:spPr>
          <a:xfrm>
            <a:off x="7104460" y="1753770"/>
            <a:ext cx="4215811" cy="3350460"/>
          </a:xfrm>
          <a:prstGeom prst="rect">
            <a:avLst/>
          </a:prstGeom>
        </p:spPr>
      </p:pic>
      <p:pic>
        <p:nvPicPr>
          <p:cNvPr id="10" name="Billede 9">
            <a:extLst>
              <a:ext uri="{FF2B5EF4-FFF2-40B4-BE49-F238E27FC236}">
                <a16:creationId xmlns:a16="http://schemas.microsoft.com/office/drawing/2014/main" id="{FD428376-F672-3042-A0BE-D6AF4813F616}"/>
              </a:ext>
            </a:extLst>
          </p:cNvPr>
          <p:cNvPicPr>
            <a:picLocks noChangeAspect="1"/>
          </p:cNvPicPr>
          <p:nvPr/>
        </p:nvPicPr>
        <p:blipFill>
          <a:blip r:embed="rId6"/>
          <a:srcRect/>
          <a:stretch/>
        </p:blipFill>
        <p:spPr>
          <a:xfrm>
            <a:off x="10270835" y="5092800"/>
            <a:ext cx="3897921" cy="718038"/>
          </a:xfrm>
          <a:prstGeom prst="rect">
            <a:avLst/>
          </a:prstGeom>
        </p:spPr>
      </p:pic>
    </p:spTree>
    <p:extLst>
      <p:ext uri="{BB962C8B-B14F-4D97-AF65-F5344CB8AC3E}">
        <p14:creationId xmlns:p14="http://schemas.microsoft.com/office/powerpoint/2010/main" val="5562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5E5916D6-47CC-C84B-97E1-803C22FE48BB}"/>
              </a:ext>
            </a:extLst>
          </p:cNvPr>
          <p:cNvPicPr>
            <a:picLocks noChangeAspect="1"/>
          </p:cNvPicPr>
          <p:nvPr/>
        </p:nvPicPr>
        <p:blipFill>
          <a:blip r:embed="rId3"/>
          <a:stretch>
            <a:fillRect/>
          </a:stretch>
        </p:blipFill>
        <p:spPr>
          <a:xfrm>
            <a:off x="307437" y="1880319"/>
            <a:ext cx="6814935" cy="4482278"/>
          </a:xfrm>
          <a:prstGeom prst="rect">
            <a:avLst/>
          </a:prstGeom>
        </p:spPr>
      </p:pic>
      <p:pic>
        <p:nvPicPr>
          <p:cNvPr id="11" name="Billede 10">
            <a:extLst>
              <a:ext uri="{FF2B5EF4-FFF2-40B4-BE49-F238E27FC236}">
                <a16:creationId xmlns:a16="http://schemas.microsoft.com/office/drawing/2014/main" id="{545EB47B-745D-3242-8D15-3F2FF22FD996}"/>
              </a:ext>
            </a:extLst>
          </p:cNvPr>
          <p:cNvPicPr>
            <a:picLocks noChangeAspect="1"/>
          </p:cNvPicPr>
          <p:nvPr/>
        </p:nvPicPr>
        <p:blipFill>
          <a:blip r:embed="rId4"/>
          <a:stretch>
            <a:fillRect/>
          </a:stretch>
        </p:blipFill>
        <p:spPr>
          <a:xfrm>
            <a:off x="7265882" y="2633409"/>
            <a:ext cx="4524975" cy="1147297"/>
          </a:xfrm>
          <a:prstGeom prst="rect">
            <a:avLst/>
          </a:prstGeom>
          <a:ln w="57150">
            <a:solidFill>
              <a:srgbClr val="33746D"/>
            </a:solidFill>
          </a:ln>
        </p:spPr>
      </p:pic>
      <p:pic>
        <p:nvPicPr>
          <p:cNvPr id="12" name="Billede 11">
            <a:extLst>
              <a:ext uri="{FF2B5EF4-FFF2-40B4-BE49-F238E27FC236}">
                <a16:creationId xmlns:a16="http://schemas.microsoft.com/office/drawing/2014/main" id="{A7B05214-91B8-1D4F-A9C1-66E33BE1BCDD}"/>
              </a:ext>
            </a:extLst>
          </p:cNvPr>
          <p:cNvPicPr>
            <a:picLocks noChangeAspect="1"/>
          </p:cNvPicPr>
          <p:nvPr/>
        </p:nvPicPr>
        <p:blipFill>
          <a:blip r:embed="rId5"/>
          <a:stretch>
            <a:fillRect/>
          </a:stretch>
        </p:blipFill>
        <p:spPr>
          <a:xfrm>
            <a:off x="7265882" y="4121458"/>
            <a:ext cx="4524975" cy="1992340"/>
          </a:xfrm>
          <a:prstGeom prst="rect">
            <a:avLst/>
          </a:prstGeom>
          <a:ln w="57150">
            <a:solidFill>
              <a:srgbClr val="33746D"/>
            </a:solidFill>
          </a:ln>
        </p:spPr>
      </p:pic>
      <p:sp>
        <p:nvSpPr>
          <p:cNvPr id="13" name="Tekstfelt 12">
            <a:extLst>
              <a:ext uri="{FF2B5EF4-FFF2-40B4-BE49-F238E27FC236}">
                <a16:creationId xmlns:a16="http://schemas.microsoft.com/office/drawing/2014/main" id="{F883835E-E979-6748-B412-C4EC95ADB4C2}"/>
              </a:ext>
            </a:extLst>
          </p:cNvPr>
          <p:cNvSpPr txBox="1"/>
          <p:nvPr/>
        </p:nvSpPr>
        <p:spPr>
          <a:xfrm>
            <a:off x="7265882" y="1880319"/>
            <a:ext cx="4618681" cy="430887"/>
          </a:xfrm>
          <a:prstGeom prst="rect">
            <a:avLst/>
          </a:prstGeom>
          <a:noFill/>
        </p:spPr>
        <p:txBody>
          <a:bodyPr wrap="square" rtlCol="0">
            <a:spAutoFit/>
          </a:bodyPr>
          <a:lstStyle/>
          <a:p>
            <a:pPr algn="ctr"/>
            <a:r>
              <a:rPr lang="da-DK" sz="22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FACEBOOK &amp; INSTAGRAM</a:t>
            </a:r>
          </a:p>
        </p:txBody>
      </p:sp>
      <p:pic>
        <p:nvPicPr>
          <p:cNvPr id="14" name="Billede 13">
            <a:extLst>
              <a:ext uri="{FF2B5EF4-FFF2-40B4-BE49-F238E27FC236}">
                <a16:creationId xmlns:a16="http://schemas.microsoft.com/office/drawing/2014/main" id="{3DF42CCC-B2CC-4547-8127-A8CF99369DDD}"/>
              </a:ext>
            </a:extLst>
          </p:cNvPr>
          <p:cNvPicPr>
            <a:picLocks noChangeAspect="1"/>
          </p:cNvPicPr>
          <p:nvPr/>
        </p:nvPicPr>
        <p:blipFill>
          <a:blip r:embed="rId6"/>
          <a:srcRect/>
          <a:stretch/>
        </p:blipFill>
        <p:spPr>
          <a:xfrm>
            <a:off x="7347387" y="664292"/>
            <a:ext cx="4361963" cy="834254"/>
          </a:xfrm>
          <a:prstGeom prst="rect">
            <a:avLst/>
          </a:prstGeom>
        </p:spPr>
      </p:pic>
      <p:sp>
        <p:nvSpPr>
          <p:cNvPr id="15" name="Tekstfelt 14">
            <a:extLst>
              <a:ext uri="{FF2B5EF4-FFF2-40B4-BE49-F238E27FC236}">
                <a16:creationId xmlns:a16="http://schemas.microsoft.com/office/drawing/2014/main" id="{F3FE81A2-D69C-604A-BCB3-2F6F9F301F91}"/>
              </a:ext>
            </a:extLst>
          </p:cNvPr>
          <p:cNvSpPr txBox="1"/>
          <p:nvPr/>
        </p:nvSpPr>
        <p:spPr>
          <a:xfrm>
            <a:off x="712223" y="819809"/>
            <a:ext cx="547140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Kontakt os</a:t>
            </a:r>
          </a:p>
        </p:txBody>
      </p:sp>
    </p:spTree>
    <p:extLst>
      <p:ext uri="{BB962C8B-B14F-4D97-AF65-F5344CB8AC3E}">
        <p14:creationId xmlns:p14="http://schemas.microsoft.com/office/powerpoint/2010/main" val="52809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7875186"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Skriv overskrift her </a:t>
            </a:r>
          </a:p>
        </p:txBody>
      </p:sp>
      <p:sp>
        <p:nvSpPr>
          <p:cNvPr id="8" name="Tekstfelt 7">
            <a:extLst>
              <a:ext uri="{FF2B5EF4-FFF2-40B4-BE49-F238E27FC236}">
                <a16:creationId xmlns:a16="http://schemas.microsoft.com/office/drawing/2014/main" id="{E7DE2B34-9246-5B41-BAF2-26305841EBFD}"/>
              </a:ext>
            </a:extLst>
          </p:cNvPr>
          <p:cNvSpPr txBox="1"/>
          <p:nvPr/>
        </p:nvSpPr>
        <p:spPr>
          <a:xfrm>
            <a:off x="788425" y="2108208"/>
            <a:ext cx="7875186" cy="943848"/>
          </a:xfrm>
          <a:prstGeom prst="rect">
            <a:avLst/>
          </a:prstGeom>
          <a:noFill/>
        </p:spPr>
        <p:txBody>
          <a:bodyPr wrap="square" lIns="0" tIns="0" rIns="0" bIns="0" rtlCol="0">
            <a:spAutoFit/>
          </a:bodyPr>
          <a:lstStyle/>
          <a:p>
            <a:pPr>
              <a:spcAft>
                <a:spcPts val="800"/>
              </a:spcAft>
            </a:pPr>
            <a:r>
              <a:rPr lang="da-DK" sz="1600" dirty="0">
                <a:solidFill>
                  <a:srgbClr val="43B18E"/>
                </a:solidFill>
                <a:latin typeface="Dotum" panose="020B0600000101010101" pitchFamily="34" charset="-127"/>
                <a:ea typeface="Dotum" panose="020B0600000101010101" pitchFamily="34" charset="-127"/>
              </a:rPr>
              <a:t>1. </a:t>
            </a:r>
            <a:r>
              <a:rPr lang="da-DK" sz="1600" dirty="0">
                <a:latin typeface="Dotum" panose="020B0600000101010101" pitchFamily="34" charset="-127"/>
                <a:ea typeface="Dotum" panose="020B0600000101010101" pitchFamily="34" charset="-127"/>
              </a:rPr>
              <a:t>Skriv punkt her</a:t>
            </a:r>
          </a:p>
          <a:p>
            <a:pPr>
              <a:spcAft>
                <a:spcPts val="800"/>
              </a:spcAft>
            </a:pPr>
            <a:r>
              <a:rPr lang="da-DK" sz="1600" dirty="0">
                <a:solidFill>
                  <a:srgbClr val="43B18E"/>
                </a:solidFill>
                <a:latin typeface="Dotum" panose="020B0600000101010101" pitchFamily="34" charset="-127"/>
                <a:ea typeface="Dotum" panose="020B0600000101010101" pitchFamily="34" charset="-127"/>
              </a:rPr>
              <a:t>2. </a:t>
            </a:r>
            <a:r>
              <a:rPr lang="da-DK" sz="1600" dirty="0">
                <a:latin typeface="Dotum" panose="020B0600000101010101" pitchFamily="34" charset="-127"/>
                <a:ea typeface="Dotum" panose="020B0600000101010101" pitchFamily="34" charset="-127"/>
              </a:rPr>
              <a:t>Skriv punkt her</a:t>
            </a:r>
          </a:p>
          <a:p>
            <a:pPr>
              <a:spcAft>
                <a:spcPts val="800"/>
              </a:spcAft>
            </a:pPr>
            <a:r>
              <a:rPr lang="da-DK" sz="1600" dirty="0">
                <a:solidFill>
                  <a:srgbClr val="43B18E"/>
                </a:solidFill>
                <a:latin typeface="Dotum" panose="020B0600000101010101" pitchFamily="34" charset="-127"/>
                <a:ea typeface="Dotum" panose="020B0600000101010101" pitchFamily="34" charset="-127"/>
              </a:rPr>
              <a:t>3. </a:t>
            </a:r>
            <a:r>
              <a:rPr lang="da-DK" sz="1600" dirty="0">
                <a:latin typeface="Dotum" panose="020B0600000101010101" pitchFamily="34" charset="-127"/>
                <a:ea typeface="Dotum" panose="020B0600000101010101" pitchFamily="34" charset="-127"/>
              </a:rPr>
              <a:t>Skriv punkt her</a:t>
            </a:r>
          </a:p>
        </p:txBody>
      </p:sp>
      <p:pic>
        <p:nvPicPr>
          <p:cNvPr id="10" name="Billede 9">
            <a:extLst>
              <a:ext uri="{FF2B5EF4-FFF2-40B4-BE49-F238E27FC236}">
                <a16:creationId xmlns:a16="http://schemas.microsoft.com/office/drawing/2014/main" id="{B629C942-568A-F541-B4F5-3F257269FDA7}"/>
              </a:ext>
            </a:extLst>
          </p:cNvPr>
          <p:cNvPicPr>
            <a:picLocks noChangeAspect="1"/>
          </p:cNvPicPr>
          <p:nvPr/>
        </p:nvPicPr>
        <p:blipFill>
          <a:blip r:embed="rId3"/>
          <a:srcRect/>
          <a:stretch/>
        </p:blipFill>
        <p:spPr>
          <a:xfrm>
            <a:off x="5222309" y="5181768"/>
            <a:ext cx="3905148" cy="719369"/>
          </a:xfrm>
          <a:prstGeom prst="rect">
            <a:avLst/>
          </a:prstGeom>
        </p:spPr>
      </p:pic>
      <p:pic>
        <p:nvPicPr>
          <p:cNvPr id="12" name="Billede 11">
            <a:extLst>
              <a:ext uri="{FF2B5EF4-FFF2-40B4-BE49-F238E27FC236}">
                <a16:creationId xmlns:a16="http://schemas.microsoft.com/office/drawing/2014/main" id="{A421A782-9461-0D43-9111-59A1F9349554}"/>
              </a:ext>
            </a:extLst>
          </p:cNvPr>
          <p:cNvPicPr>
            <a:picLocks noChangeAspect="1"/>
          </p:cNvPicPr>
          <p:nvPr/>
        </p:nvPicPr>
        <p:blipFill>
          <a:blip r:embed="rId3"/>
          <a:srcRect/>
          <a:stretch/>
        </p:blipFill>
        <p:spPr>
          <a:xfrm>
            <a:off x="10168396" y="1196435"/>
            <a:ext cx="4293623" cy="790930"/>
          </a:xfrm>
          <a:prstGeom prst="rect">
            <a:avLst/>
          </a:prstGeom>
        </p:spPr>
      </p:pic>
    </p:spTree>
    <p:extLst>
      <p:ext uri="{BB962C8B-B14F-4D97-AF65-F5344CB8AC3E}">
        <p14:creationId xmlns:p14="http://schemas.microsoft.com/office/powerpoint/2010/main" val="112486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33AB56C7-1B0C-AA42-99F3-496428B25E7A}"/>
              </a:ext>
            </a:extLst>
          </p:cNvPr>
          <p:cNvSpPr txBox="1"/>
          <p:nvPr/>
        </p:nvSpPr>
        <p:spPr>
          <a:xfrm>
            <a:off x="788425" y="1759462"/>
            <a:ext cx="5840975" cy="2523768"/>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Den seneste AH-undersøgelse af mobning fra 2018 viser, at 10,7 pct. af den danske arbejdende befolkning har følt sig udsat for mobning i løbet af et år. </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Af de 10,7 pct., der i undersøgelsen fra 2018 har følt sig mobbet i løbet af det seneste år, oplever 67 pct., at de bliver mobbet af deres kolleger.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36,8 pct. oplever sig mobbet af deres leder.</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13 pct. oplever mobning fra andre fx patienter, klienter, kunder eller elever.</a:t>
            </a:r>
          </a:p>
        </p:txBody>
      </p:sp>
      <p:pic>
        <p:nvPicPr>
          <p:cNvPr id="7" name="Billede 6">
            <a:extLst>
              <a:ext uri="{FF2B5EF4-FFF2-40B4-BE49-F238E27FC236}">
                <a16:creationId xmlns:a16="http://schemas.microsoft.com/office/drawing/2014/main" id="{DACB6BD1-8396-0749-8E5C-74404D405B6B}"/>
              </a:ext>
            </a:extLst>
          </p:cNvPr>
          <p:cNvPicPr>
            <a:picLocks noChangeAspect="1"/>
          </p:cNvPicPr>
          <p:nvPr/>
        </p:nvPicPr>
        <p:blipFill>
          <a:blip r:embed="rId3"/>
          <a:srcRect/>
          <a:stretch/>
        </p:blipFill>
        <p:spPr>
          <a:xfrm>
            <a:off x="9212366" y="1041424"/>
            <a:ext cx="3897921" cy="718038"/>
          </a:xfrm>
          <a:prstGeom prst="rect">
            <a:avLst/>
          </a:prstGeom>
        </p:spPr>
      </p:pic>
      <p:pic>
        <p:nvPicPr>
          <p:cNvPr id="8" name="Billede 7">
            <a:extLst>
              <a:ext uri="{FF2B5EF4-FFF2-40B4-BE49-F238E27FC236}">
                <a16:creationId xmlns:a16="http://schemas.microsoft.com/office/drawing/2014/main" id="{ED1D54EE-3D27-8E4F-9664-A5074FC81CBA}"/>
              </a:ext>
            </a:extLst>
          </p:cNvPr>
          <p:cNvPicPr>
            <a:picLocks noChangeAspect="1"/>
          </p:cNvPicPr>
          <p:nvPr/>
        </p:nvPicPr>
        <p:blipFill>
          <a:blip r:embed="rId4"/>
          <a:stretch>
            <a:fillRect/>
          </a:stretch>
        </p:blipFill>
        <p:spPr>
          <a:xfrm>
            <a:off x="7430573" y="1664418"/>
            <a:ext cx="4049204" cy="3529164"/>
          </a:xfrm>
          <a:prstGeom prst="rect">
            <a:avLst/>
          </a:prstGeom>
        </p:spPr>
      </p:pic>
      <p:sp>
        <p:nvSpPr>
          <p:cNvPr id="10" name="Tekstfelt 9">
            <a:extLst>
              <a:ext uri="{FF2B5EF4-FFF2-40B4-BE49-F238E27FC236}">
                <a16:creationId xmlns:a16="http://schemas.microsoft.com/office/drawing/2014/main" id="{E4F28AA8-4607-E94D-BE37-78B0FA6B9E60}"/>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Fakta om mobning</a:t>
            </a:r>
          </a:p>
        </p:txBody>
      </p:sp>
      <p:pic>
        <p:nvPicPr>
          <p:cNvPr id="12" name="Billede 11">
            <a:extLst>
              <a:ext uri="{FF2B5EF4-FFF2-40B4-BE49-F238E27FC236}">
                <a16:creationId xmlns:a16="http://schemas.microsoft.com/office/drawing/2014/main" id="{60773EB9-B92B-7745-B730-3E22DF7A514B}"/>
              </a:ext>
            </a:extLst>
          </p:cNvPr>
          <p:cNvPicPr>
            <a:picLocks noChangeAspect="1"/>
          </p:cNvPicPr>
          <p:nvPr/>
        </p:nvPicPr>
        <p:blipFill>
          <a:blip r:embed="rId3"/>
          <a:srcRect/>
          <a:stretch/>
        </p:blipFill>
        <p:spPr>
          <a:xfrm>
            <a:off x="712223" y="4834563"/>
            <a:ext cx="3897921" cy="718038"/>
          </a:xfrm>
          <a:prstGeom prst="rect">
            <a:avLst/>
          </a:prstGeom>
        </p:spPr>
      </p:pic>
    </p:spTree>
    <p:extLst>
      <p:ext uri="{BB962C8B-B14F-4D97-AF65-F5344CB8AC3E}">
        <p14:creationId xmlns:p14="http://schemas.microsoft.com/office/powerpoint/2010/main" val="38112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Fakta om mobning</a:t>
            </a:r>
          </a:p>
        </p:txBody>
      </p:sp>
      <p:sp>
        <p:nvSpPr>
          <p:cNvPr id="5" name="Tekstfelt 4">
            <a:extLst>
              <a:ext uri="{FF2B5EF4-FFF2-40B4-BE49-F238E27FC236}">
                <a16:creationId xmlns:a16="http://schemas.microsoft.com/office/drawing/2014/main" id="{33AB56C7-1B0C-AA42-99F3-496428B25E7A}"/>
              </a:ext>
            </a:extLst>
          </p:cNvPr>
          <p:cNvSpPr txBox="1"/>
          <p:nvPr/>
        </p:nvSpPr>
        <p:spPr>
          <a:xfrm>
            <a:off x="788425" y="1759462"/>
            <a:ext cx="5569645" cy="1333698"/>
          </a:xfrm>
          <a:prstGeom prst="rect">
            <a:avLst/>
          </a:prstGeom>
          <a:noFill/>
        </p:spPr>
        <p:txBody>
          <a:bodyPr wrap="square" lIns="0" tIns="0" rIns="0" bIns="0" rtlCol="0">
            <a:spAutoFit/>
          </a:bodyPr>
          <a:lstStyle/>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Flere undersøgelser viser, at der er mere mobning på arbejdspladser, der domineres af det ene køn, end på arbejdspladser hvor kønsfordelingen er mere lige.</a:t>
            </a:r>
          </a:p>
          <a:p>
            <a:pPr marL="270000" indent="-270000">
              <a:spcAft>
                <a:spcPts val="800"/>
              </a:spcAft>
              <a:buClr>
                <a:srgbClr val="43B18E"/>
              </a:buClr>
              <a:buFont typeface="Arial" panose="020B0604020202020204" pitchFamily="34" charset="0"/>
              <a:buChar char="•"/>
            </a:pPr>
            <a:r>
              <a:rPr lang="da-DK" sz="1600" dirty="0">
                <a:latin typeface="Dotum" panose="020B0600000101010101" pitchFamily="34" charset="-127"/>
                <a:ea typeface="Dotum" panose="020B0600000101010101" pitchFamily="34" charset="-127"/>
              </a:rPr>
              <a:t>Der er ingen undersøgelser, som tyder på, at de, der mobber eller mobbes, har særlige personlighedstræk.</a:t>
            </a:r>
          </a:p>
        </p:txBody>
      </p:sp>
      <p:pic>
        <p:nvPicPr>
          <p:cNvPr id="6" name="Billede 5">
            <a:extLst>
              <a:ext uri="{FF2B5EF4-FFF2-40B4-BE49-F238E27FC236}">
                <a16:creationId xmlns:a16="http://schemas.microsoft.com/office/drawing/2014/main" id="{E8485EBD-A14A-0142-93C7-216D19BFF1A1}"/>
              </a:ext>
            </a:extLst>
          </p:cNvPr>
          <p:cNvPicPr>
            <a:picLocks noChangeAspect="1"/>
          </p:cNvPicPr>
          <p:nvPr/>
        </p:nvPicPr>
        <p:blipFill>
          <a:blip r:embed="rId3"/>
          <a:srcRect/>
          <a:stretch/>
        </p:blipFill>
        <p:spPr>
          <a:xfrm>
            <a:off x="9212366" y="1041424"/>
            <a:ext cx="3897921" cy="718038"/>
          </a:xfrm>
          <a:prstGeom prst="rect">
            <a:avLst/>
          </a:prstGeom>
        </p:spPr>
      </p:pic>
      <p:pic>
        <p:nvPicPr>
          <p:cNvPr id="7" name="Billede 6">
            <a:extLst>
              <a:ext uri="{FF2B5EF4-FFF2-40B4-BE49-F238E27FC236}">
                <a16:creationId xmlns:a16="http://schemas.microsoft.com/office/drawing/2014/main" id="{8DD0A607-0120-FA41-861B-ECF49D07F096}"/>
              </a:ext>
            </a:extLst>
          </p:cNvPr>
          <p:cNvPicPr>
            <a:picLocks noChangeAspect="1"/>
          </p:cNvPicPr>
          <p:nvPr/>
        </p:nvPicPr>
        <p:blipFill>
          <a:blip r:embed="rId4"/>
          <a:stretch>
            <a:fillRect/>
          </a:stretch>
        </p:blipFill>
        <p:spPr>
          <a:xfrm>
            <a:off x="7430573" y="1664418"/>
            <a:ext cx="4049204" cy="3529164"/>
          </a:xfrm>
          <a:prstGeom prst="rect">
            <a:avLst/>
          </a:prstGeom>
        </p:spPr>
      </p:pic>
      <p:pic>
        <p:nvPicPr>
          <p:cNvPr id="10" name="Billede 9">
            <a:extLst>
              <a:ext uri="{FF2B5EF4-FFF2-40B4-BE49-F238E27FC236}">
                <a16:creationId xmlns:a16="http://schemas.microsoft.com/office/drawing/2014/main" id="{552A778F-4E90-B74C-A903-80B3DEC4BCBC}"/>
              </a:ext>
            </a:extLst>
          </p:cNvPr>
          <p:cNvPicPr>
            <a:picLocks noChangeAspect="1"/>
          </p:cNvPicPr>
          <p:nvPr/>
        </p:nvPicPr>
        <p:blipFill>
          <a:blip r:embed="rId3"/>
          <a:srcRect/>
          <a:stretch/>
        </p:blipFill>
        <p:spPr>
          <a:xfrm>
            <a:off x="712223" y="4834563"/>
            <a:ext cx="3897921" cy="718038"/>
          </a:xfrm>
          <a:prstGeom prst="rect">
            <a:avLst/>
          </a:prstGeom>
        </p:spPr>
      </p:pic>
    </p:spTree>
    <p:extLst>
      <p:ext uri="{BB962C8B-B14F-4D97-AF65-F5344CB8AC3E}">
        <p14:creationId xmlns:p14="http://schemas.microsoft.com/office/powerpoint/2010/main" val="2770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03F9BAB-A09A-4A4B-8766-88C17F994A0F}"/>
              </a:ext>
            </a:extLst>
          </p:cNvPr>
          <p:cNvPicPr>
            <a:picLocks noChangeAspect="1"/>
          </p:cNvPicPr>
          <p:nvPr/>
        </p:nvPicPr>
        <p:blipFill>
          <a:blip r:embed="rId3"/>
          <a:srcRect/>
          <a:stretch/>
        </p:blipFill>
        <p:spPr>
          <a:xfrm>
            <a:off x="712223" y="4887473"/>
            <a:ext cx="3529298" cy="650133"/>
          </a:xfrm>
          <a:prstGeom prst="rect">
            <a:avLst/>
          </a:prstGeom>
        </p:spPr>
      </p:pic>
      <p:pic>
        <p:nvPicPr>
          <p:cNvPr id="7" name="Billede 6">
            <a:extLst>
              <a:ext uri="{FF2B5EF4-FFF2-40B4-BE49-F238E27FC236}">
                <a16:creationId xmlns:a16="http://schemas.microsoft.com/office/drawing/2014/main" id="{F8297D1E-0BEA-BA47-B49C-39F0201EA887}"/>
              </a:ext>
            </a:extLst>
          </p:cNvPr>
          <p:cNvPicPr>
            <a:picLocks noChangeAspect="1"/>
          </p:cNvPicPr>
          <p:nvPr/>
        </p:nvPicPr>
        <p:blipFill>
          <a:blip r:embed="rId3"/>
          <a:srcRect/>
          <a:stretch/>
        </p:blipFill>
        <p:spPr>
          <a:xfrm>
            <a:off x="9353979" y="2550217"/>
            <a:ext cx="3529298" cy="650133"/>
          </a:xfrm>
          <a:prstGeom prst="rect">
            <a:avLst/>
          </a:prstGeom>
        </p:spPr>
      </p:pic>
      <p:pic>
        <p:nvPicPr>
          <p:cNvPr id="3" name="Billede 2">
            <a:extLst>
              <a:ext uri="{FF2B5EF4-FFF2-40B4-BE49-F238E27FC236}">
                <a16:creationId xmlns:a16="http://schemas.microsoft.com/office/drawing/2014/main" id="{FEE26DB1-374A-A84A-A525-4EC0205E49C1}"/>
              </a:ext>
            </a:extLst>
          </p:cNvPr>
          <p:cNvPicPr>
            <a:picLocks noChangeAspect="1"/>
          </p:cNvPicPr>
          <p:nvPr/>
        </p:nvPicPr>
        <p:blipFill>
          <a:blip r:embed="rId4"/>
          <a:srcRect/>
          <a:stretch/>
        </p:blipFill>
        <p:spPr>
          <a:xfrm>
            <a:off x="4247902" y="841828"/>
            <a:ext cx="6669529" cy="8003434"/>
          </a:xfrm>
          <a:prstGeom prst="rect">
            <a:avLst/>
          </a:prstGeom>
          <a:effectLst>
            <a:outerShdw blurRad="317500" dist="254000" dir="3000000" sx="103000" sy="103000" algn="tr" rotWithShape="0">
              <a:prstClr val="black">
                <a:alpha val="20000"/>
              </a:prstClr>
            </a:outerShdw>
          </a:effectLst>
        </p:spPr>
      </p:pic>
      <p:sp>
        <p:nvSpPr>
          <p:cNvPr id="5" name="Tekstfelt 4">
            <a:extLst>
              <a:ext uri="{FF2B5EF4-FFF2-40B4-BE49-F238E27FC236}">
                <a16:creationId xmlns:a16="http://schemas.microsoft.com/office/drawing/2014/main" id="{6B15027C-952B-CE4B-8DF2-69DE075861FA}"/>
              </a:ext>
            </a:extLst>
          </p:cNvPr>
          <p:cNvSpPr txBox="1"/>
          <p:nvPr/>
        </p:nvSpPr>
        <p:spPr>
          <a:xfrm>
            <a:off x="712223" y="863600"/>
            <a:ext cx="3013957" cy="954107"/>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Hvor kan man finde reglerne?</a:t>
            </a:r>
          </a:p>
        </p:txBody>
      </p:sp>
    </p:spTree>
    <p:extLst>
      <p:ext uri="{BB962C8B-B14F-4D97-AF65-F5344CB8AC3E}">
        <p14:creationId xmlns:p14="http://schemas.microsoft.com/office/powerpoint/2010/main" val="328068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2390151D-AAF6-7E4D-909D-F53E56F604A6}"/>
              </a:ext>
            </a:extLst>
          </p:cNvPr>
          <p:cNvSpPr txBox="1"/>
          <p:nvPr/>
        </p:nvSpPr>
        <p:spPr>
          <a:xfrm>
            <a:off x="712223" y="863600"/>
            <a:ext cx="7791697"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er chikane og andre krænkende handlinger?</a:t>
            </a:r>
          </a:p>
        </p:txBody>
      </p:sp>
      <p:sp>
        <p:nvSpPr>
          <p:cNvPr id="5" name="Tekstfelt 4">
            <a:extLst>
              <a:ext uri="{FF2B5EF4-FFF2-40B4-BE49-F238E27FC236}">
                <a16:creationId xmlns:a16="http://schemas.microsoft.com/office/drawing/2014/main" id="{33AB56C7-1B0C-AA42-99F3-496428B25E7A}"/>
              </a:ext>
            </a:extLst>
          </p:cNvPr>
          <p:cNvSpPr txBox="1"/>
          <p:nvPr/>
        </p:nvSpPr>
        <p:spPr>
          <a:xfrm>
            <a:off x="788426" y="2159512"/>
            <a:ext cx="4904804" cy="2328843"/>
          </a:xfrm>
          <a:prstGeom prst="rect">
            <a:avLst/>
          </a:prstGeom>
          <a:noFill/>
        </p:spPr>
        <p:txBody>
          <a:bodyPr wrap="square" lIns="0" tIns="0" rIns="0" bIns="0" rtlCol="0">
            <a:spAutoFit/>
          </a:bodyPr>
          <a:lstStyle/>
          <a:p>
            <a:pPr>
              <a:spcAft>
                <a:spcPts val="800"/>
              </a:spcAft>
            </a:pPr>
            <a:r>
              <a:rPr lang="da-DK" sz="1600" dirty="0">
                <a:latin typeface="Dotum" panose="020B0600000101010101" pitchFamily="34" charset="-127"/>
                <a:ea typeface="Dotum" panose="020B0600000101010101" pitchFamily="34" charset="-127"/>
              </a:rPr>
              <a:t>”Chikane er en form for diskrimination, som har til formål at krænke en persons værdighed og skabe et truende, fjendtligt nedværdigende, ydmygende eller ubehageligt klima”.</a:t>
            </a:r>
          </a:p>
          <a:p>
            <a:pPr>
              <a:spcAft>
                <a:spcPts val="800"/>
              </a:spcAft>
            </a:pPr>
            <a:endParaRPr lang="da-DK" sz="1600" dirty="0">
              <a:latin typeface="Dotum" panose="020B0600000101010101" pitchFamily="34" charset="-127"/>
              <a:ea typeface="Dotum" panose="020B0600000101010101" pitchFamily="34" charset="-127"/>
            </a:endParaRPr>
          </a:p>
          <a:p>
            <a:pPr>
              <a:spcAft>
                <a:spcPts val="800"/>
              </a:spcAft>
            </a:pPr>
            <a:r>
              <a:rPr lang="da-DK" sz="1400" dirty="0">
                <a:latin typeface="Dotum" panose="020B0600000101010101" pitchFamily="34" charset="-127"/>
                <a:ea typeface="Dotum" panose="020B0600000101010101" pitchFamily="34" charset="-127"/>
              </a:rPr>
              <a:t>Definitionen er fra EU-direktiv om ”generelle rammebestemmelser om ligebehandling med hensyn </a:t>
            </a:r>
            <a:br>
              <a:rPr lang="da-DK" sz="1400" dirty="0">
                <a:latin typeface="Dotum" panose="020B0600000101010101" pitchFamily="34" charset="-127"/>
                <a:ea typeface="Dotum" panose="020B0600000101010101" pitchFamily="34" charset="-127"/>
              </a:rPr>
            </a:br>
            <a:r>
              <a:rPr lang="da-DK" sz="1400" dirty="0">
                <a:latin typeface="Dotum" panose="020B0600000101010101" pitchFamily="34" charset="-127"/>
                <a:ea typeface="Dotum" panose="020B0600000101010101" pitchFamily="34" charset="-127"/>
              </a:rPr>
              <a:t>til beskæftigelse og erhverv”, 2000. </a:t>
            </a:r>
          </a:p>
        </p:txBody>
      </p:sp>
      <p:pic>
        <p:nvPicPr>
          <p:cNvPr id="11" name="Billede 10">
            <a:extLst>
              <a:ext uri="{FF2B5EF4-FFF2-40B4-BE49-F238E27FC236}">
                <a16:creationId xmlns:a16="http://schemas.microsoft.com/office/drawing/2014/main" id="{70939716-8236-0C41-B28E-7ADCCE228966}"/>
              </a:ext>
            </a:extLst>
          </p:cNvPr>
          <p:cNvPicPr>
            <a:picLocks noChangeAspect="1"/>
          </p:cNvPicPr>
          <p:nvPr/>
        </p:nvPicPr>
        <p:blipFill>
          <a:blip r:embed="rId3"/>
          <a:srcRect/>
          <a:stretch/>
        </p:blipFill>
        <p:spPr>
          <a:xfrm>
            <a:off x="3282833" y="5181768"/>
            <a:ext cx="3905148" cy="719369"/>
          </a:xfrm>
          <a:prstGeom prst="rect">
            <a:avLst/>
          </a:prstGeom>
        </p:spPr>
      </p:pic>
      <p:pic>
        <p:nvPicPr>
          <p:cNvPr id="12" name="Billede 11">
            <a:extLst>
              <a:ext uri="{FF2B5EF4-FFF2-40B4-BE49-F238E27FC236}">
                <a16:creationId xmlns:a16="http://schemas.microsoft.com/office/drawing/2014/main" id="{BBD44B98-BADB-204B-AC56-B835891D9EBB}"/>
              </a:ext>
            </a:extLst>
          </p:cNvPr>
          <p:cNvPicPr>
            <a:picLocks noChangeAspect="1"/>
          </p:cNvPicPr>
          <p:nvPr/>
        </p:nvPicPr>
        <p:blipFill>
          <a:blip r:embed="rId4"/>
          <a:srcRect/>
          <a:stretch/>
        </p:blipFill>
        <p:spPr>
          <a:xfrm>
            <a:off x="6922674" y="1476426"/>
            <a:ext cx="3899504" cy="3905147"/>
          </a:xfrm>
          <a:prstGeom prst="rect">
            <a:avLst/>
          </a:prstGeom>
        </p:spPr>
      </p:pic>
      <p:pic>
        <p:nvPicPr>
          <p:cNvPr id="13" name="Billede 12">
            <a:extLst>
              <a:ext uri="{FF2B5EF4-FFF2-40B4-BE49-F238E27FC236}">
                <a16:creationId xmlns:a16="http://schemas.microsoft.com/office/drawing/2014/main" id="{B248AE1F-8333-F14C-B67F-5CD66215BB65}"/>
              </a:ext>
            </a:extLst>
          </p:cNvPr>
          <p:cNvPicPr>
            <a:picLocks noChangeAspect="1"/>
          </p:cNvPicPr>
          <p:nvPr/>
        </p:nvPicPr>
        <p:blipFill>
          <a:blip r:embed="rId3"/>
          <a:srcRect/>
          <a:stretch/>
        </p:blipFill>
        <p:spPr>
          <a:xfrm>
            <a:off x="10168396" y="1196435"/>
            <a:ext cx="4293623" cy="790930"/>
          </a:xfrm>
          <a:prstGeom prst="rect">
            <a:avLst/>
          </a:prstGeom>
        </p:spPr>
      </p:pic>
    </p:spTree>
    <p:extLst>
      <p:ext uri="{BB962C8B-B14F-4D97-AF65-F5344CB8AC3E}">
        <p14:creationId xmlns:p14="http://schemas.microsoft.com/office/powerpoint/2010/main" val="248951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37BB396E-D69C-B34B-BA7E-DC4B97F8528A}"/>
              </a:ext>
            </a:extLst>
          </p:cNvPr>
          <p:cNvSpPr txBox="1"/>
          <p:nvPr/>
        </p:nvSpPr>
        <p:spPr>
          <a:xfrm>
            <a:off x="712224" y="863600"/>
            <a:ext cx="3438436" cy="523220"/>
          </a:xfrm>
          <a:prstGeom prst="rect">
            <a:avLst/>
          </a:prstGeom>
          <a:noFill/>
        </p:spPr>
        <p:txBody>
          <a:bodyPr wrap="square" rtlCol="0">
            <a:spAutoFit/>
          </a:bodyPr>
          <a:lstStyle/>
          <a:p>
            <a:r>
              <a:rPr lang="da-DK" sz="2800" dirty="0">
                <a:solidFill>
                  <a:srgbClr val="43B18E"/>
                </a:solidFill>
                <a:latin typeface="Franklin Gothic Medium" panose="020B0603020102020204" pitchFamily="34" charset="0"/>
                <a:ea typeface="Dotum" panose="020B0600000101010101" pitchFamily="34" charset="-127"/>
                <a:cs typeface="Arial" panose="020B0604020202020204" pitchFamily="34" charset="0"/>
              </a:rPr>
              <a:t>Hvad er chikane?</a:t>
            </a:r>
          </a:p>
        </p:txBody>
      </p:sp>
      <p:pic>
        <p:nvPicPr>
          <p:cNvPr id="39" name="Billede 38">
            <a:extLst>
              <a:ext uri="{FF2B5EF4-FFF2-40B4-BE49-F238E27FC236}">
                <a16:creationId xmlns:a16="http://schemas.microsoft.com/office/drawing/2014/main" id="{60E50006-62F7-1840-8183-CD1E408E5DB2}"/>
              </a:ext>
            </a:extLst>
          </p:cNvPr>
          <p:cNvPicPr>
            <a:picLocks noChangeAspect="1"/>
          </p:cNvPicPr>
          <p:nvPr/>
        </p:nvPicPr>
        <p:blipFill>
          <a:blip r:embed="rId3"/>
          <a:srcRect/>
          <a:stretch/>
        </p:blipFill>
        <p:spPr>
          <a:xfrm rot="10800000">
            <a:off x="794806" y="1871928"/>
            <a:ext cx="3897921" cy="718038"/>
          </a:xfrm>
          <a:prstGeom prst="rect">
            <a:avLst/>
          </a:prstGeom>
        </p:spPr>
      </p:pic>
      <p:grpSp>
        <p:nvGrpSpPr>
          <p:cNvPr id="43" name="Gruppe 42">
            <a:extLst>
              <a:ext uri="{FF2B5EF4-FFF2-40B4-BE49-F238E27FC236}">
                <a16:creationId xmlns:a16="http://schemas.microsoft.com/office/drawing/2014/main" id="{7C57C31A-A094-DC43-90CA-6E8771DBA37E}"/>
              </a:ext>
            </a:extLst>
          </p:cNvPr>
          <p:cNvGrpSpPr/>
          <p:nvPr/>
        </p:nvGrpSpPr>
        <p:grpSpPr>
          <a:xfrm>
            <a:off x="6561535" y="2589967"/>
            <a:ext cx="2520932" cy="2520932"/>
            <a:chOff x="4769222" y="2102222"/>
            <a:chExt cx="2653556" cy="2653556"/>
          </a:xfrm>
        </p:grpSpPr>
        <p:sp>
          <p:nvSpPr>
            <p:cNvPr id="44" name="Ellipse 43">
              <a:extLst>
                <a:ext uri="{FF2B5EF4-FFF2-40B4-BE49-F238E27FC236}">
                  <a16:creationId xmlns:a16="http://schemas.microsoft.com/office/drawing/2014/main" id="{FB2CFE74-1489-6C49-A565-40304E822DF5}"/>
                </a:ext>
              </a:extLst>
            </p:cNvPr>
            <p:cNvSpPr/>
            <p:nvPr/>
          </p:nvSpPr>
          <p:spPr>
            <a:xfrm>
              <a:off x="4769222" y="2102222"/>
              <a:ext cx="2653556" cy="2653556"/>
            </a:xfrm>
            <a:prstGeom prst="ellipse">
              <a:avLst/>
            </a:prstGeom>
            <a:solidFill>
              <a:srgbClr val="43B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Tekstfelt 44">
              <a:extLst>
                <a:ext uri="{FF2B5EF4-FFF2-40B4-BE49-F238E27FC236}">
                  <a16:creationId xmlns:a16="http://schemas.microsoft.com/office/drawing/2014/main" id="{5E52F5D9-F1D5-634B-BB38-C0ED2ADEA74E}"/>
                </a:ext>
              </a:extLst>
            </p:cNvPr>
            <p:cNvSpPr txBox="1"/>
            <p:nvPr/>
          </p:nvSpPr>
          <p:spPr>
            <a:xfrm>
              <a:off x="4769222" y="3026349"/>
              <a:ext cx="2653556" cy="677108"/>
            </a:xfrm>
            <a:prstGeom prst="rect">
              <a:avLst/>
            </a:prstGeom>
            <a:noFill/>
          </p:spPr>
          <p:txBody>
            <a:bodyPr wrap="square" lIns="0" tIns="0" rIns="0" bIns="0" rtlCol="0">
              <a:spAutoFit/>
            </a:bodyPr>
            <a:lstStyle/>
            <a:p>
              <a:pPr algn="ctr">
                <a:spcAft>
                  <a:spcPts val="800"/>
                </a:spcAft>
              </a:pPr>
              <a:r>
                <a:rPr lang="da-DK" sz="2200" dirty="0">
                  <a:solidFill>
                    <a:schemeClr val="bg1"/>
                  </a:solidFill>
                  <a:latin typeface="Dotum" panose="020B0600000101010101" pitchFamily="34" charset="-127"/>
                  <a:ea typeface="Dotum" panose="020B0600000101010101" pitchFamily="34" charset="-127"/>
                </a:rPr>
                <a:t>Eksempler </a:t>
              </a:r>
              <a:br>
                <a:rPr lang="da-DK" sz="2200" dirty="0">
                  <a:solidFill>
                    <a:schemeClr val="bg1"/>
                  </a:solidFill>
                  <a:latin typeface="Dotum" panose="020B0600000101010101" pitchFamily="34" charset="-127"/>
                  <a:ea typeface="Dotum" panose="020B0600000101010101" pitchFamily="34" charset="-127"/>
                </a:rPr>
              </a:br>
              <a:r>
                <a:rPr lang="da-DK" sz="2200" dirty="0">
                  <a:solidFill>
                    <a:schemeClr val="bg1"/>
                  </a:solidFill>
                  <a:latin typeface="Dotum" panose="020B0600000101010101" pitchFamily="34" charset="-127"/>
                  <a:ea typeface="Dotum" panose="020B0600000101010101" pitchFamily="34" charset="-127"/>
                </a:rPr>
                <a:t>på chikane</a:t>
              </a:r>
            </a:p>
          </p:txBody>
        </p:sp>
      </p:grpSp>
      <p:grpSp>
        <p:nvGrpSpPr>
          <p:cNvPr id="46" name="Gruppe 45">
            <a:extLst>
              <a:ext uri="{FF2B5EF4-FFF2-40B4-BE49-F238E27FC236}">
                <a16:creationId xmlns:a16="http://schemas.microsoft.com/office/drawing/2014/main" id="{F0CC498D-3717-A149-B922-20969BB1F2F2}"/>
              </a:ext>
            </a:extLst>
          </p:cNvPr>
          <p:cNvGrpSpPr/>
          <p:nvPr/>
        </p:nvGrpSpPr>
        <p:grpSpPr>
          <a:xfrm>
            <a:off x="6960595" y="616664"/>
            <a:ext cx="1649506" cy="1776310"/>
            <a:chOff x="5271247" y="758429"/>
            <a:chExt cx="1649506" cy="1776310"/>
          </a:xfrm>
        </p:grpSpPr>
        <p:grpSp>
          <p:nvGrpSpPr>
            <p:cNvPr id="47" name="Gruppe 46">
              <a:extLst>
                <a:ext uri="{FF2B5EF4-FFF2-40B4-BE49-F238E27FC236}">
                  <a16:creationId xmlns:a16="http://schemas.microsoft.com/office/drawing/2014/main" id="{3AE4CD51-0C30-7649-B58E-DAA5B8A5D41B}"/>
                </a:ext>
              </a:extLst>
            </p:cNvPr>
            <p:cNvGrpSpPr/>
            <p:nvPr/>
          </p:nvGrpSpPr>
          <p:grpSpPr>
            <a:xfrm>
              <a:off x="5271247" y="758429"/>
              <a:ext cx="1649506" cy="1776310"/>
              <a:chOff x="5271247" y="668782"/>
              <a:chExt cx="1649506" cy="1776310"/>
            </a:xfrm>
          </p:grpSpPr>
          <p:sp>
            <p:nvSpPr>
              <p:cNvPr id="49" name="Ellipse 48">
                <a:extLst>
                  <a:ext uri="{FF2B5EF4-FFF2-40B4-BE49-F238E27FC236}">
                    <a16:creationId xmlns:a16="http://schemas.microsoft.com/office/drawing/2014/main" id="{498BE0BA-FC0C-B44D-B42D-14EE20BFC60D}"/>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Trekant 49">
                <a:extLst>
                  <a:ext uri="{FF2B5EF4-FFF2-40B4-BE49-F238E27FC236}">
                    <a16:creationId xmlns:a16="http://schemas.microsoft.com/office/drawing/2014/main" id="{62015D6F-2FF5-3B40-AB97-443343273DB2}"/>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8" name="Tekstfelt 47">
              <a:extLst>
                <a:ext uri="{FF2B5EF4-FFF2-40B4-BE49-F238E27FC236}">
                  <a16:creationId xmlns:a16="http://schemas.microsoft.com/office/drawing/2014/main" id="{86A1301A-DF8F-134E-BED6-E48AF4B6039C}"/>
                </a:ext>
              </a:extLst>
            </p:cNvPr>
            <p:cNvSpPr txBox="1"/>
            <p:nvPr/>
          </p:nvSpPr>
          <p:spPr>
            <a:xfrm>
              <a:off x="5376216" y="1382187"/>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Homofobiske bemærkninger</a:t>
              </a:r>
            </a:p>
          </p:txBody>
        </p:sp>
      </p:grpSp>
      <p:grpSp>
        <p:nvGrpSpPr>
          <p:cNvPr id="51" name="Gruppe 50">
            <a:extLst>
              <a:ext uri="{FF2B5EF4-FFF2-40B4-BE49-F238E27FC236}">
                <a16:creationId xmlns:a16="http://schemas.microsoft.com/office/drawing/2014/main" id="{0D57C917-DC79-C943-9697-58B4A6662F6F}"/>
              </a:ext>
            </a:extLst>
          </p:cNvPr>
          <p:cNvGrpSpPr/>
          <p:nvPr/>
        </p:nvGrpSpPr>
        <p:grpSpPr>
          <a:xfrm>
            <a:off x="9078727" y="2122520"/>
            <a:ext cx="1776310" cy="1649506"/>
            <a:chOff x="7316669" y="2109413"/>
            <a:chExt cx="1776310" cy="1649506"/>
          </a:xfrm>
        </p:grpSpPr>
        <p:grpSp>
          <p:nvGrpSpPr>
            <p:cNvPr id="52" name="Gruppe 51">
              <a:extLst>
                <a:ext uri="{FF2B5EF4-FFF2-40B4-BE49-F238E27FC236}">
                  <a16:creationId xmlns:a16="http://schemas.microsoft.com/office/drawing/2014/main" id="{EC009FFD-24EA-4D4B-9AF5-D1A7460828A2}"/>
                </a:ext>
              </a:extLst>
            </p:cNvPr>
            <p:cNvGrpSpPr/>
            <p:nvPr/>
          </p:nvGrpSpPr>
          <p:grpSpPr>
            <a:xfrm rot="3600000">
              <a:off x="7380071" y="2046011"/>
              <a:ext cx="1649506" cy="1776310"/>
              <a:chOff x="5271247" y="668782"/>
              <a:chExt cx="1649506" cy="1776310"/>
            </a:xfrm>
          </p:grpSpPr>
          <p:sp>
            <p:nvSpPr>
              <p:cNvPr id="54" name="Ellipse 53">
                <a:extLst>
                  <a:ext uri="{FF2B5EF4-FFF2-40B4-BE49-F238E27FC236}">
                    <a16:creationId xmlns:a16="http://schemas.microsoft.com/office/drawing/2014/main" id="{1E048A1A-0C80-5049-B1D7-790CF9B55404}"/>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Trekant 54">
                <a:extLst>
                  <a:ext uri="{FF2B5EF4-FFF2-40B4-BE49-F238E27FC236}">
                    <a16:creationId xmlns:a16="http://schemas.microsoft.com/office/drawing/2014/main" id="{B8DAF58A-6784-5C45-B220-4706E1D22D1E}"/>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3" name="Tekstfelt 52">
              <a:extLst>
                <a:ext uri="{FF2B5EF4-FFF2-40B4-BE49-F238E27FC236}">
                  <a16:creationId xmlns:a16="http://schemas.microsoft.com/office/drawing/2014/main" id="{3A3FD4B4-6933-FE42-BCA2-13F3B3AC8E36}"/>
                </a:ext>
              </a:extLst>
            </p:cNvPr>
            <p:cNvSpPr txBox="1"/>
            <p:nvPr/>
          </p:nvSpPr>
          <p:spPr>
            <a:xfrm>
              <a:off x="7536709" y="2587714"/>
              <a:ext cx="1439568" cy="646331"/>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Visning af pornografisk materiale</a:t>
              </a:r>
            </a:p>
          </p:txBody>
        </p:sp>
      </p:grpSp>
      <p:grpSp>
        <p:nvGrpSpPr>
          <p:cNvPr id="56" name="Gruppe 55">
            <a:extLst>
              <a:ext uri="{FF2B5EF4-FFF2-40B4-BE49-F238E27FC236}">
                <a16:creationId xmlns:a16="http://schemas.microsoft.com/office/drawing/2014/main" id="{29B9B6AF-8E34-4A40-9DF3-9DB799F9D7C5}"/>
              </a:ext>
            </a:extLst>
          </p:cNvPr>
          <p:cNvGrpSpPr/>
          <p:nvPr/>
        </p:nvGrpSpPr>
        <p:grpSpPr>
          <a:xfrm>
            <a:off x="8798518" y="4522589"/>
            <a:ext cx="1776310" cy="1649506"/>
            <a:chOff x="7109170" y="4664354"/>
            <a:chExt cx="1776310" cy="1649506"/>
          </a:xfrm>
        </p:grpSpPr>
        <p:grpSp>
          <p:nvGrpSpPr>
            <p:cNvPr id="57" name="Gruppe 56">
              <a:extLst>
                <a:ext uri="{FF2B5EF4-FFF2-40B4-BE49-F238E27FC236}">
                  <a16:creationId xmlns:a16="http://schemas.microsoft.com/office/drawing/2014/main" id="{698B70E3-8B4B-D34E-9E03-D935B40F3C46}"/>
                </a:ext>
              </a:extLst>
            </p:cNvPr>
            <p:cNvGrpSpPr/>
            <p:nvPr/>
          </p:nvGrpSpPr>
          <p:grpSpPr>
            <a:xfrm rot="7627397">
              <a:off x="7172572" y="4600952"/>
              <a:ext cx="1649506" cy="1776310"/>
              <a:chOff x="5271247" y="668782"/>
              <a:chExt cx="1649506" cy="1776310"/>
            </a:xfrm>
          </p:grpSpPr>
          <p:sp>
            <p:nvSpPr>
              <p:cNvPr id="62" name="Ellipse 61">
                <a:extLst>
                  <a:ext uri="{FF2B5EF4-FFF2-40B4-BE49-F238E27FC236}">
                    <a16:creationId xmlns:a16="http://schemas.microsoft.com/office/drawing/2014/main" id="{98D756AF-8124-3847-80CB-286AF72B7472}"/>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3" name="Trekant 62">
                <a:extLst>
                  <a:ext uri="{FF2B5EF4-FFF2-40B4-BE49-F238E27FC236}">
                    <a16:creationId xmlns:a16="http://schemas.microsoft.com/office/drawing/2014/main" id="{6544595E-2831-AC4C-AA6C-54E2B6C66A12}"/>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1" name="Tekstfelt 60">
              <a:extLst>
                <a:ext uri="{FF2B5EF4-FFF2-40B4-BE49-F238E27FC236}">
                  <a16:creationId xmlns:a16="http://schemas.microsoft.com/office/drawing/2014/main" id="{420B63CE-21C0-A542-A8A5-898489B5A90A}"/>
                </a:ext>
              </a:extLst>
            </p:cNvPr>
            <p:cNvSpPr txBox="1"/>
            <p:nvPr/>
          </p:nvSpPr>
          <p:spPr>
            <a:xfrm>
              <a:off x="7321558" y="5320265"/>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Unødvendig kropskontakt</a:t>
              </a:r>
            </a:p>
          </p:txBody>
        </p:sp>
      </p:grpSp>
      <p:grpSp>
        <p:nvGrpSpPr>
          <p:cNvPr id="64" name="Gruppe 63">
            <a:extLst>
              <a:ext uri="{FF2B5EF4-FFF2-40B4-BE49-F238E27FC236}">
                <a16:creationId xmlns:a16="http://schemas.microsoft.com/office/drawing/2014/main" id="{2BE364AE-CA99-3044-902A-A4001F906AF5}"/>
              </a:ext>
            </a:extLst>
          </p:cNvPr>
          <p:cNvGrpSpPr/>
          <p:nvPr/>
        </p:nvGrpSpPr>
        <p:grpSpPr>
          <a:xfrm>
            <a:off x="5078043" y="4522588"/>
            <a:ext cx="1776310" cy="1649506"/>
            <a:chOff x="3388695" y="4664353"/>
            <a:chExt cx="1776310" cy="1649506"/>
          </a:xfrm>
        </p:grpSpPr>
        <p:grpSp>
          <p:nvGrpSpPr>
            <p:cNvPr id="65" name="Gruppe 64">
              <a:extLst>
                <a:ext uri="{FF2B5EF4-FFF2-40B4-BE49-F238E27FC236}">
                  <a16:creationId xmlns:a16="http://schemas.microsoft.com/office/drawing/2014/main" id="{36262C7F-BABC-6341-8326-FA664BD9C189}"/>
                </a:ext>
              </a:extLst>
            </p:cNvPr>
            <p:cNvGrpSpPr/>
            <p:nvPr/>
          </p:nvGrpSpPr>
          <p:grpSpPr>
            <a:xfrm rot="-7620000">
              <a:off x="3452097" y="4600951"/>
              <a:ext cx="1649506" cy="1776310"/>
              <a:chOff x="5271247" y="668782"/>
              <a:chExt cx="1649506" cy="1776310"/>
            </a:xfrm>
          </p:grpSpPr>
          <p:sp>
            <p:nvSpPr>
              <p:cNvPr id="67" name="Ellipse 66">
                <a:extLst>
                  <a:ext uri="{FF2B5EF4-FFF2-40B4-BE49-F238E27FC236}">
                    <a16:creationId xmlns:a16="http://schemas.microsoft.com/office/drawing/2014/main" id="{10526ED2-1F5F-4E4B-BDD5-8167BA25D38A}"/>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8" name="Trekant 67">
                <a:extLst>
                  <a:ext uri="{FF2B5EF4-FFF2-40B4-BE49-F238E27FC236}">
                    <a16:creationId xmlns:a16="http://schemas.microsoft.com/office/drawing/2014/main" id="{79FB8125-DE1E-8942-AAF7-D16BACD5E9A7}"/>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66" name="Tekstfelt 65">
              <a:extLst>
                <a:ext uri="{FF2B5EF4-FFF2-40B4-BE49-F238E27FC236}">
                  <a16:creationId xmlns:a16="http://schemas.microsoft.com/office/drawing/2014/main" id="{9C724055-BCF9-D840-B3C2-653A4781014E}"/>
                </a:ext>
              </a:extLst>
            </p:cNvPr>
            <p:cNvSpPr txBox="1"/>
            <p:nvPr/>
          </p:nvSpPr>
          <p:spPr>
            <a:xfrm>
              <a:off x="3493628" y="5320265"/>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Påtrængende spørgsmål</a:t>
              </a:r>
            </a:p>
          </p:txBody>
        </p:sp>
      </p:grpSp>
      <p:grpSp>
        <p:nvGrpSpPr>
          <p:cNvPr id="69" name="Gruppe 68">
            <a:extLst>
              <a:ext uri="{FF2B5EF4-FFF2-40B4-BE49-F238E27FC236}">
                <a16:creationId xmlns:a16="http://schemas.microsoft.com/office/drawing/2014/main" id="{AAB56413-6CFF-444C-B862-4A68326D5547}"/>
              </a:ext>
            </a:extLst>
          </p:cNvPr>
          <p:cNvGrpSpPr/>
          <p:nvPr/>
        </p:nvGrpSpPr>
        <p:grpSpPr>
          <a:xfrm>
            <a:off x="4769991" y="2122521"/>
            <a:ext cx="1776310" cy="1649506"/>
            <a:chOff x="3161829" y="2109414"/>
            <a:chExt cx="1776310" cy="1649506"/>
          </a:xfrm>
        </p:grpSpPr>
        <p:grpSp>
          <p:nvGrpSpPr>
            <p:cNvPr id="70" name="Gruppe 69">
              <a:extLst>
                <a:ext uri="{FF2B5EF4-FFF2-40B4-BE49-F238E27FC236}">
                  <a16:creationId xmlns:a16="http://schemas.microsoft.com/office/drawing/2014/main" id="{33F241C4-F606-1143-8AB6-BB66ADFEA8FF}"/>
                </a:ext>
              </a:extLst>
            </p:cNvPr>
            <p:cNvGrpSpPr/>
            <p:nvPr/>
          </p:nvGrpSpPr>
          <p:grpSpPr>
            <a:xfrm rot="-3600000">
              <a:off x="3225231" y="2046012"/>
              <a:ext cx="1649506" cy="1776310"/>
              <a:chOff x="5271247" y="668782"/>
              <a:chExt cx="1649506" cy="1776310"/>
            </a:xfrm>
          </p:grpSpPr>
          <p:sp>
            <p:nvSpPr>
              <p:cNvPr id="72" name="Ellipse 71">
                <a:extLst>
                  <a:ext uri="{FF2B5EF4-FFF2-40B4-BE49-F238E27FC236}">
                    <a16:creationId xmlns:a16="http://schemas.microsoft.com/office/drawing/2014/main" id="{125E3F06-F654-E344-B0C6-3ACEF7ECE051}"/>
                  </a:ext>
                </a:extLst>
              </p:cNvPr>
              <p:cNvSpPr/>
              <p:nvPr/>
            </p:nvSpPr>
            <p:spPr>
              <a:xfrm>
                <a:off x="5271247" y="668782"/>
                <a:ext cx="1649506" cy="16495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Trekant 72">
                <a:extLst>
                  <a:ext uri="{FF2B5EF4-FFF2-40B4-BE49-F238E27FC236}">
                    <a16:creationId xmlns:a16="http://schemas.microsoft.com/office/drawing/2014/main" id="{758F71BE-0286-9F41-BA83-1FA8460F2D92}"/>
                  </a:ext>
                </a:extLst>
              </p:cNvPr>
              <p:cNvSpPr/>
              <p:nvPr/>
            </p:nvSpPr>
            <p:spPr>
              <a:xfrm rot="10800000">
                <a:off x="6000587" y="2280587"/>
                <a:ext cx="190826" cy="164505"/>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71" name="Tekstfelt 70">
              <a:extLst>
                <a:ext uri="{FF2B5EF4-FFF2-40B4-BE49-F238E27FC236}">
                  <a16:creationId xmlns:a16="http://schemas.microsoft.com/office/drawing/2014/main" id="{D33C5CE9-6100-8F44-8383-9956D98E3A82}"/>
                </a:ext>
              </a:extLst>
            </p:cNvPr>
            <p:cNvSpPr txBox="1"/>
            <p:nvPr/>
          </p:nvSpPr>
          <p:spPr>
            <a:xfrm>
              <a:off x="3275233" y="2668540"/>
              <a:ext cx="1439568" cy="430887"/>
            </a:xfrm>
            <a:prstGeom prst="rect">
              <a:avLst/>
            </a:prstGeom>
            <a:noFill/>
          </p:spPr>
          <p:txBody>
            <a:bodyPr wrap="square" lIns="0" tIns="0" rIns="0" bIns="0" rtlCol="0">
              <a:spAutoFit/>
            </a:bodyPr>
            <a:lstStyle/>
            <a:p>
              <a:pPr algn="ctr">
                <a:spcAft>
                  <a:spcPts val="800"/>
                </a:spcAft>
              </a:pPr>
              <a:r>
                <a:rPr lang="da-DK" sz="1400" dirty="0">
                  <a:latin typeface="Dotum" panose="020B0600000101010101" pitchFamily="34" charset="-127"/>
                  <a:ea typeface="Dotum" panose="020B0600000101010101" pitchFamily="34" charset="-127"/>
                </a:rPr>
                <a:t>Sjofle </a:t>
              </a:r>
              <a:br>
                <a:rPr lang="da-DK" sz="1400" dirty="0">
                  <a:latin typeface="Dotum" panose="020B0600000101010101" pitchFamily="34" charset="-127"/>
                  <a:ea typeface="Dotum" panose="020B0600000101010101" pitchFamily="34" charset="-127"/>
                </a:rPr>
              </a:br>
              <a:r>
                <a:rPr lang="da-DK" sz="1400" dirty="0">
                  <a:latin typeface="Dotum" panose="020B0600000101010101" pitchFamily="34" charset="-127"/>
                  <a:ea typeface="Dotum" panose="020B0600000101010101" pitchFamily="34" charset="-127"/>
                </a:rPr>
                <a:t>vittigheder</a:t>
              </a:r>
            </a:p>
          </p:txBody>
        </p:sp>
      </p:grpSp>
      <p:pic>
        <p:nvPicPr>
          <p:cNvPr id="74" name="Billede 73">
            <a:extLst>
              <a:ext uri="{FF2B5EF4-FFF2-40B4-BE49-F238E27FC236}">
                <a16:creationId xmlns:a16="http://schemas.microsoft.com/office/drawing/2014/main" id="{DF417D29-84CD-4445-93C2-C6B3B70AEBF5}"/>
              </a:ext>
            </a:extLst>
          </p:cNvPr>
          <p:cNvPicPr>
            <a:picLocks noChangeAspect="1"/>
          </p:cNvPicPr>
          <p:nvPr/>
        </p:nvPicPr>
        <p:blipFill>
          <a:blip r:embed="rId3"/>
          <a:srcRect/>
          <a:stretch/>
        </p:blipFill>
        <p:spPr>
          <a:xfrm>
            <a:off x="10448384" y="3984998"/>
            <a:ext cx="3905148" cy="719369"/>
          </a:xfrm>
          <a:prstGeom prst="rect">
            <a:avLst/>
          </a:prstGeom>
        </p:spPr>
      </p:pic>
      <p:pic>
        <p:nvPicPr>
          <p:cNvPr id="8" name="Billede 7">
            <a:extLst>
              <a:ext uri="{FF2B5EF4-FFF2-40B4-BE49-F238E27FC236}">
                <a16:creationId xmlns:a16="http://schemas.microsoft.com/office/drawing/2014/main" id="{2C499A0D-FA38-0B47-A69C-C3A0C92DAE10}"/>
              </a:ext>
            </a:extLst>
          </p:cNvPr>
          <p:cNvPicPr>
            <a:picLocks noChangeAspect="1"/>
          </p:cNvPicPr>
          <p:nvPr/>
        </p:nvPicPr>
        <p:blipFill>
          <a:blip r:embed="rId4">
            <a:alphaModFix amt="40000"/>
          </a:blip>
          <a:srcRect/>
          <a:stretch/>
        </p:blipFill>
        <p:spPr>
          <a:xfrm>
            <a:off x="712224" y="3112534"/>
            <a:ext cx="3360045" cy="3002127"/>
          </a:xfrm>
          <a:prstGeom prst="rect">
            <a:avLst/>
          </a:prstGeom>
        </p:spPr>
      </p:pic>
    </p:spTree>
    <p:extLst>
      <p:ext uri="{BB962C8B-B14F-4D97-AF65-F5344CB8AC3E}">
        <p14:creationId xmlns:p14="http://schemas.microsoft.com/office/powerpoint/2010/main" val="56773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A98760B80294948A11446FC22A4D467" ma:contentTypeVersion="12" ma:contentTypeDescription="Opret et nyt dokument." ma:contentTypeScope="" ma:versionID="76ccb95cfc424146fe3c01b4542320b6">
  <xsd:schema xmlns:xsd="http://www.w3.org/2001/XMLSchema" xmlns:xs="http://www.w3.org/2001/XMLSchema" xmlns:p="http://schemas.microsoft.com/office/2006/metadata/properties" xmlns:ns2="0e63312d-17ef-42c5-bb2c-41b21c71ba53" xmlns:ns3="60ccda80-eea4-43a2-b2a2-40e270817a36" targetNamespace="http://schemas.microsoft.com/office/2006/metadata/properties" ma:root="true" ma:fieldsID="a0f29e6c97808815ba1c74fa717b68ff" ns2:_="" ns3:_="">
    <xsd:import namespace="0e63312d-17ef-42c5-bb2c-41b21c71ba53"/>
    <xsd:import namespace="60ccda80-eea4-43a2-b2a2-40e270817a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3312d-17ef-42c5-bb2c-41b21c71b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ccda80-eea4-43a2-b2a2-40e270817a36"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3CB049-FC26-4F57-8B68-5874E40FE8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3312d-17ef-42c5-bb2c-41b21c71ba53"/>
    <ds:schemaRef ds:uri="60ccda80-eea4-43a2-b2a2-40e270817a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D98F9E-C4A3-4398-A5FA-72382EDFD17D}">
  <ds:schemaRefs>
    <ds:schemaRef ds:uri="0e63312d-17ef-42c5-bb2c-41b21c71ba53"/>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60ccda80-eea4-43a2-b2a2-40e270817a36"/>
    <ds:schemaRef ds:uri="http://www.w3.org/XML/1998/namespace"/>
  </ds:schemaRefs>
</ds:datastoreItem>
</file>

<file path=customXml/itemProps3.xml><?xml version="1.0" encoding="utf-8"?>
<ds:datastoreItem xmlns:ds="http://schemas.openxmlformats.org/officeDocument/2006/customXml" ds:itemID="{6ACD6714-7D65-4E1C-8896-10A60D3575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7854</TotalTime>
  <Words>8471</Words>
  <Application>Microsoft Office PowerPoint</Application>
  <PresentationFormat>Widescreen</PresentationFormat>
  <Paragraphs>579</Paragraphs>
  <Slides>44</Slides>
  <Notes>43</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44</vt:i4>
      </vt:variant>
    </vt:vector>
  </HeadingPairs>
  <TitlesOfParts>
    <vt:vector size="52" baseType="lpstr">
      <vt:lpstr>Dotum</vt:lpstr>
      <vt:lpstr>Arial</vt:lpstr>
      <vt:lpstr>Calibri</vt:lpstr>
      <vt:lpstr>Calibri Light</vt:lpstr>
      <vt:lpstr>Franklin Gothic Medium</vt:lpstr>
      <vt:lpstr>Muli</vt:lpstr>
      <vt:lpstr>Raleway</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 User</dc:creator>
  <cp:lastModifiedBy>Irene Olsen</cp:lastModifiedBy>
  <cp:revision>280</cp:revision>
  <dcterms:created xsi:type="dcterms:W3CDTF">2020-11-24T13:27:40Z</dcterms:created>
  <dcterms:modified xsi:type="dcterms:W3CDTF">2021-07-08T08:18:46Z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0x0101002A98760B80294948A11446FC22A4D467</vt:lpwstr>
  </property>
</Properties>
</file>