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5" r:id="rId3"/>
    <p:sldId id="297" r:id="rId4"/>
    <p:sldId id="263" r:id="rId5"/>
    <p:sldId id="298" r:id="rId6"/>
    <p:sldId id="299" r:id="rId7"/>
    <p:sldId id="300"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Olsen" initials="IO" lastIdx="25" clrIdx="0">
    <p:extLst>
      <p:ext uri="{19B8F6BF-5375-455C-9EA6-DF929625EA0E}">
        <p15:presenceInfo xmlns:p15="http://schemas.microsoft.com/office/powerpoint/2012/main" userId="S::iol@shw.dk::93285443-91e8-4a31-a55a-7a37bf3acf85" providerId="AD"/>
      </p:ext>
    </p:extLst>
  </p:cmAuthor>
  <p:cmAuthor id="2" name="Anna Birkemose" initials="AB" lastIdx="10" clrIdx="1">
    <p:extLst>
      <p:ext uri="{19B8F6BF-5375-455C-9EA6-DF929625EA0E}">
        <p15:presenceInfo xmlns:p15="http://schemas.microsoft.com/office/powerpoint/2012/main" userId="S::abi@shw.dk::9f4f4a5c-d8f1-45a6-bfaf-622c9d2b43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18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61"/>
    <p:restoredTop sz="66853" autoAdjust="0"/>
  </p:normalViewPr>
  <p:slideViewPr>
    <p:cSldViewPr snapToGrid="0" snapToObjects="1">
      <p:cViewPr varScale="1">
        <p:scale>
          <a:sx n="67" d="100"/>
          <a:sy n="67" d="100"/>
        </p:scale>
        <p:origin x="738" y="72"/>
      </p:cViewPr>
      <p:guideLst/>
    </p:cSldViewPr>
  </p:slideViewPr>
  <p:notesTextViewPr>
    <p:cViewPr>
      <p:scale>
        <a:sx n="1" d="1"/>
        <a:sy n="1" d="1"/>
      </p:scale>
      <p:origin x="0" y="-2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7A57F-2235-1543-B8A8-1B81FDB408CA}" type="datetimeFigureOut">
              <a:rPr lang="da-DK" smtClean="0"/>
              <a:t>28-04-2021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9EE46-B35B-1746-89C4-F069E6A2C135}" type="slidenum">
              <a:rPr lang="da-DK" smtClean="0"/>
              <a:t>‹nr.›</a:t>
            </a:fld>
            <a:endParaRPr lang="da-DK"/>
          </a:p>
        </p:txBody>
      </p:sp>
    </p:spTree>
    <p:extLst>
      <p:ext uri="{BB962C8B-B14F-4D97-AF65-F5344CB8AC3E}">
        <p14:creationId xmlns:p14="http://schemas.microsoft.com/office/powerpoint/2010/main" val="67769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sqA_JuE32c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sqA_JuE32c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fa-service.dk/sexchikane/film_bare_en_kompliment-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fa-service.dk/sexchikane/film_bare_en_kompliment-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ea typeface="Calibri" panose="020F0502020204030204" pitchFamily="34" charset="0"/>
                <a:cs typeface="Times New Roman" panose="02020603050405020304" pitchFamily="18" charset="0"/>
              </a:rPr>
              <a:t>Denne PowerPoint indeholder en definition på mobning og en definition på sexchikane samt spørgsmålene til de 3 filmsekvenser, der bruges </a:t>
            </a:r>
            <a:r>
              <a:rPr lang="da-DK" sz="1800">
                <a:effectLst/>
                <a:latin typeface="Calibri" panose="020F0502020204030204" pitchFamily="34" charset="0"/>
                <a:ea typeface="Calibri" panose="020F0502020204030204" pitchFamily="34" charset="0"/>
                <a:cs typeface="Times New Roman" panose="02020603050405020304" pitchFamily="18" charset="0"/>
              </a:rPr>
              <a:t>i redskab 5. </a:t>
            </a:r>
            <a:r>
              <a:rPr lang="da-DK" sz="1800" dirty="0">
                <a:effectLst/>
                <a:latin typeface="Calibri" panose="020F0502020204030204" pitchFamily="34" charset="0"/>
                <a:ea typeface="Calibri" panose="020F0502020204030204" pitchFamily="34" charset="0"/>
                <a:cs typeface="Times New Roman" panose="02020603050405020304" pitchFamily="18" charset="0"/>
              </a:rPr>
              <a:t>Den kan bruges som introduktion i plenum til opgaverne, inden man sender deltagerne ud i grupper. </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r>
              <a:rPr lang="da-DK" sz="1800" dirty="0">
                <a:effectLst/>
                <a:latin typeface="Calibri" panose="020F0502020204030204" pitchFamily="34" charset="0"/>
                <a:ea typeface="Calibri" panose="020F0502020204030204" pitchFamily="34" charset="0"/>
                <a:cs typeface="Times New Roman" panose="02020603050405020304" pitchFamily="18" charset="0"/>
              </a:rPr>
              <a:t>S. 2 og 3 hører til redskab 5A</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r>
              <a:rPr lang="da-DK" sz="1800" dirty="0">
                <a:effectLst/>
                <a:latin typeface="Calibri" panose="020F0502020204030204" pitchFamily="34" charset="0"/>
                <a:ea typeface="Calibri" panose="020F0502020204030204" pitchFamily="34" charset="0"/>
                <a:cs typeface="Times New Roman" panose="02020603050405020304" pitchFamily="18" charset="0"/>
              </a:rPr>
              <a:t>S. 4 og 5 hører til redskab 5B</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r>
              <a:rPr lang="da-DK" sz="1800" dirty="0">
                <a:effectLst/>
                <a:latin typeface="Calibri" panose="020F0502020204030204" pitchFamily="34" charset="0"/>
                <a:ea typeface="Calibri" panose="020F0502020204030204" pitchFamily="34" charset="0"/>
                <a:cs typeface="Times New Roman" panose="02020603050405020304" pitchFamily="18" charset="0"/>
              </a:rPr>
              <a:t>s. 4 og 6 hører til redskab 5C</a:t>
            </a:r>
          </a:p>
          <a:p>
            <a:endParaRPr lang="da-DK" dirty="0"/>
          </a:p>
        </p:txBody>
      </p:sp>
      <p:sp>
        <p:nvSpPr>
          <p:cNvPr id="4" name="Pladsholder til slidenummer 3"/>
          <p:cNvSpPr>
            <a:spLocks noGrp="1"/>
          </p:cNvSpPr>
          <p:nvPr>
            <p:ph type="sldNum" sz="quarter" idx="5"/>
          </p:nvPr>
        </p:nvSpPr>
        <p:spPr/>
        <p:txBody>
          <a:bodyPr/>
          <a:lstStyle/>
          <a:p>
            <a:fld id="{9509EE46-B35B-1746-89C4-F069E6A2C135}" type="slidenum">
              <a:rPr lang="da-DK" smtClean="0"/>
              <a:t>1</a:t>
            </a:fld>
            <a:endParaRPr lang="da-DK"/>
          </a:p>
        </p:txBody>
      </p:sp>
    </p:spTree>
    <p:extLst>
      <p:ext uri="{BB962C8B-B14F-4D97-AF65-F5344CB8AC3E}">
        <p14:creationId xmlns:p14="http://schemas.microsoft.com/office/powerpoint/2010/main" val="349816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Hvad er mobning?</a:t>
            </a:r>
            <a:br>
              <a:rPr lang="da-DK" sz="1200" b="1" dirty="0"/>
            </a:br>
            <a:br>
              <a:rPr lang="da-DK" sz="1200" dirty="0"/>
            </a:br>
            <a:r>
              <a:rPr lang="da-DK" sz="1200" b="1" dirty="0"/>
              <a:t>Altså: </a:t>
            </a:r>
            <a:r>
              <a:rPr lang="da-DK" sz="1200" dirty="0"/>
              <a:t> For at der er tale om mobning, skal de krænkende handlinger </a:t>
            </a:r>
            <a:r>
              <a:rPr lang="da-DK" sz="1200" b="1" dirty="0"/>
              <a:t>foregå over tid eller ske gentagne gange.</a:t>
            </a:r>
            <a:r>
              <a:rPr lang="da-DK" sz="1200" dirty="0"/>
              <a:t> </a:t>
            </a:r>
            <a:br>
              <a:rPr lang="da-DK" sz="1200" dirty="0"/>
            </a:br>
            <a:r>
              <a:rPr lang="da-DK" sz="1200" dirty="0"/>
              <a:t>Hvorvidt der er tale om mobning handler om, hvordan </a:t>
            </a:r>
            <a:r>
              <a:rPr lang="da-DK" sz="1200" b="1" dirty="0"/>
              <a:t>ofret opfatter</a:t>
            </a:r>
            <a:r>
              <a:rPr lang="da-DK" sz="1200" dirty="0"/>
              <a:t> tingene - krænkende eller sårende. </a:t>
            </a:r>
            <a:br>
              <a:rPr lang="da-DK" sz="1200" dirty="0"/>
            </a:br>
            <a:r>
              <a:rPr lang="da-DK" sz="1200" dirty="0"/>
              <a:t>Vedkommende skal </a:t>
            </a:r>
            <a:r>
              <a:rPr lang="da-DK" sz="1200" b="1" dirty="0"/>
              <a:t>ikke kunne forsvare</a:t>
            </a:r>
            <a:r>
              <a:rPr lang="da-DK" sz="1200" dirty="0"/>
              <a:t> sig imod det.  </a:t>
            </a:r>
            <a:br>
              <a:rPr lang="da-DK" sz="1200" dirty="0"/>
            </a:br>
            <a:br>
              <a:rPr lang="da-DK" sz="1200" dirty="0"/>
            </a:br>
            <a:r>
              <a:rPr lang="da-DK" sz="1200" dirty="0"/>
              <a:t>Og der kan være flere grunde til, at man ikke kan forsvare sig. Det kan fx være fordi mobberen er:</a:t>
            </a:r>
            <a:br>
              <a:rPr lang="da-DK" sz="1200" dirty="0"/>
            </a:br>
            <a:r>
              <a:rPr lang="da-DK" sz="1200" dirty="0"/>
              <a:t>• lederen</a:t>
            </a:r>
            <a:br>
              <a:rPr lang="da-DK" sz="1200" dirty="0"/>
            </a:br>
            <a:r>
              <a:rPr lang="da-DK" sz="1200" dirty="0"/>
              <a:t>• en mere erfaren kollega</a:t>
            </a:r>
            <a:br>
              <a:rPr lang="da-DK" sz="1200" dirty="0"/>
            </a:br>
            <a:r>
              <a:rPr lang="da-DK" sz="1200" dirty="0"/>
              <a:t>• en der har ordet i sin magt </a:t>
            </a:r>
            <a:br>
              <a:rPr lang="da-DK" sz="1200" dirty="0"/>
            </a:br>
            <a:r>
              <a:rPr lang="da-DK" sz="1200" dirty="0"/>
              <a:t>• har en særlig position på arbejdspladsen/skibet.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Arbejdstilsynet, </a:t>
            </a:r>
            <a:r>
              <a:rPr lang="da-DK" sz="1200" dirty="0" err="1"/>
              <a:t>www.at.dk</a:t>
            </a:r>
            <a:endParaRPr lang="da-DK" sz="1200" dirty="0"/>
          </a:p>
          <a:p>
            <a:endParaRPr lang="en-US" dirty="0"/>
          </a:p>
          <a:p>
            <a:endParaRPr lang="da-DK" dirty="0"/>
          </a:p>
        </p:txBody>
      </p:sp>
      <p:sp>
        <p:nvSpPr>
          <p:cNvPr id="4" name="Pladsholder til slidenummer 3"/>
          <p:cNvSpPr>
            <a:spLocks noGrp="1"/>
          </p:cNvSpPr>
          <p:nvPr>
            <p:ph type="sldNum" sz="quarter" idx="5"/>
          </p:nvPr>
        </p:nvSpPr>
        <p:spPr/>
        <p:txBody>
          <a:bodyPr/>
          <a:lstStyle/>
          <a:p>
            <a:fld id="{9509EE46-B35B-1746-89C4-F069E6A2C135}" type="slidenum">
              <a:rPr lang="da-DK" smtClean="0"/>
              <a:t>2</a:t>
            </a:fld>
            <a:endParaRPr lang="da-DK"/>
          </a:p>
        </p:txBody>
      </p:sp>
    </p:spTree>
    <p:extLst>
      <p:ext uri="{BB962C8B-B14F-4D97-AF65-F5344CB8AC3E}">
        <p14:creationId xmlns:p14="http://schemas.microsoft.com/office/powerpoint/2010/main" val="259350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Filmen ”</a:t>
            </a:r>
            <a:r>
              <a:rPr lang="da-DK" i="1" dirty="0" err="1"/>
              <a:t>Say</a:t>
            </a:r>
            <a:r>
              <a:rPr lang="da-DK" i="1" dirty="0"/>
              <a:t> no to </a:t>
            </a:r>
            <a:r>
              <a:rPr lang="da-DK" i="1" dirty="0" err="1"/>
              <a:t>bullying</a:t>
            </a:r>
            <a:r>
              <a:rPr lang="da-DK" i="1" dirty="0"/>
              <a:t> - </a:t>
            </a:r>
            <a:r>
              <a:rPr lang="da-DK" i="1" dirty="0" err="1"/>
              <a:t>say</a:t>
            </a:r>
            <a:r>
              <a:rPr lang="da-DK" i="1" dirty="0"/>
              <a:t> no to </a:t>
            </a:r>
            <a:r>
              <a:rPr lang="da-DK" i="1" dirty="0" err="1"/>
              <a:t>harassment</a:t>
            </a:r>
            <a:r>
              <a:rPr lang="da-DK" i="1" dirty="0"/>
              <a:t>” </a:t>
            </a:r>
            <a:r>
              <a:rPr lang="da-DK" dirty="0"/>
              <a:t> </a:t>
            </a:r>
            <a:br>
              <a:rPr lang="da-DK" dirty="0"/>
            </a:br>
            <a:r>
              <a:rPr lang="da-DK" u="sng" dirty="0">
                <a:hlinkClick r:id="rId3"/>
              </a:rPr>
              <a:t>https://www.youtube.com/watch?v=sqA_JuE32cc</a:t>
            </a:r>
            <a:r>
              <a:rPr lang="da-DK" dirty="0"/>
              <a:t>   </a:t>
            </a:r>
            <a:br>
              <a:rPr lang="da-DK" dirty="0"/>
            </a:br>
            <a:r>
              <a:rPr lang="da-DK" dirty="0"/>
              <a:t>Fra minut 2:23 til 6:18 (ca. 4 min.)  </a:t>
            </a:r>
          </a:p>
          <a:p>
            <a:endParaRPr lang="da-DK" dirty="0"/>
          </a:p>
          <a:p>
            <a:r>
              <a:rPr lang="da-DK" dirty="0"/>
              <a:t>1. Se filmsekvensen.</a:t>
            </a:r>
            <a:br>
              <a:rPr lang="da-DK" dirty="0"/>
            </a:br>
            <a:r>
              <a:rPr lang="da-DK" dirty="0"/>
              <a:t>2. Diskussion i grupper i ca. 10 min.</a:t>
            </a:r>
            <a:br>
              <a:rPr lang="da-DK" dirty="0"/>
            </a:br>
            <a:r>
              <a:rPr lang="da-DK" dirty="0"/>
              <a:t>3. Brug ca. 10 min. til at samle op og diskutere i plenum.</a:t>
            </a:r>
          </a:p>
        </p:txBody>
      </p:sp>
      <p:sp>
        <p:nvSpPr>
          <p:cNvPr id="4" name="Pladsholder til slidenummer 3"/>
          <p:cNvSpPr>
            <a:spLocks noGrp="1"/>
          </p:cNvSpPr>
          <p:nvPr>
            <p:ph type="sldNum" sz="quarter" idx="5"/>
          </p:nvPr>
        </p:nvSpPr>
        <p:spPr/>
        <p:txBody>
          <a:bodyPr/>
          <a:lstStyle/>
          <a:p>
            <a:fld id="{9509EE46-B35B-1746-89C4-F069E6A2C135}" type="slidenum">
              <a:rPr lang="da-DK" smtClean="0"/>
              <a:t>3</a:t>
            </a:fld>
            <a:endParaRPr lang="da-DK"/>
          </a:p>
        </p:txBody>
      </p:sp>
    </p:spTree>
    <p:extLst>
      <p:ext uri="{BB962C8B-B14F-4D97-AF65-F5344CB8AC3E}">
        <p14:creationId xmlns:p14="http://schemas.microsoft.com/office/powerpoint/2010/main" val="143583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Ligebehandlingsloven §1 stk. 6 siger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Ligebehandlingsloven</a:t>
            </a:r>
            <a:br>
              <a:rPr lang="da-DK" sz="1200" dirty="0"/>
            </a:br>
            <a:r>
              <a:rPr lang="da-DK" sz="1200" dirty="0"/>
              <a:t>LBK nr. 645 af 08/06/2011</a:t>
            </a:r>
            <a:br>
              <a:rPr lang="da-DK" sz="1200" dirty="0"/>
            </a:br>
            <a:r>
              <a:rPr lang="da-DK" sz="1200" dirty="0"/>
              <a:t>Bekendtgørelse af lov om ligebehandling af mænd og kvinder med hensyn til beskæftigelse m.v. </a:t>
            </a:r>
            <a:br>
              <a:rPr lang="da-DK" sz="1200" dirty="0"/>
            </a:br>
            <a:r>
              <a:rPr lang="da-DK" sz="1200" dirty="0"/>
              <a:t>Beskæftigelsesministeriet</a:t>
            </a:r>
          </a:p>
          <a:p>
            <a:endParaRPr lang="da-DK" dirty="0"/>
          </a:p>
        </p:txBody>
      </p:sp>
      <p:sp>
        <p:nvSpPr>
          <p:cNvPr id="4" name="Pladsholder til slidenummer 3"/>
          <p:cNvSpPr>
            <a:spLocks noGrp="1"/>
          </p:cNvSpPr>
          <p:nvPr>
            <p:ph type="sldNum" sz="quarter" idx="5"/>
          </p:nvPr>
        </p:nvSpPr>
        <p:spPr/>
        <p:txBody>
          <a:bodyPr/>
          <a:lstStyle/>
          <a:p>
            <a:fld id="{9509EE46-B35B-1746-89C4-F069E6A2C135}" type="slidenum">
              <a:rPr lang="da-DK" smtClean="0"/>
              <a:t>4</a:t>
            </a:fld>
            <a:endParaRPr lang="da-DK"/>
          </a:p>
        </p:txBody>
      </p:sp>
    </p:spTree>
    <p:extLst>
      <p:ext uri="{BB962C8B-B14F-4D97-AF65-F5344CB8AC3E}">
        <p14:creationId xmlns:p14="http://schemas.microsoft.com/office/powerpoint/2010/main" val="320639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Filmen ”</a:t>
            </a:r>
            <a:r>
              <a:rPr lang="da-DK" i="1" dirty="0" err="1"/>
              <a:t>Say</a:t>
            </a:r>
            <a:r>
              <a:rPr lang="da-DK" i="1" dirty="0"/>
              <a:t> </a:t>
            </a:r>
            <a:r>
              <a:rPr lang="da-DK" i="1" dirty="0" err="1"/>
              <a:t>no</a:t>
            </a:r>
            <a:r>
              <a:rPr lang="da-DK" i="1" dirty="0"/>
              <a:t> to </a:t>
            </a:r>
            <a:r>
              <a:rPr lang="da-DK" i="1" dirty="0" err="1"/>
              <a:t>bullying</a:t>
            </a:r>
            <a:r>
              <a:rPr lang="da-DK" i="1" dirty="0"/>
              <a:t> - </a:t>
            </a:r>
            <a:r>
              <a:rPr lang="da-DK" i="1" dirty="0" err="1"/>
              <a:t>say</a:t>
            </a:r>
            <a:r>
              <a:rPr lang="da-DK" i="1" dirty="0"/>
              <a:t> </a:t>
            </a:r>
            <a:r>
              <a:rPr lang="da-DK" i="1" dirty="0" err="1"/>
              <a:t>no</a:t>
            </a:r>
            <a:r>
              <a:rPr lang="da-DK" i="1" dirty="0"/>
              <a:t> to </a:t>
            </a:r>
            <a:r>
              <a:rPr lang="da-DK" i="1" dirty="0" err="1"/>
              <a:t>harassment</a:t>
            </a:r>
            <a:r>
              <a:rPr lang="da-DK" i="1" dirty="0"/>
              <a:t>”</a:t>
            </a:r>
            <a:r>
              <a:rPr lang="da-DK" dirty="0"/>
              <a:t> </a:t>
            </a:r>
            <a:br>
              <a:rPr lang="da-DK" dirty="0"/>
            </a:br>
            <a:r>
              <a:rPr lang="da-DK" u="sng" dirty="0">
                <a:hlinkClick r:id="rId3"/>
              </a:rPr>
              <a:t>https://www.youtube.com/watch?v=sqA_JuE32cc</a:t>
            </a:r>
            <a:r>
              <a:rPr lang="da-DK" dirty="0"/>
              <a:t>   </a:t>
            </a:r>
            <a:br>
              <a:rPr lang="da-DK" dirty="0"/>
            </a:br>
            <a:r>
              <a:rPr lang="da-DK" dirty="0"/>
              <a:t>Fra minut 9:46 til 13:08 (ca. 3½ min.) </a:t>
            </a:r>
          </a:p>
          <a:p>
            <a:br>
              <a:rPr lang="da-DK" dirty="0"/>
            </a:br>
            <a:endParaRPr lang="da-DK" dirty="0"/>
          </a:p>
          <a:p>
            <a:r>
              <a:rPr lang="da-DK" dirty="0"/>
              <a:t>1. Se filmsekvensen.</a:t>
            </a:r>
            <a:br>
              <a:rPr lang="da-DK" dirty="0"/>
            </a:br>
            <a:r>
              <a:rPr lang="da-DK" dirty="0"/>
              <a:t>2. Diskussion i grupper i ca. 15 min.</a:t>
            </a:r>
            <a:br>
              <a:rPr lang="da-DK" dirty="0"/>
            </a:br>
            <a:r>
              <a:rPr lang="da-DK" dirty="0"/>
              <a:t>3. Brug ca. 10 min. til at samle op og diskutere i plenum.</a:t>
            </a:r>
          </a:p>
          <a:p>
            <a:endParaRPr lang="da-DK" dirty="0"/>
          </a:p>
        </p:txBody>
      </p:sp>
      <p:sp>
        <p:nvSpPr>
          <p:cNvPr id="4" name="Pladsholder til slidenummer 3"/>
          <p:cNvSpPr>
            <a:spLocks noGrp="1"/>
          </p:cNvSpPr>
          <p:nvPr>
            <p:ph type="sldNum" sz="quarter" idx="5"/>
          </p:nvPr>
        </p:nvSpPr>
        <p:spPr/>
        <p:txBody>
          <a:bodyPr/>
          <a:lstStyle/>
          <a:p>
            <a:fld id="{9509EE46-B35B-1746-89C4-F069E6A2C135}" type="slidenum">
              <a:rPr lang="da-DK" smtClean="0"/>
              <a:t>5</a:t>
            </a:fld>
            <a:endParaRPr lang="da-DK"/>
          </a:p>
        </p:txBody>
      </p:sp>
    </p:spTree>
    <p:extLst>
      <p:ext uri="{BB962C8B-B14F-4D97-AF65-F5344CB8AC3E}">
        <p14:creationId xmlns:p14="http://schemas.microsoft.com/office/powerpoint/2010/main" val="125144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Bilag xx – Spørgsmål til Filmen ”Vi mener jo ikke noget med det” </a:t>
            </a:r>
            <a:br>
              <a:rPr lang="da-DK" sz="1200" b="0" i="0" kern="1200" dirty="0">
                <a:solidFill>
                  <a:schemeClr val="tx1"/>
                </a:solidFill>
                <a:effectLst/>
                <a:latin typeface="+mn-lt"/>
                <a:ea typeface="+mn-ea"/>
                <a:cs typeface="+mn-cs"/>
              </a:rPr>
            </a:br>
            <a:r>
              <a:rPr lang="da-DK" sz="1200" b="0" i="0" u="sng" strike="noStrike" kern="1200" dirty="0">
                <a:solidFill>
                  <a:schemeClr val="tx1"/>
                </a:solidFill>
                <a:effectLst/>
                <a:latin typeface="+mn-lt"/>
                <a:ea typeface="+mn-ea"/>
                <a:cs typeface="+mn-cs"/>
                <a:hlinkClick r:id="rId3"/>
              </a:rPr>
              <a:t>https://bfa-service.dk/sexchikane/film_bare_en_kompliment-2</a:t>
            </a:r>
            <a:r>
              <a:rPr lang="da-DK" sz="1200" b="0" i="0" kern="1200" dirty="0">
                <a:solidFill>
                  <a:schemeClr val="tx1"/>
                </a:solidFill>
                <a:effectLst/>
                <a:latin typeface="+mn-lt"/>
                <a:ea typeface="+mn-ea"/>
                <a:cs typeface="+mn-cs"/>
              </a:rPr>
              <a:t>   </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Filmklippet varer ca. 2.½ minut. </a:t>
            </a:r>
          </a:p>
          <a:p>
            <a:endParaRPr lang="da-D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1. Se filmsekvensen.</a:t>
            </a:r>
            <a:br>
              <a:rPr lang="da-DK" dirty="0"/>
            </a:br>
            <a:r>
              <a:rPr lang="da-DK" dirty="0"/>
              <a:t>2. Diskussion i grupper i ca. 15 min.</a:t>
            </a:r>
            <a:br>
              <a:rPr lang="da-DK" dirty="0"/>
            </a:br>
            <a:r>
              <a:rPr lang="da-DK" dirty="0"/>
              <a:t>3. Brug ca. 10 min. til at samle op og diskutere i plenum.</a:t>
            </a:r>
          </a:p>
          <a:p>
            <a:endParaRPr lang="da-DK" dirty="0"/>
          </a:p>
        </p:txBody>
      </p:sp>
      <p:sp>
        <p:nvSpPr>
          <p:cNvPr id="4" name="Pladsholder til slidenummer 3"/>
          <p:cNvSpPr>
            <a:spLocks noGrp="1"/>
          </p:cNvSpPr>
          <p:nvPr>
            <p:ph type="sldNum" sz="quarter" idx="5"/>
          </p:nvPr>
        </p:nvSpPr>
        <p:spPr/>
        <p:txBody>
          <a:bodyPr/>
          <a:lstStyle/>
          <a:p>
            <a:fld id="{9509EE46-B35B-1746-89C4-F069E6A2C135}" type="slidenum">
              <a:rPr lang="da-DK" smtClean="0"/>
              <a:t>6</a:t>
            </a:fld>
            <a:endParaRPr lang="da-DK"/>
          </a:p>
        </p:txBody>
      </p:sp>
    </p:spTree>
    <p:extLst>
      <p:ext uri="{BB962C8B-B14F-4D97-AF65-F5344CB8AC3E}">
        <p14:creationId xmlns:p14="http://schemas.microsoft.com/office/powerpoint/2010/main" val="162416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Bilag xx – Spørgsmål til Filmen ”Vi mener jo ikke noget med det” </a:t>
            </a:r>
            <a:br>
              <a:rPr lang="da-DK" sz="1200" b="0" i="0" kern="1200" dirty="0">
                <a:solidFill>
                  <a:schemeClr val="tx1"/>
                </a:solidFill>
                <a:effectLst/>
                <a:latin typeface="+mn-lt"/>
                <a:ea typeface="+mn-ea"/>
                <a:cs typeface="+mn-cs"/>
              </a:rPr>
            </a:br>
            <a:r>
              <a:rPr lang="da-DK" sz="1200" b="0" i="0" u="sng" strike="noStrike" kern="1200" dirty="0">
                <a:solidFill>
                  <a:schemeClr val="tx1"/>
                </a:solidFill>
                <a:effectLst/>
                <a:latin typeface="+mn-lt"/>
                <a:ea typeface="+mn-ea"/>
                <a:cs typeface="+mn-cs"/>
                <a:hlinkClick r:id="rId3"/>
              </a:rPr>
              <a:t>https://bfa-service.dk/sexchikane/film_bare_en_kompliment-2</a:t>
            </a:r>
            <a:r>
              <a:rPr lang="da-DK" sz="1200" b="0" i="0" kern="1200" dirty="0">
                <a:solidFill>
                  <a:schemeClr val="tx1"/>
                </a:solidFill>
                <a:effectLst/>
                <a:latin typeface="+mn-lt"/>
                <a:ea typeface="+mn-ea"/>
                <a:cs typeface="+mn-cs"/>
              </a:rPr>
              <a:t>   </a:t>
            </a:r>
            <a:br>
              <a:rPr lang="da-DK"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Filmklippet varer ca. 2.½ minut. </a:t>
            </a:r>
            <a:endParaRPr lang="da-DK" dirty="0"/>
          </a:p>
        </p:txBody>
      </p:sp>
      <p:sp>
        <p:nvSpPr>
          <p:cNvPr id="4" name="Pladsholder til slidenummer 3"/>
          <p:cNvSpPr>
            <a:spLocks noGrp="1"/>
          </p:cNvSpPr>
          <p:nvPr>
            <p:ph type="sldNum" sz="quarter" idx="5"/>
          </p:nvPr>
        </p:nvSpPr>
        <p:spPr/>
        <p:txBody>
          <a:bodyPr/>
          <a:lstStyle/>
          <a:p>
            <a:fld id="{9509EE46-B35B-1746-89C4-F069E6A2C135}" type="slidenum">
              <a:rPr lang="da-DK" smtClean="0"/>
              <a:t>7</a:t>
            </a:fld>
            <a:endParaRPr lang="da-DK"/>
          </a:p>
        </p:txBody>
      </p:sp>
    </p:spTree>
    <p:extLst>
      <p:ext uri="{BB962C8B-B14F-4D97-AF65-F5344CB8AC3E}">
        <p14:creationId xmlns:p14="http://schemas.microsoft.com/office/powerpoint/2010/main" val="409143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43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055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63161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A3F562E7-72EF-DC47-A37A-64BA4F93A2E1}"/>
              </a:ext>
            </a:extLst>
          </p:cNvPr>
          <p:cNvPicPr>
            <a:picLocks noChangeAspect="1"/>
          </p:cNvPicPr>
          <p:nvPr/>
        </p:nvPicPr>
        <p:blipFill>
          <a:blip r:embed="rId3"/>
          <a:srcRect/>
          <a:stretch/>
        </p:blipFill>
        <p:spPr>
          <a:xfrm>
            <a:off x="0" y="0"/>
            <a:ext cx="12192000" cy="6858000"/>
          </a:xfrm>
          <a:prstGeom prst="rect">
            <a:avLst/>
          </a:prstGeom>
        </p:spPr>
      </p:pic>
      <p:pic>
        <p:nvPicPr>
          <p:cNvPr id="9" name="Billede 8">
            <a:extLst>
              <a:ext uri="{FF2B5EF4-FFF2-40B4-BE49-F238E27FC236}">
                <a16:creationId xmlns:a16="http://schemas.microsoft.com/office/drawing/2014/main" id="{18D4BE77-6C0F-1044-8B38-A0B3D200DF0A}"/>
              </a:ext>
            </a:extLst>
          </p:cNvPr>
          <p:cNvPicPr>
            <a:picLocks noChangeAspect="1"/>
          </p:cNvPicPr>
          <p:nvPr/>
        </p:nvPicPr>
        <p:blipFill>
          <a:blip r:embed="rId4"/>
          <a:srcRect/>
          <a:stretch/>
        </p:blipFill>
        <p:spPr>
          <a:xfrm>
            <a:off x="712224" y="5166414"/>
            <a:ext cx="1179329" cy="1210917"/>
          </a:xfrm>
          <a:prstGeom prst="rect">
            <a:avLst/>
          </a:prstGeom>
        </p:spPr>
      </p:pic>
      <p:sp>
        <p:nvSpPr>
          <p:cNvPr id="10" name="Tekstfelt 9">
            <a:extLst>
              <a:ext uri="{FF2B5EF4-FFF2-40B4-BE49-F238E27FC236}">
                <a16:creationId xmlns:a16="http://schemas.microsoft.com/office/drawing/2014/main" id="{7918F5BB-3A8F-624C-9C71-006E764EA2A1}"/>
              </a:ext>
            </a:extLst>
          </p:cNvPr>
          <p:cNvSpPr txBox="1"/>
          <p:nvPr/>
        </p:nvSpPr>
        <p:spPr>
          <a:xfrm>
            <a:off x="-141316" y="1454727"/>
            <a:ext cx="184731" cy="369332"/>
          </a:xfrm>
          <a:prstGeom prst="rect">
            <a:avLst/>
          </a:prstGeom>
          <a:noFill/>
        </p:spPr>
        <p:txBody>
          <a:bodyPr wrap="none" rtlCol="0">
            <a:spAutoFit/>
          </a:bodyPr>
          <a:lstStyle/>
          <a:p>
            <a:endParaRPr lang="da-DK" dirty="0"/>
          </a:p>
        </p:txBody>
      </p:sp>
      <p:sp>
        <p:nvSpPr>
          <p:cNvPr id="12" name="Tekstfelt 11">
            <a:extLst>
              <a:ext uri="{FF2B5EF4-FFF2-40B4-BE49-F238E27FC236}">
                <a16:creationId xmlns:a16="http://schemas.microsoft.com/office/drawing/2014/main" id="{0EF8B551-88E0-D842-B8E1-F4703DBFD920}"/>
              </a:ext>
            </a:extLst>
          </p:cNvPr>
          <p:cNvSpPr txBox="1"/>
          <p:nvPr/>
        </p:nvSpPr>
        <p:spPr>
          <a:xfrm>
            <a:off x="712223" y="2586764"/>
            <a:ext cx="6996267" cy="1384995"/>
          </a:xfrm>
          <a:prstGeom prst="rect">
            <a:avLst/>
          </a:prstGeom>
          <a:noFill/>
        </p:spPr>
        <p:txBody>
          <a:bodyPr wrap="square" rtlCol="0">
            <a:spAutoFit/>
          </a:bodyPr>
          <a:lstStyle/>
          <a:p>
            <a:r>
              <a:rPr lang="da-DK" sz="2800" dirty="0">
                <a:solidFill>
                  <a:schemeClr val="bg1"/>
                </a:solidFill>
                <a:latin typeface="Dotum" panose="020B0600000101010101" pitchFamily="34" charset="-127"/>
                <a:ea typeface="Dotum" panose="020B0600000101010101" pitchFamily="34" charset="-127"/>
                <a:cs typeface="Arial" panose="020B0604020202020204" pitchFamily="34" charset="0"/>
              </a:rPr>
              <a:t>Sådan kan du arbejde med forebyggelse af krænkende adfærd såsom mobning og chikane</a:t>
            </a:r>
          </a:p>
        </p:txBody>
      </p:sp>
      <p:pic>
        <p:nvPicPr>
          <p:cNvPr id="3" name="Billede 2">
            <a:extLst>
              <a:ext uri="{FF2B5EF4-FFF2-40B4-BE49-F238E27FC236}">
                <a16:creationId xmlns:a16="http://schemas.microsoft.com/office/drawing/2014/main" id="{40D5DB03-5657-754A-B593-91EB88555ACB}"/>
              </a:ext>
            </a:extLst>
          </p:cNvPr>
          <p:cNvPicPr>
            <a:picLocks noChangeAspect="1"/>
          </p:cNvPicPr>
          <p:nvPr/>
        </p:nvPicPr>
        <p:blipFill>
          <a:blip r:embed="rId5"/>
          <a:srcRect/>
          <a:stretch/>
        </p:blipFill>
        <p:spPr>
          <a:xfrm>
            <a:off x="2138228" y="5616039"/>
            <a:ext cx="3578078" cy="761293"/>
          </a:xfrm>
          <a:prstGeom prst="rect">
            <a:avLst/>
          </a:prstGeom>
        </p:spPr>
      </p:pic>
      <p:pic>
        <p:nvPicPr>
          <p:cNvPr id="13" name="Billede 12">
            <a:extLst>
              <a:ext uri="{FF2B5EF4-FFF2-40B4-BE49-F238E27FC236}">
                <a16:creationId xmlns:a16="http://schemas.microsoft.com/office/drawing/2014/main" id="{579F428B-6D35-3A48-B63D-2BCD0A64AA28}"/>
              </a:ext>
            </a:extLst>
          </p:cNvPr>
          <p:cNvPicPr>
            <a:picLocks noChangeAspect="1"/>
          </p:cNvPicPr>
          <p:nvPr/>
        </p:nvPicPr>
        <p:blipFill>
          <a:blip r:embed="rId6"/>
          <a:srcRect/>
          <a:stretch/>
        </p:blipFill>
        <p:spPr>
          <a:xfrm>
            <a:off x="8819858" y="3279261"/>
            <a:ext cx="2719841" cy="2719841"/>
          </a:xfrm>
          <a:prstGeom prst="rect">
            <a:avLst/>
          </a:prstGeom>
        </p:spPr>
      </p:pic>
      <p:sp>
        <p:nvSpPr>
          <p:cNvPr id="11" name="Tekstfelt 10">
            <a:extLst>
              <a:ext uri="{FF2B5EF4-FFF2-40B4-BE49-F238E27FC236}">
                <a16:creationId xmlns:a16="http://schemas.microsoft.com/office/drawing/2014/main" id="{6FF34B2C-6756-9344-88F7-B29226821563}"/>
              </a:ext>
            </a:extLst>
          </p:cNvPr>
          <p:cNvSpPr txBox="1"/>
          <p:nvPr/>
        </p:nvSpPr>
        <p:spPr>
          <a:xfrm>
            <a:off x="6433244" y="6151418"/>
            <a:ext cx="5046532" cy="219762"/>
          </a:xfrm>
          <a:prstGeom prst="rect">
            <a:avLst/>
          </a:prstGeom>
          <a:noFill/>
        </p:spPr>
        <p:txBody>
          <a:bodyPr wrap="square" rtlCol="0">
            <a:spAutoFit/>
          </a:bodyPr>
          <a:lstStyle/>
          <a:p>
            <a:pPr algn="r"/>
            <a:r>
              <a:rPr lang="da-DK" sz="800" dirty="0">
                <a:solidFill>
                  <a:schemeClr val="bg1"/>
                </a:solidFill>
                <a:latin typeface="Dotum" panose="020B0600000101010101" pitchFamily="34" charset="-127"/>
                <a:ea typeface="Dotum" panose="020B0600000101010101" pitchFamily="34" charset="-127"/>
                <a:cs typeface="Arial" panose="020B0604020202020204" pitchFamily="34" charset="0"/>
              </a:rPr>
              <a:t>Udarbejdet af erhvervspsykolog Mads Schramm i samarbejde med SEA HEALTH &amp; WELFARE</a:t>
            </a:r>
          </a:p>
        </p:txBody>
      </p:sp>
      <p:pic>
        <p:nvPicPr>
          <p:cNvPr id="14" name="Billede 13">
            <a:extLst>
              <a:ext uri="{FF2B5EF4-FFF2-40B4-BE49-F238E27FC236}">
                <a16:creationId xmlns:a16="http://schemas.microsoft.com/office/drawing/2014/main" id="{46F97AF4-0F7A-2A44-BDB7-44AB16FFF163}"/>
              </a:ext>
            </a:extLst>
          </p:cNvPr>
          <p:cNvPicPr>
            <a:picLocks noChangeAspect="1"/>
          </p:cNvPicPr>
          <p:nvPr/>
        </p:nvPicPr>
        <p:blipFill>
          <a:blip r:embed="rId7"/>
          <a:srcRect/>
          <a:stretch/>
        </p:blipFill>
        <p:spPr>
          <a:xfrm>
            <a:off x="810836" y="833698"/>
            <a:ext cx="6373736" cy="1428986"/>
          </a:xfrm>
          <a:prstGeom prst="rect">
            <a:avLst/>
          </a:prstGeom>
        </p:spPr>
      </p:pic>
    </p:spTree>
    <p:extLst>
      <p:ext uri="{BB962C8B-B14F-4D97-AF65-F5344CB8AC3E}">
        <p14:creationId xmlns:p14="http://schemas.microsoft.com/office/powerpoint/2010/main" val="134911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0F95411E-21F7-EB4A-9FA1-1790F798FA79}"/>
              </a:ext>
            </a:extLst>
          </p:cNvPr>
          <p:cNvSpPr txBox="1"/>
          <p:nvPr/>
        </p:nvSpPr>
        <p:spPr>
          <a:xfrm>
            <a:off x="788425" y="1672965"/>
            <a:ext cx="6143716" cy="4811574"/>
          </a:xfrm>
          <a:prstGeom prst="rect">
            <a:avLst/>
          </a:prstGeom>
          <a:noFill/>
        </p:spPr>
        <p:txBody>
          <a:bodyPr wrap="square" lIns="0" tIns="0" rIns="0" bIns="0" rtlCol="0">
            <a:spAutoFit/>
          </a:bodyPr>
          <a:lstStyle/>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”Det er mobning, når en eller flere personer regelmæssigt og over længere tid – eller gentagne gange på grov vis </a:t>
            </a:r>
            <a:br>
              <a:rPr lang="da-DK" sz="1600" dirty="0">
                <a:latin typeface="Dotum" panose="020B0600000101010101" pitchFamily="34" charset="-127"/>
                <a:ea typeface="Dotum" panose="020B0600000101010101" pitchFamily="34" charset="-127"/>
              </a:rPr>
            </a:br>
            <a:r>
              <a:rPr lang="da-DK" sz="1600" dirty="0">
                <a:latin typeface="Dotum" panose="020B0600000101010101" pitchFamily="34" charset="-127"/>
                <a:ea typeface="Dotum" panose="020B0600000101010101" pitchFamily="34" charset="-127"/>
              </a:rPr>
              <a:t>– udsætter en eller flere personer for krænkende handlinger, som opfattes som sårende eller nedværdigende.”​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De krænkende handlinger bliver dog først til mobning, når de personer, som de rettes mod, ikke er i stand til at forsvare sig effektivt imod dem”.  </a:t>
            </a:r>
          </a:p>
          <a:p>
            <a:pPr>
              <a:spcAft>
                <a:spcPts val="800"/>
              </a:spcAft>
              <a:buClr>
                <a:srgbClr val="43B18E"/>
              </a:buClr>
            </a:pPr>
            <a:endParaRPr lang="da-DK" sz="1600" dirty="0">
              <a:latin typeface="Dotum" panose="020B0600000101010101" pitchFamily="34" charset="-127"/>
              <a:ea typeface="Dotum" panose="020B0600000101010101" pitchFamily="34" charset="-127"/>
            </a:endParaRPr>
          </a:p>
          <a:p>
            <a:pPr>
              <a:spcAft>
                <a:spcPts val="800"/>
              </a:spcAft>
              <a:buClr>
                <a:srgbClr val="43B18E"/>
              </a:buClr>
            </a:pPr>
            <a:r>
              <a:rPr lang="da-DK" sz="1600" dirty="0">
                <a:latin typeface="Dotum" panose="020B0600000101010101" pitchFamily="34" charset="-127"/>
                <a:ea typeface="Dotum" panose="020B0600000101010101" pitchFamily="34" charset="-127"/>
              </a:rPr>
              <a:t>For at være mobning, skal de krænkende handlinger </a:t>
            </a:r>
            <a:r>
              <a:rPr lang="da-DK" sz="1600" b="1" dirty="0">
                <a:latin typeface="Dotum" panose="020B0600000101010101" pitchFamily="34" charset="-127"/>
                <a:ea typeface="Dotum" panose="020B0600000101010101" pitchFamily="34" charset="-127"/>
              </a:rPr>
              <a:t>foregå </a:t>
            </a:r>
            <a:br>
              <a:rPr lang="da-DK" sz="1600" b="1" dirty="0">
                <a:latin typeface="Dotum" panose="020B0600000101010101" pitchFamily="34" charset="-127"/>
                <a:ea typeface="Dotum" panose="020B0600000101010101" pitchFamily="34" charset="-127"/>
              </a:rPr>
            </a:br>
            <a:r>
              <a:rPr lang="da-DK" sz="1600" b="1" dirty="0">
                <a:latin typeface="Dotum" panose="020B0600000101010101" pitchFamily="34" charset="-127"/>
                <a:ea typeface="Dotum" panose="020B0600000101010101" pitchFamily="34" charset="-127"/>
              </a:rPr>
              <a:t>over tid eller ske gentagne gange </a:t>
            </a:r>
            <a:br>
              <a:rPr lang="da-DK" sz="1600" b="1" dirty="0">
                <a:latin typeface="Dotum" panose="020B0600000101010101" pitchFamily="34" charset="-127"/>
                <a:ea typeface="Dotum" panose="020B0600000101010101" pitchFamily="34" charset="-127"/>
              </a:rPr>
            </a:br>
            <a:r>
              <a:rPr lang="da-DK" sz="1600" dirty="0">
                <a:latin typeface="Dotum" panose="020B0600000101010101" pitchFamily="34" charset="-127"/>
                <a:ea typeface="Dotum" panose="020B0600000101010101" pitchFamily="34" charset="-127"/>
              </a:rPr>
              <a:t>Hvorvidt der er tale om mobning handler om, </a:t>
            </a:r>
            <a:br>
              <a:rPr lang="da-DK" sz="1600" dirty="0">
                <a:latin typeface="Dotum" panose="020B0600000101010101" pitchFamily="34" charset="-127"/>
                <a:ea typeface="Dotum" panose="020B0600000101010101" pitchFamily="34" charset="-127"/>
              </a:rPr>
            </a:br>
            <a:r>
              <a:rPr lang="da-DK" sz="1600" dirty="0">
                <a:latin typeface="Dotum" panose="020B0600000101010101" pitchFamily="34" charset="-127"/>
                <a:ea typeface="Dotum" panose="020B0600000101010101" pitchFamily="34" charset="-127"/>
              </a:rPr>
              <a:t>hvordan </a:t>
            </a:r>
            <a:r>
              <a:rPr lang="da-DK" sz="1600" b="1" dirty="0">
                <a:latin typeface="Dotum" panose="020B0600000101010101" pitchFamily="34" charset="-127"/>
                <a:ea typeface="Dotum" panose="020B0600000101010101" pitchFamily="34" charset="-127"/>
              </a:rPr>
              <a:t>ofret opfatter tingene. </a:t>
            </a:r>
            <a:r>
              <a:rPr lang="da-DK" sz="1600" dirty="0">
                <a:latin typeface="Dotum" panose="020B0600000101010101" pitchFamily="34" charset="-127"/>
                <a:ea typeface="Dotum" panose="020B0600000101010101" pitchFamily="34" charset="-127"/>
              </a:rPr>
              <a:t>Krænkende eller sårende. </a:t>
            </a:r>
            <a:br>
              <a:rPr lang="da-DK" sz="1600" dirty="0">
                <a:latin typeface="Dotum" panose="020B0600000101010101" pitchFamily="34" charset="-127"/>
                <a:ea typeface="Dotum" panose="020B0600000101010101" pitchFamily="34" charset="-127"/>
              </a:rPr>
            </a:br>
            <a:r>
              <a:rPr lang="da-DK" sz="1600" dirty="0">
                <a:latin typeface="Dotum" panose="020B0600000101010101" pitchFamily="34" charset="-127"/>
                <a:ea typeface="Dotum" panose="020B0600000101010101" pitchFamily="34" charset="-127"/>
              </a:rPr>
              <a:t>Vedkommende skal </a:t>
            </a:r>
            <a:r>
              <a:rPr lang="da-DK" sz="1600" b="1" dirty="0">
                <a:latin typeface="Dotum" panose="020B0600000101010101" pitchFamily="34" charset="-127"/>
                <a:ea typeface="Dotum" panose="020B0600000101010101" pitchFamily="34" charset="-127"/>
              </a:rPr>
              <a:t>ikke kunne forsvare </a:t>
            </a:r>
            <a:r>
              <a:rPr lang="da-DK" sz="1600" dirty="0">
                <a:latin typeface="Dotum" panose="020B0600000101010101" pitchFamily="34" charset="-127"/>
                <a:ea typeface="Dotum" panose="020B0600000101010101" pitchFamily="34" charset="-127"/>
              </a:rPr>
              <a:t>sig imod det.  </a:t>
            </a:r>
            <a:br>
              <a:rPr lang="da-DK" sz="1600" dirty="0">
                <a:latin typeface="Dotum" panose="020B0600000101010101" pitchFamily="34" charset="-127"/>
                <a:ea typeface="Dotum" panose="020B0600000101010101" pitchFamily="34" charset="-127"/>
              </a:rPr>
            </a:br>
            <a:r>
              <a:rPr lang="da-DK" sz="1600" dirty="0">
                <a:latin typeface="Dotum" panose="020B0600000101010101" pitchFamily="34" charset="-127"/>
                <a:ea typeface="Dotum" panose="020B0600000101010101" pitchFamily="34" charset="-127"/>
              </a:rPr>
              <a:t>Det, ikke at kunne forsvare sig, kan fx være fordi mobberen er lederen, en mere erfaren kollega, en der har ordet i sin magt eller har en særlig position på arbejdspladsen/skibet.</a:t>
            </a:r>
          </a:p>
          <a:p>
            <a:pPr>
              <a:spcAft>
                <a:spcPts val="800"/>
              </a:spcAft>
              <a:buClr>
                <a:srgbClr val="43B18E"/>
              </a:buClr>
            </a:pPr>
            <a:endParaRPr lang="da-DK" sz="1400" dirty="0">
              <a:latin typeface="Dotum" panose="020B0600000101010101" pitchFamily="34" charset="-127"/>
              <a:ea typeface="Dotum" panose="020B0600000101010101" pitchFamily="34" charset="-127"/>
            </a:endParaRPr>
          </a:p>
        </p:txBody>
      </p:sp>
      <p:sp>
        <p:nvSpPr>
          <p:cNvPr id="5" name="Tekstfelt 4">
            <a:extLst>
              <a:ext uri="{FF2B5EF4-FFF2-40B4-BE49-F238E27FC236}">
                <a16:creationId xmlns:a16="http://schemas.microsoft.com/office/drawing/2014/main" id="{DF85EF4B-CEB7-CD4C-87A5-EA2A0EA75B55}"/>
              </a:ext>
            </a:extLst>
          </p:cNvPr>
          <p:cNvSpPr txBox="1"/>
          <p:nvPr/>
        </p:nvSpPr>
        <p:spPr>
          <a:xfrm>
            <a:off x="712223" y="777103"/>
            <a:ext cx="7791697" cy="523220"/>
          </a:xfrm>
          <a:prstGeom prst="rect">
            <a:avLst/>
          </a:prstGeom>
          <a:noFill/>
        </p:spPr>
        <p:txBody>
          <a:bodyPr wrap="square" rtlCol="0">
            <a:spAutoFit/>
          </a:bodyPr>
          <a:lstStyle/>
          <a:p>
            <a:r>
              <a:rPr lang="da-DK" sz="2800"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t>Definition på mobning</a:t>
            </a:r>
          </a:p>
        </p:txBody>
      </p:sp>
      <p:pic>
        <p:nvPicPr>
          <p:cNvPr id="10" name="Billede 9">
            <a:extLst>
              <a:ext uri="{FF2B5EF4-FFF2-40B4-BE49-F238E27FC236}">
                <a16:creationId xmlns:a16="http://schemas.microsoft.com/office/drawing/2014/main" id="{634A728D-4CBD-DA46-9027-70C87C726422}"/>
              </a:ext>
            </a:extLst>
          </p:cNvPr>
          <p:cNvPicPr>
            <a:picLocks noChangeAspect="1"/>
          </p:cNvPicPr>
          <p:nvPr/>
        </p:nvPicPr>
        <p:blipFill>
          <a:blip r:embed="rId3"/>
          <a:srcRect/>
          <a:stretch/>
        </p:blipFill>
        <p:spPr>
          <a:xfrm>
            <a:off x="7504071" y="1476426"/>
            <a:ext cx="3899504" cy="3905147"/>
          </a:xfrm>
          <a:prstGeom prst="rect">
            <a:avLst/>
          </a:prstGeom>
        </p:spPr>
      </p:pic>
      <p:pic>
        <p:nvPicPr>
          <p:cNvPr id="11" name="Billede 10">
            <a:extLst>
              <a:ext uri="{FF2B5EF4-FFF2-40B4-BE49-F238E27FC236}">
                <a16:creationId xmlns:a16="http://schemas.microsoft.com/office/drawing/2014/main" id="{519D6B95-D77D-DF45-812C-5D9CBF93D631}"/>
              </a:ext>
            </a:extLst>
          </p:cNvPr>
          <p:cNvPicPr>
            <a:picLocks noChangeAspect="1"/>
          </p:cNvPicPr>
          <p:nvPr/>
        </p:nvPicPr>
        <p:blipFill>
          <a:blip r:embed="rId4"/>
          <a:srcRect/>
          <a:stretch/>
        </p:blipFill>
        <p:spPr>
          <a:xfrm>
            <a:off x="10588528" y="1196435"/>
            <a:ext cx="4293623" cy="790930"/>
          </a:xfrm>
          <a:prstGeom prst="rect">
            <a:avLst/>
          </a:prstGeom>
        </p:spPr>
      </p:pic>
    </p:spTree>
    <p:extLst>
      <p:ext uri="{BB962C8B-B14F-4D97-AF65-F5344CB8AC3E}">
        <p14:creationId xmlns:p14="http://schemas.microsoft.com/office/powerpoint/2010/main" val="307355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2390151D-AAF6-7E4D-909D-F53E56F604A6}"/>
              </a:ext>
            </a:extLst>
          </p:cNvPr>
          <p:cNvSpPr txBox="1"/>
          <p:nvPr/>
        </p:nvSpPr>
        <p:spPr>
          <a:xfrm>
            <a:off x="712223" y="863600"/>
            <a:ext cx="5959165" cy="954107"/>
          </a:xfrm>
          <a:prstGeom prst="rect">
            <a:avLst/>
          </a:prstGeom>
          <a:noFill/>
        </p:spPr>
        <p:txBody>
          <a:bodyPr wrap="square" rtlCol="0">
            <a:spAutoFit/>
          </a:bodyPr>
          <a:lstStyle/>
          <a:p>
            <a:r>
              <a:rPr lang="da-DK" sz="2800"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t>Spørgsmål til filmsekvens </a:t>
            </a:r>
            <a:br>
              <a:rPr lang="da-DK" sz="2800"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br>
            <a:r>
              <a:rPr lang="da-DK" sz="2800" i="1"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t>Mobning af maskinaspirant</a:t>
            </a:r>
          </a:p>
        </p:txBody>
      </p:sp>
      <p:sp>
        <p:nvSpPr>
          <p:cNvPr id="8" name="Tekstfelt 7">
            <a:extLst>
              <a:ext uri="{FF2B5EF4-FFF2-40B4-BE49-F238E27FC236}">
                <a16:creationId xmlns:a16="http://schemas.microsoft.com/office/drawing/2014/main" id="{E7DE2B34-9246-5B41-BAF2-26305841EBFD}"/>
              </a:ext>
            </a:extLst>
          </p:cNvPr>
          <p:cNvSpPr txBox="1"/>
          <p:nvPr/>
        </p:nvSpPr>
        <p:spPr>
          <a:xfrm>
            <a:off x="788425" y="2108208"/>
            <a:ext cx="6439689" cy="246221"/>
          </a:xfrm>
          <a:prstGeom prst="rect">
            <a:avLst/>
          </a:prstGeom>
          <a:noFill/>
        </p:spPr>
        <p:txBody>
          <a:bodyPr wrap="square" lIns="0" tIns="0" rIns="0" bIns="0" rtlCol="0">
            <a:spAutoFit/>
          </a:bodyPr>
          <a:lstStyle/>
          <a:p>
            <a:pPr>
              <a:spcAft>
                <a:spcPts val="800"/>
              </a:spcAft>
            </a:pPr>
            <a:r>
              <a:rPr lang="da-DK" sz="1600" b="1" dirty="0">
                <a:latin typeface="Dotum" panose="020B0600000101010101" pitchFamily="34" charset="-127"/>
                <a:ea typeface="Dotum" panose="020B0600000101010101" pitchFamily="34" charset="-127"/>
              </a:rPr>
              <a:t>Spørgsmål til diskussion i mindre grupper (ca. 10 minutter)</a:t>
            </a:r>
          </a:p>
        </p:txBody>
      </p:sp>
      <p:pic>
        <p:nvPicPr>
          <p:cNvPr id="9" name="Billede 8">
            <a:extLst>
              <a:ext uri="{FF2B5EF4-FFF2-40B4-BE49-F238E27FC236}">
                <a16:creationId xmlns:a16="http://schemas.microsoft.com/office/drawing/2014/main" id="{F8D4F3E5-1FD3-7D44-AD3D-16011D0337CD}"/>
              </a:ext>
            </a:extLst>
          </p:cNvPr>
          <p:cNvPicPr>
            <a:picLocks noChangeAspect="1"/>
          </p:cNvPicPr>
          <p:nvPr/>
        </p:nvPicPr>
        <p:blipFill>
          <a:blip r:embed="rId3"/>
          <a:srcRect/>
          <a:stretch/>
        </p:blipFill>
        <p:spPr>
          <a:xfrm>
            <a:off x="4143426" y="5252293"/>
            <a:ext cx="3905148" cy="719369"/>
          </a:xfrm>
          <a:prstGeom prst="rect">
            <a:avLst/>
          </a:prstGeom>
        </p:spPr>
      </p:pic>
      <p:pic>
        <p:nvPicPr>
          <p:cNvPr id="11" name="Billede 10">
            <a:extLst>
              <a:ext uri="{FF2B5EF4-FFF2-40B4-BE49-F238E27FC236}">
                <a16:creationId xmlns:a16="http://schemas.microsoft.com/office/drawing/2014/main" id="{95EC0790-E739-EB49-947D-94B6BBFF135B}"/>
              </a:ext>
            </a:extLst>
          </p:cNvPr>
          <p:cNvPicPr>
            <a:picLocks noChangeAspect="1"/>
          </p:cNvPicPr>
          <p:nvPr/>
        </p:nvPicPr>
        <p:blipFill>
          <a:blip r:embed="rId3"/>
          <a:srcRect/>
          <a:stretch/>
        </p:blipFill>
        <p:spPr>
          <a:xfrm>
            <a:off x="10666941" y="1048300"/>
            <a:ext cx="4293623" cy="790930"/>
          </a:xfrm>
          <a:prstGeom prst="rect">
            <a:avLst/>
          </a:prstGeom>
        </p:spPr>
      </p:pic>
      <p:pic>
        <p:nvPicPr>
          <p:cNvPr id="13" name="Billede 12">
            <a:extLst>
              <a:ext uri="{FF2B5EF4-FFF2-40B4-BE49-F238E27FC236}">
                <a16:creationId xmlns:a16="http://schemas.microsoft.com/office/drawing/2014/main" id="{C0B64CA3-FDA2-1744-B900-583D401BFAF2}"/>
              </a:ext>
            </a:extLst>
          </p:cNvPr>
          <p:cNvPicPr>
            <a:picLocks noChangeAspect="1"/>
          </p:cNvPicPr>
          <p:nvPr/>
        </p:nvPicPr>
        <p:blipFill>
          <a:blip r:embed="rId4"/>
          <a:stretch>
            <a:fillRect/>
          </a:stretch>
        </p:blipFill>
        <p:spPr>
          <a:xfrm>
            <a:off x="7228114" y="1490968"/>
            <a:ext cx="3600248" cy="3246126"/>
          </a:xfrm>
          <a:prstGeom prst="rect">
            <a:avLst/>
          </a:prstGeom>
        </p:spPr>
      </p:pic>
      <p:sp>
        <p:nvSpPr>
          <p:cNvPr id="15" name="Tekstfelt 14">
            <a:extLst>
              <a:ext uri="{FF2B5EF4-FFF2-40B4-BE49-F238E27FC236}">
                <a16:creationId xmlns:a16="http://schemas.microsoft.com/office/drawing/2014/main" id="{CFFA216A-09F4-9045-864A-8D5DBD081A87}"/>
              </a:ext>
            </a:extLst>
          </p:cNvPr>
          <p:cNvSpPr txBox="1"/>
          <p:nvPr/>
        </p:nvSpPr>
        <p:spPr>
          <a:xfrm>
            <a:off x="788425" y="2482150"/>
            <a:ext cx="5698871" cy="1785104"/>
          </a:xfrm>
          <a:prstGeom prst="rect">
            <a:avLst/>
          </a:prstGeom>
          <a:noFill/>
        </p:spPr>
        <p:txBody>
          <a:bodyPr wrap="square" lIns="0" tIns="0" rIns="0" bIns="0" rtlCol="0">
            <a:spAutoFit/>
          </a:bodyPr>
          <a:lstStyle/>
          <a:p>
            <a:pPr marL="342900" indent="-342900">
              <a:spcAft>
                <a:spcPts val="800"/>
              </a:spcAft>
              <a:buClr>
                <a:srgbClr val="43B18E"/>
              </a:buClr>
              <a:buFont typeface="+mj-lt"/>
              <a:buAutoNum type="arabicPeriod"/>
            </a:pPr>
            <a:r>
              <a:rPr lang="da-DK" sz="1600" dirty="0">
                <a:latin typeface="Dotum" panose="020B0600000101010101" pitchFamily="34" charset="-127"/>
                <a:ea typeface="Dotum" panose="020B0600000101010101" pitchFamily="34" charset="-127"/>
              </a:rPr>
              <a:t>Hvad ville I gøre, hvis I var en af dem, det gik ud over? </a:t>
            </a:r>
          </a:p>
          <a:p>
            <a:pPr marL="342900" indent="-342900">
              <a:spcAft>
                <a:spcPts val="800"/>
              </a:spcAft>
              <a:buClr>
                <a:srgbClr val="43B18E"/>
              </a:buClr>
              <a:buFont typeface="+mj-lt"/>
              <a:buAutoNum type="arabicPeriod"/>
            </a:pPr>
            <a:r>
              <a:rPr lang="da-DK" sz="1600" dirty="0">
                <a:latin typeface="Dotum" panose="020B0600000101010101" pitchFamily="34" charset="-127"/>
                <a:ea typeface="Dotum" panose="020B0600000101010101" pitchFamily="34" charset="-127"/>
              </a:rPr>
              <a:t>Hvad ville I gøre, hvis I var deres overordnede? </a:t>
            </a:r>
          </a:p>
          <a:p>
            <a:pPr marL="342900" indent="-342900">
              <a:spcAft>
                <a:spcPts val="800"/>
              </a:spcAft>
              <a:buClr>
                <a:srgbClr val="43B18E"/>
              </a:buClr>
              <a:buFont typeface="+mj-lt"/>
              <a:buAutoNum type="arabicPeriod"/>
            </a:pPr>
            <a:r>
              <a:rPr lang="da-DK" sz="1600" dirty="0">
                <a:latin typeface="Dotum" panose="020B0600000101010101" pitchFamily="34" charset="-127"/>
                <a:ea typeface="Dotum" panose="020B0600000101010101" pitchFamily="34" charset="-127"/>
              </a:rPr>
              <a:t>Hvad kan arbejdspladsen gøre for at sikre, at lignende situationer ikke opstår fremover? </a:t>
            </a:r>
          </a:p>
          <a:p>
            <a:pPr marL="342900" indent="-342900">
              <a:spcAft>
                <a:spcPts val="800"/>
              </a:spcAft>
              <a:buClr>
                <a:srgbClr val="43B18E"/>
              </a:buClr>
              <a:buFont typeface="+mj-lt"/>
              <a:buAutoNum type="arabicPeriod"/>
            </a:pPr>
            <a:r>
              <a:rPr lang="da-DK" sz="1600" dirty="0">
                <a:latin typeface="Dotum" panose="020B0600000101010101" pitchFamily="34" charset="-127"/>
                <a:ea typeface="Dotum" panose="020B0600000101010101" pitchFamily="34" charset="-127"/>
              </a:rPr>
              <a:t>Hvad kan I gøre på jeres arbejdsplads for at sikre, </a:t>
            </a:r>
            <a:br>
              <a:rPr lang="da-DK" sz="1600" dirty="0">
                <a:latin typeface="Dotum" panose="020B0600000101010101" pitchFamily="34" charset="-127"/>
                <a:ea typeface="Dotum" panose="020B0600000101010101" pitchFamily="34" charset="-127"/>
              </a:rPr>
            </a:br>
            <a:r>
              <a:rPr lang="da-DK" sz="1600" dirty="0">
                <a:latin typeface="Dotum" panose="020B0600000101010101" pitchFamily="34" charset="-127"/>
                <a:ea typeface="Dotum" panose="020B0600000101010101" pitchFamily="34" charset="-127"/>
              </a:rPr>
              <a:t>at noget lignende ikke sker hos jer? </a:t>
            </a:r>
          </a:p>
        </p:txBody>
      </p:sp>
    </p:spTree>
    <p:extLst>
      <p:ext uri="{BB962C8B-B14F-4D97-AF65-F5344CB8AC3E}">
        <p14:creationId xmlns:p14="http://schemas.microsoft.com/office/powerpoint/2010/main" val="105451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2390151D-AAF6-7E4D-909D-F53E56F604A6}"/>
              </a:ext>
            </a:extLst>
          </p:cNvPr>
          <p:cNvSpPr txBox="1"/>
          <p:nvPr/>
        </p:nvSpPr>
        <p:spPr>
          <a:xfrm>
            <a:off x="712223" y="863600"/>
            <a:ext cx="7791697" cy="523220"/>
          </a:xfrm>
          <a:prstGeom prst="rect">
            <a:avLst/>
          </a:prstGeom>
          <a:noFill/>
        </p:spPr>
        <p:txBody>
          <a:bodyPr wrap="square" rtlCol="0">
            <a:spAutoFit/>
          </a:bodyPr>
          <a:lstStyle/>
          <a:p>
            <a:r>
              <a:rPr lang="da-DK" sz="2800"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t>Definition af sexchikane</a:t>
            </a:r>
          </a:p>
        </p:txBody>
      </p:sp>
      <p:sp>
        <p:nvSpPr>
          <p:cNvPr id="5" name="Tekstfelt 4">
            <a:extLst>
              <a:ext uri="{FF2B5EF4-FFF2-40B4-BE49-F238E27FC236}">
                <a16:creationId xmlns:a16="http://schemas.microsoft.com/office/drawing/2014/main" id="{33AB56C7-1B0C-AA42-99F3-496428B25E7A}"/>
              </a:ext>
            </a:extLst>
          </p:cNvPr>
          <p:cNvSpPr txBox="1"/>
          <p:nvPr/>
        </p:nvSpPr>
        <p:spPr>
          <a:xfrm>
            <a:off x="788426" y="1689955"/>
            <a:ext cx="5192244" cy="2523768"/>
          </a:xfrm>
          <a:prstGeom prst="rect">
            <a:avLst/>
          </a:prstGeom>
          <a:noFill/>
        </p:spPr>
        <p:txBody>
          <a:bodyPr wrap="square" lIns="0" tIns="0" rIns="0" bIns="0" rtlCol="0">
            <a:spAutoFit/>
          </a:bodyPr>
          <a:lstStyle/>
          <a:p>
            <a:pPr>
              <a:spcAft>
                <a:spcPts val="800"/>
              </a:spcAft>
            </a:pPr>
            <a:r>
              <a:rPr lang="da-DK" sz="1600" dirty="0">
                <a:latin typeface="Dotum" panose="020B0600000101010101" pitchFamily="34" charset="-127"/>
                <a:ea typeface="Dotum" panose="020B0600000101010101" pitchFamily="34" charset="-127"/>
              </a:rPr>
              <a:t>"Der foreligger sexchikane, når der udvises enhver form for uønsket verbal, ikkeverbal eller fysisk adfærd med seksuelle undertoner med det formål eller den virkning at krænke en persons værdighed, navnlig ved at skabe et truende, fjendtligt, nedværdigende, ydmygende eller ubehageligt klima." </a:t>
            </a:r>
          </a:p>
          <a:p>
            <a:pPr>
              <a:spcAft>
                <a:spcPts val="800"/>
              </a:spcAft>
            </a:pPr>
            <a:endParaRPr lang="da-DK" sz="1600" dirty="0">
              <a:latin typeface="Dotum" panose="020B0600000101010101" pitchFamily="34" charset="-127"/>
              <a:ea typeface="Dotum" panose="020B0600000101010101" pitchFamily="34" charset="-127"/>
            </a:endParaRPr>
          </a:p>
          <a:p>
            <a:pPr>
              <a:spcAft>
                <a:spcPts val="800"/>
              </a:spcAft>
            </a:pPr>
            <a:endParaRPr lang="da-DK" sz="1600" dirty="0">
              <a:latin typeface="Dotum" panose="020B0600000101010101" pitchFamily="34" charset="-127"/>
              <a:ea typeface="Dotum" panose="020B0600000101010101" pitchFamily="34" charset="-127"/>
            </a:endParaRPr>
          </a:p>
          <a:p>
            <a:pPr>
              <a:spcAft>
                <a:spcPts val="800"/>
              </a:spcAft>
            </a:pPr>
            <a:endParaRPr lang="da-DK" sz="1600" dirty="0">
              <a:latin typeface="Dotum" panose="020B0600000101010101" pitchFamily="34" charset="-127"/>
              <a:ea typeface="Dotum" panose="020B0600000101010101" pitchFamily="34" charset="-127"/>
            </a:endParaRPr>
          </a:p>
        </p:txBody>
      </p:sp>
      <p:pic>
        <p:nvPicPr>
          <p:cNvPr id="10" name="Billede 9">
            <a:extLst>
              <a:ext uri="{FF2B5EF4-FFF2-40B4-BE49-F238E27FC236}">
                <a16:creationId xmlns:a16="http://schemas.microsoft.com/office/drawing/2014/main" id="{052EAC0B-238A-A145-BDC7-4093DA1CB1EA}"/>
              </a:ext>
            </a:extLst>
          </p:cNvPr>
          <p:cNvPicPr>
            <a:picLocks noChangeAspect="1"/>
          </p:cNvPicPr>
          <p:nvPr/>
        </p:nvPicPr>
        <p:blipFill>
          <a:blip r:embed="rId3"/>
          <a:srcRect/>
          <a:stretch/>
        </p:blipFill>
        <p:spPr>
          <a:xfrm>
            <a:off x="2454931" y="4662204"/>
            <a:ext cx="3905148" cy="719369"/>
          </a:xfrm>
          <a:prstGeom prst="rect">
            <a:avLst/>
          </a:prstGeom>
        </p:spPr>
      </p:pic>
      <p:pic>
        <p:nvPicPr>
          <p:cNvPr id="14" name="Billede 13">
            <a:extLst>
              <a:ext uri="{FF2B5EF4-FFF2-40B4-BE49-F238E27FC236}">
                <a16:creationId xmlns:a16="http://schemas.microsoft.com/office/drawing/2014/main" id="{192EA140-48F8-4844-A8AE-970FEB1253C2}"/>
              </a:ext>
            </a:extLst>
          </p:cNvPr>
          <p:cNvPicPr>
            <a:picLocks noChangeAspect="1"/>
          </p:cNvPicPr>
          <p:nvPr/>
        </p:nvPicPr>
        <p:blipFill>
          <a:blip r:embed="rId4"/>
          <a:srcRect/>
          <a:stretch/>
        </p:blipFill>
        <p:spPr>
          <a:xfrm>
            <a:off x="6922674" y="1476426"/>
            <a:ext cx="3899504" cy="3905147"/>
          </a:xfrm>
          <a:prstGeom prst="rect">
            <a:avLst/>
          </a:prstGeom>
        </p:spPr>
      </p:pic>
      <p:pic>
        <p:nvPicPr>
          <p:cNvPr id="15" name="Billede 14">
            <a:extLst>
              <a:ext uri="{FF2B5EF4-FFF2-40B4-BE49-F238E27FC236}">
                <a16:creationId xmlns:a16="http://schemas.microsoft.com/office/drawing/2014/main" id="{046B6CFC-3686-F049-B0F2-99719340AE7B}"/>
              </a:ext>
            </a:extLst>
          </p:cNvPr>
          <p:cNvPicPr>
            <a:picLocks noChangeAspect="1"/>
          </p:cNvPicPr>
          <p:nvPr/>
        </p:nvPicPr>
        <p:blipFill>
          <a:blip r:embed="rId3"/>
          <a:srcRect/>
          <a:stretch/>
        </p:blipFill>
        <p:spPr>
          <a:xfrm>
            <a:off x="10168396" y="1196435"/>
            <a:ext cx="4293623" cy="790930"/>
          </a:xfrm>
          <a:prstGeom prst="rect">
            <a:avLst/>
          </a:prstGeom>
        </p:spPr>
      </p:pic>
    </p:spTree>
    <p:extLst>
      <p:ext uri="{BB962C8B-B14F-4D97-AF65-F5344CB8AC3E}">
        <p14:creationId xmlns:p14="http://schemas.microsoft.com/office/powerpoint/2010/main" val="248951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2390151D-AAF6-7E4D-909D-F53E56F604A6}"/>
              </a:ext>
            </a:extLst>
          </p:cNvPr>
          <p:cNvSpPr txBox="1"/>
          <p:nvPr/>
        </p:nvSpPr>
        <p:spPr>
          <a:xfrm>
            <a:off x="712223" y="863600"/>
            <a:ext cx="5959165" cy="954107"/>
          </a:xfrm>
          <a:prstGeom prst="rect">
            <a:avLst/>
          </a:prstGeom>
          <a:noFill/>
        </p:spPr>
        <p:txBody>
          <a:bodyPr wrap="square" rtlCol="0">
            <a:spAutoFit/>
          </a:bodyPr>
          <a:lstStyle/>
          <a:p>
            <a:r>
              <a:rPr lang="da-DK" sz="2800"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t>Spørgsmål til filmsekvens</a:t>
            </a:r>
            <a:br>
              <a:rPr lang="da-DK" sz="2800"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br>
            <a:r>
              <a:rPr lang="da-DK" sz="2800" i="1"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t>Sexchikane af kvindelig styrmand</a:t>
            </a:r>
          </a:p>
        </p:txBody>
      </p:sp>
      <p:pic>
        <p:nvPicPr>
          <p:cNvPr id="9" name="Billede 8">
            <a:extLst>
              <a:ext uri="{FF2B5EF4-FFF2-40B4-BE49-F238E27FC236}">
                <a16:creationId xmlns:a16="http://schemas.microsoft.com/office/drawing/2014/main" id="{F8D4F3E5-1FD3-7D44-AD3D-16011D0337CD}"/>
              </a:ext>
            </a:extLst>
          </p:cNvPr>
          <p:cNvPicPr>
            <a:picLocks noChangeAspect="1"/>
          </p:cNvPicPr>
          <p:nvPr/>
        </p:nvPicPr>
        <p:blipFill>
          <a:blip r:embed="rId3"/>
          <a:srcRect/>
          <a:stretch/>
        </p:blipFill>
        <p:spPr>
          <a:xfrm>
            <a:off x="7277541" y="1048300"/>
            <a:ext cx="3905148" cy="719369"/>
          </a:xfrm>
          <a:prstGeom prst="rect">
            <a:avLst/>
          </a:prstGeom>
        </p:spPr>
      </p:pic>
      <p:sp>
        <p:nvSpPr>
          <p:cNvPr id="15" name="Tekstfelt 14">
            <a:extLst>
              <a:ext uri="{FF2B5EF4-FFF2-40B4-BE49-F238E27FC236}">
                <a16:creationId xmlns:a16="http://schemas.microsoft.com/office/drawing/2014/main" id="{CFFA216A-09F4-9045-864A-8D5DBD081A87}"/>
              </a:ext>
            </a:extLst>
          </p:cNvPr>
          <p:cNvSpPr txBox="1"/>
          <p:nvPr/>
        </p:nvSpPr>
        <p:spPr>
          <a:xfrm>
            <a:off x="788425" y="2222658"/>
            <a:ext cx="9195834" cy="4124206"/>
          </a:xfrm>
          <a:prstGeom prst="rect">
            <a:avLst/>
          </a:prstGeom>
          <a:noFill/>
        </p:spPr>
        <p:txBody>
          <a:bodyPr wrap="square" lIns="0" tIns="0" rIns="0" bIns="0" rtlCol="0">
            <a:spAutoFit/>
          </a:bodyPr>
          <a:lstStyle/>
          <a:p>
            <a:pPr>
              <a:spcAft>
                <a:spcPts val="800"/>
              </a:spcAft>
              <a:buClr>
                <a:srgbClr val="43B18E"/>
              </a:buClr>
            </a:pPr>
            <a:r>
              <a:rPr lang="da-DK" sz="1600" b="1" dirty="0">
                <a:latin typeface="Dotum" panose="020B0600000101010101" pitchFamily="34" charset="-127"/>
                <a:ea typeface="Dotum" panose="020B0600000101010101" pitchFamily="34" charset="-127"/>
              </a:rPr>
              <a:t>Spørgsmål til diskussion i mindre grupper (ca. 15 minutter) </a:t>
            </a:r>
            <a:endParaRPr lang="da-DK" sz="1600" dirty="0">
              <a:latin typeface="Dotum" panose="020B0600000101010101" pitchFamily="34" charset="-127"/>
              <a:ea typeface="Dotum" panose="020B0600000101010101" pitchFamily="34" charset="-127"/>
            </a:endParaRPr>
          </a:p>
          <a:p>
            <a:pPr marL="342900" indent="-342900">
              <a:spcAft>
                <a:spcPts val="800"/>
              </a:spcAft>
              <a:buClr>
                <a:srgbClr val="43B18E"/>
              </a:buClr>
              <a:buFont typeface="+mj-lt"/>
              <a:buAutoNum type="arabicPeriod"/>
            </a:pPr>
            <a:r>
              <a:rPr lang="da-DK" sz="1600" dirty="0">
                <a:latin typeface="Dotum" panose="020B0600000101010101" pitchFamily="34" charset="-127"/>
                <a:ea typeface="Dotum" panose="020B0600000101010101" pitchFamily="34" charset="-127"/>
              </a:rPr>
              <a:t>Hvad ville I gøre, hvis I var en af dem, det gik ud over? </a:t>
            </a:r>
          </a:p>
          <a:p>
            <a:pPr marL="342900" indent="-342900">
              <a:spcAft>
                <a:spcPts val="800"/>
              </a:spcAft>
              <a:buClr>
                <a:srgbClr val="43B18E"/>
              </a:buClr>
              <a:buFont typeface="+mj-lt"/>
              <a:buAutoNum type="arabicPeriod"/>
            </a:pPr>
            <a:r>
              <a:rPr lang="da-DK" sz="1600" dirty="0">
                <a:latin typeface="Dotum" panose="020B0600000101010101" pitchFamily="34" charset="-127"/>
                <a:ea typeface="Dotum" panose="020B0600000101010101" pitchFamily="34" charset="-127"/>
              </a:rPr>
              <a:t>Hvad ville I gøre, hvis I var deres overordnede? </a:t>
            </a:r>
          </a:p>
          <a:p>
            <a:pPr marL="342900" indent="-342900">
              <a:spcAft>
                <a:spcPts val="800"/>
              </a:spcAft>
              <a:buClr>
                <a:srgbClr val="43B18E"/>
              </a:buClr>
              <a:buFont typeface="+mj-lt"/>
              <a:buAutoNum type="arabicPeriod"/>
            </a:pPr>
            <a:r>
              <a:rPr lang="da-DK" sz="1600" dirty="0">
                <a:latin typeface="Dotum" panose="020B0600000101010101" pitchFamily="34" charset="-127"/>
                <a:ea typeface="Dotum" panose="020B0600000101010101" pitchFamily="34" charset="-127"/>
              </a:rPr>
              <a:t>Hvad kan arbejdspladsen gøre for at sikre, at lignende situationer ikke opstår fremover? </a:t>
            </a:r>
          </a:p>
          <a:p>
            <a:pPr marL="342900" indent="-342900">
              <a:spcAft>
                <a:spcPts val="800"/>
              </a:spcAft>
              <a:buClr>
                <a:srgbClr val="43B18E"/>
              </a:buClr>
              <a:buFont typeface="+mj-lt"/>
              <a:buAutoNum type="arabicPeriod"/>
            </a:pPr>
            <a:r>
              <a:rPr lang="da-DK" sz="1600" dirty="0">
                <a:latin typeface="Dotum" panose="020B0600000101010101" pitchFamily="34" charset="-127"/>
                <a:ea typeface="Dotum" panose="020B0600000101010101" pitchFamily="34" charset="-127"/>
              </a:rPr>
              <a:t>Hvad kan I gøre på jeres arbejdsplads for at sikre, at noget lignende ikke sker hos jer? </a:t>
            </a:r>
          </a:p>
          <a:p>
            <a:pPr>
              <a:spcAft>
                <a:spcPts val="800"/>
              </a:spcAft>
            </a:pPr>
            <a:br>
              <a:rPr lang="da-DK" sz="1600" b="1" dirty="0">
                <a:latin typeface="Dotum" panose="020B0600000101010101" pitchFamily="34" charset="-127"/>
                <a:ea typeface="Dotum" panose="020B0600000101010101" pitchFamily="34" charset="-127"/>
              </a:rPr>
            </a:br>
            <a:r>
              <a:rPr lang="da-DK" sz="1600" b="1" dirty="0">
                <a:latin typeface="Dotum" panose="020B0600000101010101" pitchFamily="34" charset="-127"/>
                <a:ea typeface="Dotum" panose="020B0600000101010101" pitchFamily="34" charset="-127"/>
              </a:rPr>
              <a:t>Diskutér med udgangspunkt i “Ligebehandlingsloven §1 stk. 6”:</a:t>
            </a:r>
            <a:endParaRPr lang="da-DK" sz="1600" dirty="0">
              <a:latin typeface="Dotum" panose="020B0600000101010101" pitchFamily="34" charset="-127"/>
              <a:ea typeface="Dotum" panose="020B0600000101010101" pitchFamily="34" charset="-127"/>
            </a:endParaRPr>
          </a:p>
          <a:p>
            <a:pPr marL="342900" indent="-342900">
              <a:spcAft>
                <a:spcPts val="800"/>
              </a:spcAft>
              <a:buClr>
                <a:srgbClr val="43B18E"/>
              </a:buClr>
              <a:buFont typeface="+mj-lt"/>
              <a:buAutoNum type="arabicPeriod"/>
            </a:pPr>
            <a:r>
              <a:rPr lang="da-DK" sz="1600" dirty="0">
                <a:latin typeface="Dotum" panose="020B0600000101010101" pitchFamily="34" charset="-127"/>
                <a:ea typeface="Dotum" panose="020B0600000101010101" pitchFamily="34" charset="-127"/>
              </a:rPr>
              <a:t>I hvilket omfang, er der tale om seksuel chikane i filmen? </a:t>
            </a:r>
          </a:p>
          <a:p>
            <a:pPr marL="342900" indent="-342900">
              <a:spcAft>
                <a:spcPts val="800"/>
              </a:spcAft>
              <a:buClr>
                <a:srgbClr val="43B18E"/>
              </a:buClr>
              <a:buFont typeface="+mj-lt"/>
              <a:buAutoNum type="arabicPeriod"/>
            </a:pPr>
            <a:r>
              <a:rPr lang="da-DK" sz="1600" dirty="0">
                <a:latin typeface="Dotum" panose="020B0600000101010101" pitchFamily="34" charset="-127"/>
                <a:ea typeface="Dotum" panose="020B0600000101010101" pitchFamily="34" charset="-127"/>
              </a:rPr>
              <a:t>Er der et klima, man med rimelighed kan betegne som ”truende, fjendtligt, nedværdigende,</a:t>
            </a:r>
            <a:br>
              <a:rPr lang="da-DK" sz="1600" dirty="0">
                <a:latin typeface="Dotum" panose="020B0600000101010101" pitchFamily="34" charset="-127"/>
                <a:ea typeface="Dotum" panose="020B0600000101010101" pitchFamily="34" charset="-127"/>
              </a:rPr>
            </a:br>
            <a:r>
              <a:rPr lang="da-DK" sz="1600" dirty="0">
                <a:latin typeface="Dotum" panose="020B0600000101010101" pitchFamily="34" charset="-127"/>
                <a:ea typeface="Dotum" panose="020B0600000101010101" pitchFamily="34" charset="-127"/>
              </a:rPr>
              <a:t>ydmygende eller ubehageligt”?</a:t>
            </a:r>
          </a:p>
          <a:p>
            <a:pPr marL="342900" indent="-342900">
              <a:spcAft>
                <a:spcPts val="800"/>
              </a:spcAft>
              <a:buClr>
                <a:srgbClr val="43B18E"/>
              </a:buClr>
              <a:buFont typeface="+mj-lt"/>
              <a:buAutoNum type="arabicPeriod"/>
            </a:pPr>
            <a:r>
              <a:rPr lang="da-DK" sz="1600" dirty="0">
                <a:latin typeface="Dotum" panose="020B0600000101010101" pitchFamily="34" charset="-127"/>
                <a:ea typeface="Dotum" panose="020B0600000101010101" pitchFamily="34" charset="-127"/>
              </a:rPr>
              <a:t>I Ligebehandlingsloven spiller begrebet ”værdighed” en central rolle. Diskutér hvorfor værdighed er vigtig for trivslen på en arbejdsplads.</a:t>
            </a:r>
          </a:p>
          <a:p>
            <a:pPr marL="342900" indent="-342900">
              <a:spcAft>
                <a:spcPts val="800"/>
              </a:spcAft>
              <a:buClr>
                <a:srgbClr val="43B18E"/>
              </a:buClr>
              <a:buFont typeface="+mj-lt"/>
              <a:buAutoNum type="arabicPeriod"/>
            </a:pPr>
            <a:endParaRPr lang="da-DK" sz="1600" dirty="0">
              <a:latin typeface="Dotum" panose="020B0600000101010101" pitchFamily="34" charset="-127"/>
              <a:ea typeface="Dotum" panose="020B0600000101010101" pitchFamily="34" charset="-127"/>
            </a:endParaRPr>
          </a:p>
        </p:txBody>
      </p:sp>
    </p:spTree>
    <p:extLst>
      <p:ext uri="{BB962C8B-B14F-4D97-AF65-F5344CB8AC3E}">
        <p14:creationId xmlns:p14="http://schemas.microsoft.com/office/powerpoint/2010/main" val="26179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6" end="6"/>
                                            </p:txEl>
                                          </p:spTgt>
                                        </p:tgtEl>
                                        <p:attrNameLst>
                                          <p:attrName>style.visibility</p:attrName>
                                        </p:attrNameLst>
                                      </p:cBhvr>
                                      <p:to>
                                        <p:strVal val="visible"/>
                                      </p:to>
                                    </p:set>
                                    <p:animEffect transition="in" filter="fade">
                                      <p:cBhvr>
                                        <p:cTn id="32" dur="500"/>
                                        <p:tgtEl>
                                          <p:spTgt spid="1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7" end="7"/>
                                            </p:txEl>
                                          </p:spTgt>
                                        </p:tgtEl>
                                        <p:attrNameLst>
                                          <p:attrName>style.visibility</p:attrName>
                                        </p:attrNameLst>
                                      </p:cBhvr>
                                      <p:to>
                                        <p:strVal val="visible"/>
                                      </p:to>
                                    </p:set>
                                    <p:animEffect transition="in" filter="fade">
                                      <p:cBhvr>
                                        <p:cTn id="37" dur="500"/>
                                        <p:tgtEl>
                                          <p:spTgt spid="1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8" end="8"/>
                                            </p:txEl>
                                          </p:spTgt>
                                        </p:tgtEl>
                                        <p:attrNameLst>
                                          <p:attrName>style.visibility</p:attrName>
                                        </p:attrNameLst>
                                      </p:cBhvr>
                                      <p:to>
                                        <p:strVal val="visible"/>
                                      </p:to>
                                    </p:set>
                                    <p:animEffect transition="in" filter="fade">
                                      <p:cBhvr>
                                        <p:cTn id="42"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2390151D-AAF6-7E4D-909D-F53E56F604A6}"/>
              </a:ext>
            </a:extLst>
          </p:cNvPr>
          <p:cNvSpPr txBox="1"/>
          <p:nvPr/>
        </p:nvSpPr>
        <p:spPr>
          <a:xfrm>
            <a:off x="712223" y="863600"/>
            <a:ext cx="5959165" cy="954107"/>
          </a:xfrm>
          <a:prstGeom prst="rect">
            <a:avLst/>
          </a:prstGeom>
          <a:noFill/>
        </p:spPr>
        <p:txBody>
          <a:bodyPr wrap="square" rtlCol="0">
            <a:spAutoFit/>
          </a:bodyPr>
          <a:lstStyle/>
          <a:p>
            <a:r>
              <a:rPr lang="da-DK" sz="2800"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t>Spørgsmål til filmen </a:t>
            </a:r>
            <a:br>
              <a:rPr lang="da-DK" sz="2800"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br>
            <a:r>
              <a:rPr lang="da-DK" sz="2800" i="1"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t>Vi mener jo ikke noget med det</a:t>
            </a:r>
          </a:p>
        </p:txBody>
      </p:sp>
      <p:pic>
        <p:nvPicPr>
          <p:cNvPr id="9" name="Billede 8">
            <a:extLst>
              <a:ext uri="{FF2B5EF4-FFF2-40B4-BE49-F238E27FC236}">
                <a16:creationId xmlns:a16="http://schemas.microsoft.com/office/drawing/2014/main" id="{F8D4F3E5-1FD3-7D44-AD3D-16011D0337CD}"/>
              </a:ext>
            </a:extLst>
          </p:cNvPr>
          <p:cNvPicPr>
            <a:picLocks noChangeAspect="1"/>
          </p:cNvPicPr>
          <p:nvPr/>
        </p:nvPicPr>
        <p:blipFill>
          <a:blip r:embed="rId3"/>
          <a:srcRect/>
          <a:stretch/>
        </p:blipFill>
        <p:spPr>
          <a:xfrm>
            <a:off x="7277541" y="1048300"/>
            <a:ext cx="3905148" cy="719369"/>
          </a:xfrm>
          <a:prstGeom prst="rect">
            <a:avLst/>
          </a:prstGeom>
        </p:spPr>
      </p:pic>
      <p:sp>
        <p:nvSpPr>
          <p:cNvPr id="6" name="Tekstfelt 5">
            <a:extLst>
              <a:ext uri="{FF2B5EF4-FFF2-40B4-BE49-F238E27FC236}">
                <a16:creationId xmlns:a16="http://schemas.microsoft.com/office/drawing/2014/main" id="{E8AA9704-5C9D-0548-89AB-ECB208AD788D}"/>
              </a:ext>
            </a:extLst>
          </p:cNvPr>
          <p:cNvSpPr txBox="1"/>
          <p:nvPr/>
        </p:nvSpPr>
        <p:spPr>
          <a:xfrm>
            <a:off x="788425" y="2154047"/>
            <a:ext cx="9381186" cy="4083169"/>
          </a:xfrm>
          <a:prstGeom prst="rect">
            <a:avLst/>
          </a:prstGeom>
          <a:noFill/>
        </p:spPr>
        <p:txBody>
          <a:bodyPr wrap="square" lIns="0" tIns="0" rIns="0" bIns="0" rtlCol="0">
            <a:spAutoFit/>
          </a:bodyPr>
          <a:lstStyle/>
          <a:p>
            <a:pPr>
              <a:spcAft>
                <a:spcPts val="800"/>
              </a:spcAft>
              <a:buClr>
                <a:srgbClr val="43B18E"/>
              </a:buClr>
            </a:pPr>
            <a:r>
              <a:rPr lang="da-DK" sz="1600" b="1" dirty="0">
                <a:latin typeface="Dotum" panose="020B0600000101010101" pitchFamily="34" charset="-127"/>
                <a:ea typeface="Dotum" panose="020B0600000101010101" pitchFamily="34" charset="-127"/>
              </a:rPr>
              <a:t>Spørgsmål til diskussion i mindre grupper (ca. 15 minutter)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Er det okay at tale om sex på arbejdspladsen? Hvis ja, hvornår bliver det så for meget?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Hvem ved bordet går det mest ud over?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Siger Katrine, den kvindelige soldat, fra på en tydelig måde?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Siger Emil, den mandlige soldat, det går ud over, fra på en tydelig måde?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Hvilke forhold kan gøre det svært for Katrine eller Emil at sige fra?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Er der egentlig tale om sexchikane?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Hvad ville I gøre, hvis I var en af dem, det gik ud over?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Hvad ville I gøre, hvis I var deres overordnede?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Hvad kan Rasmus og Simon gøre for at reparere på situationen?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Hvad kan arbejdspladsen gøre for at sikre, at lignende situationer ikke opstår fremover?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Hvad kan I gøre på jeres arbejdsplads for at sikre, at noget lignende ikke sker hos jer? </a:t>
            </a:r>
          </a:p>
        </p:txBody>
      </p:sp>
    </p:spTree>
    <p:extLst>
      <p:ext uri="{BB962C8B-B14F-4D97-AF65-F5344CB8AC3E}">
        <p14:creationId xmlns:p14="http://schemas.microsoft.com/office/powerpoint/2010/main" val="163457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2390151D-AAF6-7E4D-909D-F53E56F604A6}"/>
              </a:ext>
            </a:extLst>
          </p:cNvPr>
          <p:cNvSpPr txBox="1"/>
          <p:nvPr/>
        </p:nvSpPr>
        <p:spPr>
          <a:xfrm>
            <a:off x="712223" y="863600"/>
            <a:ext cx="5959165" cy="954107"/>
          </a:xfrm>
          <a:prstGeom prst="rect">
            <a:avLst/>
          </a:prstGeom>
          <a:noFill/>
        </p:spPr>
        <p:txBody>
          <a:bodyPr wrap="square" rtlCol="0">
            <a:spAutoFit/>
          </a:bodyPr>
          <a:lstStyle/>
          <a:p>
            <a:r>
              <a:rPr lang="da-DK" sz="2800"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t>Spørgsmål til filmen </a:t>
            </a:r>
            <a:br>
              <a:rPr lang="da-DK" sz="2800"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br>
            <a:r>
              <a:rPr lang="da-DK" sz="2800" i="1" dirty="0">
                <a:solidFill>
                  <a:srgbClr val="43B18E"/>
                </a:solidFill>
                <a:latin typeface="Franklin Gothic Medium" panose="020B0603020102020204" pitchFamily="34" charset="0"/>
                <a:ea typeface="Dotum" panose="020B0600000101010101" pitchFamily="34" charset="-127"/>
                <a:cs typeface="Arial" panose="020B0604020202020204" pitchFamily="34" charset="0"/>
              </a:rPr>
              <a:t>Vi mener jo ikke noget med det</a:t>
            </a:r>
          </a:p>
        </p:txBody>
      </p:sp>
      <p:pic>
        <p:nvPicPr>
          <p:cNvPr id="9" name="Billede 8">
            <a:extLst>
              <a:ext uri="{FF2B5EF4-FFF2-40B4-BE49-F238E27FC236}">
                <a16:creationId xmlns:a16="http://schemas.microsoft.com/office/drawing/2014/main" id="{F8D4F3E5-1FD3-7D44-AD3D-16011D0337CD}"/>
              </a:ext>
            </a:extLst>
          </p:cNvPr>
          <p:cNvPicPr>
            <a:picLocks noChangeAspect="1"/>
          </p:cNvPicPr>
          <p:nvPr/>
        </p:nvPicPr>
        <p:blipFill>
          <a:blip r:embed="rId3"/>
          <a:srcRect/>
          <a:stretch/>
        </p:blipFill>
        <p:spPr>
          <a:xfrm>
            <a:off x="7277541" y="1048300"/>
            <a:ext cx="3905148" cy="719369"/>
          </a:xfrm>
          <a:prstGeom prst="rect">
            <a:avLst/>
          </a:prstGeom>
        </p:spPr>
      </p:pic>
      <p:sp>
        <p:nvSpPr>
          <p:cNvPr id="6" name="Tekstfelt 5">
            <a:extLst>
              <a:ext uri="{FF2B5EF4-FFF2-40B4-BE49-F238E27FC236}">
                <a16:creationId xmlns:a16="http://schemas.microsoft.com/office/drawing/2014/main" id="{E8AA9704-5C9D-0548-89AB-ECB208AD788D}"/>
              </a:ext>
            </a:extLst>
          </p:cNvPr>
          <p:cNvSpPr txBox="1"/>
          <p:nvPr/>
        </p:nvSpPr>
        <p:spPr>
          <a:xfrm>
            <a:off x="788425" y="2154047"/>
            <a:ext cx="6872764" cy="1538883"/>
          </a:xfrm>
          <a:prstGeom prst="rect">
            <a:avLst/>
          </a:prstGeom>
          <a:noFill/>
        </p:spPr>
        <p:txBody>
          <a:bodyPr wrap="square" lIns="0" tIns="0" rIns="0" bIns="0" rtlCol="0">
            <a:spAutoFit/>
          </a:bodyPr>
          <a:lstStyle/>
          <a:p>
            <a:pPr>
              <a:spcAft>
                <a:spcPts val="800"/>
              </a:spcAft>
              <a:buClr>
                <a:srgbClr val="43B18E"/>
              </a:buClr>
            </a:pPr>
            <a:r>
              <a:rPr lang="da-DK" sz="1600" b="1" dirty="0">
                <a:latin typeface="Dotum" panose="020B0600000101010101" pitchFamily="34" charset="-127"/>
                <a:ea typeface="Dotum" panose="020B0600000101010101" pitchFamily="34" charset="-127"/>
              </a:rPr>
              <a:t>Til evt. videre diskussion i mindre grupper (ca. 10 min)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Hvordan har de fire soldater det hver især med, hvad der foregår? </a:t>
            </a:r>
          </a:p>
          <a:p>
            <a:pPr marL="270000" indent="-270000">
              <a:spcAft>
                <a:spcPts val="800"/>
              </a:spcAft>
              <a:buClr>
                <a:srgbClr val="43B18E"/>
              </a:buClr>
              <a:buFont typeface="Arial" panose="020B0604020202020204" pitchFamily="34" charset="0"/>
              <a:buChar char="•"/>
            </a:pPr>
            <a:r>
              <a:rPr lang="da-DK" sz="1600" dirty="0">
                <a:latin typeface="Dotum" panose="020B0600000101010101" pitchFamily="34" charset="-127"/>
                <a:ea typeface="Dotum" panose="020B0600000101010101" pitchFamily="34" charset="-127"/>
              </a:rPr>
              <a:t>Hvad tror I, der ville ske, hvis ingen gør noget, og situationen får lov til at gentage sig gang på gang? </a:t>
            </a:r>
          </a:p>
          <a:p>
            <a:pPr marL="270000" indent="-270000">
              <a:spcAft>
                <a:spcPts val="800"/>
              </a:spcAft>
              <a:buClr>
                <a:srgbClr val="43B18E"/>
              </a:buClr>
              <a:buFont typeface="Arial" panose="020B0604020202020204" pitchFamily="34" charset="0"/>
              <a:buChar char="•"/>
            </a:pPr>
            <a:endParaRPr lang="da-DK" sz="1600" dirty="0">
              <a:latin typeface="Dotum" panose="020B0600000101010101" pitchFamily="34" charset="-127"/>
              <a:ea typeface="Dotum" panose="020B0600000101010101" pitchFamily="34" charset="-127"/>
            </a:endParaRPr>
          </a:p>
        </p:txBody>
      </p:sp>
      <p:pic>
        <p:nvPicPr>
          <p:cNvPr id="7" name="Billede 6">
            <a:extLst>
              <a:ext uri="{FF2B5EF4-FFF2-40B4-BE49-F238E27FC236}">
                <a16:creationId xmlns:a16="http://schemas.microsoft.com/office/drawing/2014/main" id="{EE8AAE36-A0E0-894A-AFC5-A9BEE9804207}"/>
              </a:ext>
            </a:extLst>
          </p:cNvPr>
          <p:cNvPicPr>
            <a:picLocks noChangeAspect="1"/>
          </p:cNvPicPr>
          <p:nvPr/>
        </p:nvPicPr>
        <p:blipFill>
          <a:blip r:embed="rId3"/>
          <a:srcRect/>
          <a:stretch/>
        </p:blipFill>
        <p:spPr>
          <a:xfrm>
            <a:off x="4892687" y="5014819"/>
            <a:ext cx="3905148" cy="719369"/>
          </a:xfrm>
          <a:prstGeom prst="rect">
            <a:avLst/>
          </a:prstGeom>
        </p:spPr>
      </p:pic>
    </p:spTree>
    <p:extLst>
      <p:ext uri="{BB962C8B-B14F-4D97-AF65-F5344CB8AC3E}">
        <p14:creationId xmlns:p14="http://schemas.microsoft.com/office/powerpoint/2010/main" val="312329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A98760B80294948A11446FC22A4D467" ma:contentTypeVersion="12" ma:contentTypeDescription="Opret et nyt dokument." ma:contentTypeScope="" ma:versionID="76ccb95cfc424146fe3c01b4542320b6">
  <xsd:schema xmlns:xsd="http://www.w3.org/2001/XMLSchema" xmlns:xs="http://www.w3.org/2001/XMLSchema" xmlns:p="http://schemas.microsoft.com/office/2006/metadata/properties" xmlns:ns2="0e63312d-17ef-42c5-bb2c-41b21c71ba53" xmlns:ns3="60ccda80-eea4-43a2-b2a2-40e270817a36" targetNamespace="http://schemas.microsoft.com/office/2006/metadata/properties" ma:root="true" ma:fieldsID="a0f29e6c97808815ba1c74fa717b68ff" ns2:_="" ns3:_="">
    <xsd:import namespace="0e63312d-17ef-42c5-bb2c-41b21c71ba53"/>
    <xsd:import namespace="60ccda80-eea4-43a2-b2a2-40e270817a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63312d-17ef-42c5-bb2c-41b21c71b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ccda80-eea4-43a2-b2a2-40e270817a36"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3CE819-505C-4406-9CF4-20992AD18A54}"/>
</file>

<file path=customXml/itemProps2.xml><?xml version="1.0" encoding="utf-8"?>
<ds:datastoreItem xmlns:ds="http://schemas.openxmlformats.org/officeDocument/2006/customXml" ds:itemID="{9A8BECB7-459E-47A1-BA0C-1459E16F1158}"/>
</file>

<file path=customXml/itemProps3.xml><?xml version="1.0" encoding="utf-8"?>
<ds:datastoreItem xmlns:ds="http://schemas.openxmlformats.org/officeDocument/2006/customXml" ds:itemID="{60F4F05C-D814-4B7B-B517-B5BD89B751C2}"/>
</file>

<file path=docProps/app.xml><?xml version="1.0" encoding="utf-8"?>
<Properties xmlns="http://schemas.openxmlformats.org/officeDocument/2006/extended-properties" xmlns:vt="http://schemas.openxmlformats.org/officeDocument/2006/docPropsVTypes">
  <TotalTime>5589</TotalTime>
  <Words>1201</Words>
  <Application>Microsoft Office PowerPoint</Application>
  <PresentationFormat>Widescreen</PresentationFormat>
  <Paragraphs>68</Paragraphs>
  <Slides>7</Slides>
  <Notes>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7</vt:i4>
      </vt:variant>
    </vt:vector>
  </HeadingPairs>
  <TitlesOfParts>
    <vt:vector size="12" baseType="lpstr">
      <vt:lpstr>Dotum</vt:lpstr>
      <vt:lpstr>Arial</vt:lpstr>
      <vt:lpstr>Calibri</vt:lpstr>
      <vt:lpstr>Franklin Gothic Medium</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Microsoft Office User</dc:creator>
  <cp:lastModifiedBy>Irene Olsen</cp:lastModifiedBy>
  <cp:revision>214</cp:revision>
  <dcterms:created xsi:type="dcterms:W3CDTF">2020-11-24T13:27:40Z</dcterms:created>
  <dcterms:modified xsi:type="dcterms:W3CDTF">2021-04-28T09:26:12Z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0x0101002A98760B80294948A11446FC22A4D467</vt:lpwstr>
  </property>
</Properties>
</file>